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96" r:id="rId4"/>
    <p:sldId id="297" r:id="rId5"/>
    <p:sldId id="298" r:id="rId6"/>
    <p:sldId id="299" r:id="rId7"/>
    <p:sldId id="267" r:id="rId8"/>
    <p:sldId id="269" r:id="rId9"/>
    <p:sldId id="270" r:id="rId10"/>
    <p:sldId id="271" r:id="rId11"/>
    <p:sldId id="268" r:id="rId12"/>
    <p:sldId id="258" r:id="rId13"/>
    <p:sldId id="265" r:id="rId14"/>
    <p:sldId id="272" r:id="rId15"/>
    <p:sldId id="273" r:id="rId16"/>
    <p:sldId id="274" r:id="rId17"/>
    <p:sldId id="277" r:id="rId18"/>
    <p:sldId id="275" r:id="rId19"/>
    <p:sldId id="276" r:id="rId20"/>
    <p:sldId id="278" r:id="rId21"/>
    <p:sldId id="279" r:id="rId22"/>
    <p:sldId id="280" r:id="rId23"/>
    <p:sldId id="284" r:id="rId24"/>
    <p:sldId id="287" r:id="rId25"/>
    <p:sldId id="288" r:id="rId26"/>
    <p:sldId id="289" r:id="rId27"/>
    <p:sldId id="282" r:id="rId28"/>
    <p:sldId id="283" r:id="rId29"/>
    <p:sldId id="286" r:id="rId30"/>
    <p:sldId id="290" r:id="rId31"/>
    <p:sldId id="291" r:id="rId32"/>
    <p:sldId id="266" r:id="rId33"/>
    <p:sldId id="292" r:id="rId34"/>
    <p:sldId id="293" r:id="rId35"/>
    <p:sldId id="294" r:id="rId36"/>
    <p:sldId id="295" r:id="rId37"/>
    <p:sldId id="300" r:id="rId3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51" autoAdjust="0"/>
    <p:restoredTop sz="94660"/>
  </p:normalViewPr>
  <p:slideViewPr>
    <p:cSldViewPr>
      <p:cViewPr varScale="1">
        <p:scale>
          <a:sx n="37" d="100"/>
          <a:sy n="37" d="100"/>
        </p:scale>
        <p:origin x="-1037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1D5A3A7-5C2E-4F10-857D-D5D7AC9BC8AC}" type="datetimeFigureOut">
              <a:rPr lang="uk-UA" smtClean="0"/>
              <a:pPr/>
              <a:t>12.05.2014</a:t>
            </a:fld>
            <a:endParaRPr lang="uk-UA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56E822F-F786-49A1-AEF1-6760199914B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D5A3A7-5C2E-4F10-857D-D5D7AC9BC8AC}" type="datetimeFigureOut">
              <a:rPr lang="uk-UA" smtClean="0"/>
              <a:pPr/>
              <a:t>12.05.2014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6E822F-F786-49A1-AEF1-6760199914B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D5A3A7-5C2E-4F10-857D-D5D7AC9BC8AC}" type="datetimeFigureOut">
              <a:rPr lang="uk-UA" smtClean="0"/>
              <a:pPr/>
              <a:t>12.05.2014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6E822F-F786-49A1-AEF1-6760199914B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D5A3A7-5C2E-4F10-857D-D5D7AC9BC8AC}" type="datetimeFigureOut">
              <a:rPr lang="uk-UA" smtClean="0"/>
              <a:pPr/>
              <a:t>12.05.2014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6E822F-F786-49A1-AEF1-6760199914B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1D5A3A7-5C2E-4F10-857D-D5D7AC9BC8AC}" type="datetimeFigureOut">
              <a:rPr lang="uk-UA" smtClean="0"/>
              <a:pPr/>
              <a:t>12.05.2014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56E822F-F786-49A1-AEF1-6760199914B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D5A3A7-5C2E-4F10-857D-D5D7AC9BC8AC}" type="datetimeFigureOut">
              <a:rPr lang="uk-UA" smtClean="0"/>
              <a:pPr/>
              <a:t>12.05.2014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56E822F-F786-49A1-AEF1-6760199914B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D5A3A7-5C2E-4F10-857D-D5D7AC9BC8AC}" type="datetimeFigureOut">
              <a:rPr lang="uk-UA" smtClean="0"/>
              <a:pPr/>
              <a:t>12.05.2014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56E822F-F786-49A1-AEF1-6760199914B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D5A3A7-5C2E-4F10-857D-D5D7AC9BC8AC}" type="datetimeFigureOut">
              <a:rPr lang="uk-UA" smtClean="0"/>
              <a:pPr/>
              <a:t>12.05.2014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6E822F-F786-49A1-AEF1-6760199914B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D5A3A7-5C2E-4F10-857D-D5D7AC9BC8AC}" type="datetimeFigureOut">
              <a:rPr lang="uk-UA" smtClean="0"/>
              <a:pPr/>
              <a:t>12.05.2014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6E822F-F786-49A1-AEF1-6760199914B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1D5A3A7-5C2E-4F10-857D-D5D7AC9BC8AC}" type="datetimeFigureOut">
              <a:rPr lang="uk-UA" smtClean="0"/>
              <a:pPr/>
              <a:t>12.05.2014</a:t>
            </a:fld>
            <a:endParaRPr lang="uk-UA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56E822F-F786-49A1-AEF1-6760199914B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1D5A3A7-5C2E-4F10-857D-D5D7AC9BC8AC}" type="datetimeFigureOut">
              <a:rPr lang="uk-UA" smtClean="0"/>
              <a:pPr/>
              <a:t>12.05.2014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56E822F-F786-49A1-AEF1-6760199914B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uk-UA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01D5A3A7-5C2E-4F10-857D-D5D7AC9BC8AC}" type="datetimeFigureOut">
              <a:rPr lang="uk-UA" smtClean="0"/>
              <a:pPr/>
              <a:t>12.05.2014</a:t>
            </a:fld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56E822F-F786-49A1-AEF1-6760199914B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 thruBlk="1"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A%D0%BE%D1%81%D1%82%D0%B0%D0%BD%D0%B4%D1%96_%D0%9A%D0%B8%D1%80%D1%96%D0%B0%D0%BA_%D0%9A%D0%BE%D1%81%D1%82%D1%8F%D0%BD%D1%82%D0%B8%D0%BD%D0%BE%D0%B2%D0%B8%D1%87" TargetMode="External"/><Relationship Id="rId13" Type="http://schemas.openxmlformats.org/officeDocument/2006/relationships/hyperlink" Target="http://uk.wikipedia.org/wiki/%D0%A2%D1%80%D1%83%D1%88_%D0%86%D0%B2%D0%B0%D0%BD_%D0%86%D0%B2%D0%B0%D0%BD%D0%BE%D0%B2%D0%B8%D1%87" TargetMode="External"/><Relationship Id="rId3" Type="http://schemas.openxmlformats.org/officeDocument/2006/relationships/hyperlink" Target="http://uk.wikipedia.org/wiki/%D0%A4%D1%83%D1%82%D1%83%D1%80%D0%B8%D0%B7%D0%BC" TargetMode="External"/><Relationship Id="rId7" Type="http://schemas.openxmlformats.org/officeDocument/2006/relationships/hyperlink" Target="http://uk.wikipedia.org/wiki/%D0%96%D0%B8%D0%B2%D0%BE%D0%BF%D0%B8%D1%81" TargetMode="External"/><Relationship Id="rId12" Type="http://schemas.openxmlformats.org/officeDocument/2006/relationships/hyperlink" Target="http://uk.wikipedia.org/wiki/%D0%97%D0%B0%D1%85%D1%96%D0%B4%D0%BD%D0%B0_%D0%A3%D0%BA%D1%80%D0%B0%D1%97%D0%BD%D0%B0" TargetMode="External"/><Relationship Id="rId2" Type="http://schemas.openxmlformats.org/officeDocument/2006/relationships/hyperlink" Target="http://uk.wikipedia.org/wiki/%D0%A0%D0%B5%D0%B0%D0%BB%D1%96%D0%B7%D0%B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/index.php?title=%D0%A1%D1%82%D0%B0%D0%BD%D0%BA%D0%BE%D0%B2%D0%B0_%D0%B3%D1%80%D0%B0%D1%84%D1%96%D0%BA%D0%B0&amp;action=edit&amp;redlink=1" TargetMode="External"/><Relationship Id="rId11" Type="http://schemas.openxmlformats.org/officeDocument/2006/relationships/hyperlink" Target="http://uk.wikipedia.org/wiki/%D0%9D%D0%B0%D1%80%D0%B1%D1%83%D1%82_%D0%93%D0%B5%D0%BE%D1%80%D0%B3%D1%96%D0%B9_%D0%86%D0%B2%D0%B0%D0%BD%D0%BE%D0%B2%D0%B8%D1%87" TargetMode="External"/><Relationship Id="rId5" Type="http://schemas.openxmlformats.org/officeDocument/2006/relationships/hyperlink" Target="http://uk.wikipedia.org/wiki/%D0%84%D1%80%D0%BC%D0%B8%D0%BB%D0%BE%D0%B2_%D0%92%D0%B0%D1%81%D0%B8%D0%BB%D1%8C_%D0%94%D0%BC%D0%B8%D1%82%D1%80%D0%BE%D0%B2%D0%B8%D1%87" TargetMode="External"/><Relationship Id="rId15" Type="http://schemas.openxmlformats.org/officeDocument/2006/relationships/hyperlink" Target="http://uk.wikipedia.org/wiki/%D0%9A%D1%83%D1%80%D0%B8%D0%BB%D0%B0%D1%81_%D0%9E%D1%81%D0%B8%D0%BF_%D0%9F%D0%B5%D1%82%D1%80%D0%BE%D0%B2%D0%B8%D1%87" TargetMode="External"/><Relationship Id="rId10" Type="http://schemas.openxmlformats.org/officeDocument/2006/relationships/hyperlink" Target="http://uk.wikipedia.org/wiki/%D0%9C%D1%83%D1%80%D0%B0%D1%88%D0%BA%D0%BE_%D0%9E%D0%BB%D0%B5%D0%BA%D1%81%D0%B0%D0%BD%D0%B4%D1%80_%D0%9E%D0%BB%D0%B5%D0%BA%D1%81%D0%B0%D0%BD%D0%B4%D1%80%D0%BE%D0%B2%D0%B8%D1%87" TargetMode="External"/><Relationship Id="rId4" Type="http://schemas.openxmlformats.org/officeDocument/2006/relationships/hyperlink" Target="http://uk.wikipedia.org/wiki/%D0%A4%D0%BE%D1%80%D0%BC%D0%B0%D0%BB%D1%96%D0%B7%D0%BC" TargetMode="External"/><Relationship Id="rId9" Type="http://schemas.openxmlformats.org/officeDocument/2006/relationships/hyperlink" Target="http://uk.wikipedia.org/wiki/%D0%9A%D1%80%D0%B8%D1%87%D0%B5%D0%B2%D1%81%D1%8C%D0%BA%D0%B8%D0%B9_%D0%A4%D0%B5%D0%B4%D1%96%D1%80_%D0%93%D1%80%D0%B8%D0%B3%D0%BE%D1%80%D0%BE%D0%B2%D0%B8%D1%87" TargetMode="External"/><Relationship Id="rId14" Type="http://schemas.openxmlformats.org/officeDocument/2006/relationships/hyperlink" Target="http://uk.wikipedia.org/w/index.php?title=%D0%9C%D0%BE%D0%BD%D0%B0%D1%81%D1%82%D0%B8%D1%80%D1%81%D1%8C%D0%BA%D0%B8%D0%B9_%D0%90%D0%BD%D1%82%D0%BE%D0%BD_%D0%86%D0%B2%D0%B0%D0%BD%D0%BE%D0%B2%D0%B8%D1%87&amp;action=edit&amp;redlink=1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uk.wikipedia.org/wiki/%D0%9D%D0%B0%D1%86%D1%96%D0%BE%D0%BD%D0%B0%D0%BB%D1%8C%D0%BD%D0%B0_%D0%B0%D0%BA%D0%B0%D0%B4%D0%B5%D0%BC%D1%96%D1%8F_%D0%BE%D0%B1%D1%80%D0%B0%D0%B7%D0%BE%D1%82%D0%B2%D0%BE%D1%80%D1%87%D0%BE%D0%B3%D0%BE_%D0%BC%D0%B8%D1%81%D1%82%D0%B5%D1%86%D1%82%D0%B2%D0%B0_%D1%96_%D0%B0%D1%80%D1%85%D1%96%D1%82%D0%B5%D0%BA%D1%82%D1%83%D1%80%D0%B8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uk.wikipedia.org/wiki/%D0%96%D0%B8%D1%82%D1%82%D1%8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%D0%86%D0%BC%D0%BF%D1%80%D0%B5%D1%81%D1%96%D0%BE%D0%BD%D1%96%D0%B7%D0%B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2%D0%B0%D1%81%D0%B8%D0%BB%D1%8C_%D0%9A%D1%80%D0%B8%D1%87%D0%B5%D0%B2%D1%81%D1%8C%D0%BA%D0%B8%D0%B9" TargetMode="External"/><Relationship Id="rId13" Type="http://schemas.openxmlformats.org/officeDocument/2006/relationships/hyperlink" Target="http://uk.wikipedia.org/wiki/%D0%9A%D1%83%D0%BB%D1%8C%D1%87%D0%B8%D1%86%D1%8C%D0%BA%D0%B0_%D0%9E%D0%BB%D0%B5%D0%BD%D0%B0_%D0%9B%D1%8C%D0%B2%D1%96%D0%B2%D0%BD%D0%B0" TargetMode="External"/><Relationship Id="rId3" Type="http://schemas.openxmlformats.org/officeDocument/2006/relationships/hyperlink" Target="http://uk.wikipedia.org/wiki/XVII" TargetMode="External"/><Relationship Id="rId7" Type="http://schemas.openxmlformats.org/officeDocument/2006/relationships/hyperlink" Target="http://uk.wikipedia.org/wiki/%D0%93%D1%80%D0%B0%D1%84%D1%96%D0%BA%D0%B0" TargetMode="External"/><Relationship Id="rId12" Type="http://schemas.openxmlformats.org/officeDocument/2006/relationships/hyperlink" Target="http://uk.wikipedia.org/wiki/%D0%A1%D0%B5%D0%B4%D0%BB%D1%8F%D1%80_%D0%92%D0%B0%D1%81%D0%B8%D0%BB%D1%8C_%D0%A2%D0%B5%D0%BE%D1%84%D0%B0%D0%BD%D0%BE%D0%B2%D0%B8%D1%87" TargetMode="External"/><Relationship Id="rId17" Type="http://schemas.openxmlformats.org/officeDocument/2006/relationships/image" Target="../media/image23.jpeg"/><Relationship Id="rId2" Type="http://schemas.openxmlformats.org/officeDocument/2006/relationships/hyperlink" Target="http://uk.wikipedia.org/wiki/%D0%A2%D0%B5%D0%B0%D1%82%D1%80%D0%B0%D0%BB%D1%8C%D0%BD%D0%BE-%D0%B4%D0%B5%D0%BA%D0%BE%D1%80%D0%B0%D1%86%D1%96%D0%B9%D0%BD%D0%B5_%D0%BC%D0%B8%D1%81%D1%82%D0%B5%D1%86%D1%82%D0%B2%D0%BE" TargetMode="External"/><Relationship Id="rId16" Type="http://schemas.openxmlformats.org/officeDocument/2006/relationships/hyperlink" Target="http://uk.wikipedia.org/wiki/%D0%A5%D0%BE%D0%BB%D0%BE%D0%B4%D0%BD%D0%B8%D0%B9_%D0%9F%D0%B5%D1%82%D1%80%D0%BE_%D0%86%D0%B2%D0%B0%D0%BD%D0%BE%D0%B2%D0%B8%D1%8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1%D1%82%D0%B0%D1%80%D0%BE%D0%B4%D1%80%D1%83%D0%BA%D0%B8" TargetMode="External"/><Relationship Id="rId11" Type="http://schemas.openxmlformats.org/officeDocument/2006/relationships/hyperlink" Target="http://uk.wikipedia.org/wiki/%D0%9F%D0%B0%D0%B4%D0%B0%D0%BB%D0%BA%D0%B0_%D0%86%D0%B2%D0%B0%D0%BD_%D0%86%D0%B2%D0%B0%D0%BD%D0%BE%D0%B2%D0%B8%D1%87" TargetMode="External"/><Relationship Id="rId5" Type="http://schemas.openxmlformats.org/officeDocument/2006/relationships/hyperlink" Target="http://uk.wikipedia.org/wiki/%D0%93%D0%B5%D1%80%D0%B0%D0%BB%D1%8C%D0%B4%D0%B8%D0%BA%D0%B0" TargetMode="External"/><Relationship Id="rId15" Type="http://schemas.openxmlformats.org/officeDocument/2006/relationships/hyperlink" Target="http://uk.wikipedia.org/wiki/%D0%9D%D0%BE%D0%B2%D0%B0%D0%BA%D1%96%D0%B2%D1%81%D1%8C%D0%BA%D0%B8%D0%B9_%D0%9E%D0%BB%D0%B5%D0%BA%D1%81%D0%B0_%D0%A5%D0%B0%D1%80%D0%BB%D0%B0%D0%BC%D0%BF%D1%96%D0%B9%D0%BE%D0%B2%D0%B8%D1%87" TargetMode="External"/><Relationship Id="rId10" Type="http://schemas.openxmlformats.org/officeDocument/2006/relationships/hyperlink" Target="http://uk.wikipedia.org/wiki/%D0%9C%D0%B8%D1%85%D0%B0%D0%B9%D0%BB%D0%BE_%D0%91%D0%BE%D0%B9%D1%87%D1%83%D0%BA" TargetMode="External"/><Relationship Id="rId4" Type="http://schemas.openxmlformats.org/officeDocument/2006/relationships/hyperlink" Target="http://uk.wikipedia.org/wiki/XVIII" TargetMode="External"/><Relationship Id="rId9" Type="http://schemas.openxmlformats.org/officeDocument/2006/relationships/hyperlink" Target="http://uk.wikipedia.org/wiki/%D0%91%D0%BE%D0%B9%D1%87%D1%83%D0%BA_%D0%A2%D0%B8%D0%BC%D0%BE%D1%84%D1%96%D0%B9_%D0%9B%D1%8C%D0%B2%D0%BE%D0%B2%D0%B8%D1%87" TargetMode="External"/><Relationship Id="rId14" Type="http://schemas.openxmlformats.org/officeDocument/2006/relationships/hyperlink" Target="http://uk.wikipedia.org/wiki/%D0%A1%D0%B5%D1%80%D0%B5%D0%B4%D0%B0_%D0%90%D0%BD%D1%82%D0%BE%D0%BD_%D0%A5%D0%BE%D0%BC%D0%B8%D1%87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/index.php?title=%D0%A1%D0%B5%D0%B4%D0%BB%D1%8F%D1%80_%D0%92%D0%B0%D1%81%D0%B8%D0%BB%D1%8C_%D0%A4%D0%B5%D0%BE%D1%84%D0%B0%D0%BD%D0%BE%D0%B2%D0%B8%D1%87&amp;action=edit&amp;redlink=1" TargetMode="External"/><Relationship Id="rId3" Type="http://schemas.openxmlformats.org/officeDocument/2006/relationships/hyperlink" Target="http://uk.wikipedia.org/wiki/%D0%91%D0%BE%D0%B3%D0%BE%D0%BC%D0%B0%D0%B7%D0%BE%D0%B2_%D0%9E%D0%BB%D0%B5%D0%BA%D1%81%D0%B0%D0%BD%D0%B4%D1%80_%D0%9A%D0%BE%D1%81%D1%82%D1%8F%D0%BD%D1%82%D0%B8%D0%BD%D0%BE%D0%B2%D0%B8%D1%87" TargetMode="External"/><Relationship Id="rId7" Type="http://schemas.openxmlformats.org/officeDocument/2006/relationships/hyperlink" Target="http://uk.wikipedia.org/wiki/%D0%86%D0%BA%D0%BE%D0%BD%D0%BE%D0%BF%D0%B8%D1%81" TargetMode="External"/><Relationship Id="rId2" Type="http://schemas.openxmlformats.org/officeDocument/2006/relationships/hyperlink" Target="http://uk.wikipedia.org/wiki/%D0%A3%D0%BA%D1%80%D0%B0%D1%97%D0%BD%D1%81%D1%8C%D0%BA%D0%B8%D0%B9_%D0%B0%D0%B2%D0%B0%D0%BD%D0%B3%D0%B0%D1%80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D%D0%B5%D0%BE%D0%B2%D1%96%D0%B7%D0%B0%D0%BD%D1%82%D0%B8%D0%B7%D0%BC" TargetMode="External"/><Relationship Id="rId5" Type="http://schemas.openxmlformats.org/officeDocument/2006/relationships/hyperlink" Target="http://uk.wikipedia.org/wiki/%D0%9F%D0%B5%D1%82%D1%80%D0%B8%D1%86%D1%8C%D0%BA%D0%B8%D0%B9_%D0%90%D0%BD%D0%B0%D1%82%D0%BE%D0%BB%D1%96%D0%B9_%D0%93%D0%B0%D0%BB%D0%B0%D0%BA%D1%82%D1%96%D0%BE%D0%BD%D0%BE%D0%B2%D0%B8%D1%87" TargetMode="External"/><Relationship Id="rId4" Type="http://schemas.openxmlformats.org/officeDocument/2006/relationships/hyperlink" Target="http://uk.wikipedia.org/wiki/%D0%91%D0%BE%D0%B9%D1%87%D1%83%D0%BA_%D0%9C%D0%B8%D1%85%D0%B0%D0%B9%D0%BB%D0%BE_%D0%9B%D1%8C%D0%B2%D0%BE%D0%B2%D0%B8%D1%87" TargetMode="External"/><Relationship Id="rId9" Type="http://schemas.openxmlformats.org/officeDocument/2006/relationships/hyperlink" Target="http://uk.wikipedia.org/wiki/%D0%9F%D0%B0%D0%B4%D0%B0%D0%BB%D0%BA%D0%B0_%D0%86%D0%B2%D0%B0%D0%BD_%D0%86%D0%B2%D0%B0%D0%BD%D0%BE%D0%B2%D0%B8%D1%87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930" TargetMode="External"/><Relationship Id="rId2" Type="http://schemas.openxmlformats.org/officeDocument/2006/relationships/hyperlink" Target="http://uk.wikipedia.org/wiki/192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hyperlink" Target="http://uk.wikipedia.org/wiki/1928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0%D0%BE%D0%B7%D1%81%D1%82%D1%80%D1%96%D0%BB%D1%8F%D0%BD%D0%B5_%D0%B2%D1%96%D0%B4%D1%80%D0%BE%D0%B4%D0%B6%D0%B5%D0%BD%D0%BD%D1%8F" TargetMode="External"/><Relationship Id="rId3" Type="http://schemas.openxmlformats.org/officeDocument/2006/relationships/hyperlink" Target="http://uk.wikipedia.org/wiki/%D0%91%D0%BE%D0%B9%D1%87%D1%83%D0%BA%D1%96%D1%81%D1%82%D0%B8" TargetMode="External"/><Relationship Id="rId7" Type="http://schemas.openxmlformats.org/officeDocument/2006/relationships/hyperlink" Target="http://uk.wikipedia.org/wiki/%D0%9C%D0%BE%D0%BD%D1%83%D0%BC%D0%B5%D0%BD%D1%82%D0%B0%D0%BB%D1%8C%D0%BD%D0%B5_%D0%BC%D0%B8%D1%81%D1%82%D0%B5%D1%86%D1%82%D0%B2%D0%BE" TargetMode="External"/><Relationship Id="rId2" Type="http://schemas.openxmlformats.org/officeDocument/2006/relationships/hyperlink" Target="http://uk.wikipedia.org/wiki/%D0%A5%D1%83%D0%B4%D0%BE%D0%B6%D0%BD%D0%B8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1917" TargetMode="External"/><Relationship Id="rId5" Type="http://schemas.openxmlformats.org/officeDocument/2006/relationships/hyperlink" Target="http://uk.wikipedia.org/wiki/%D0%A3%D0%BA%D1%80%D0%B0%D1%97%D0%BD%D1%81%D1%8C%D0%BA%D0%B5_%D0%BD%D0%B0%D1%83%D0%BA%D0%BE%D0%B2%D0%B5_%D1%82%D0%BE%D0%B2%D0%B0%D1%80%D0%B8%D1%81%D1%82%D0%B2%D0%BE" TargetMode="External"/><Relationship Id="rId4" Type="http://schemas.openxmlformats.org/officeDocument/2006/relationships/hyperlink" Target="http://uk.wikipedia.org/wiki/%D0%9D%D0%A2%D0%A8" TargetMode="External"/><Relationship Id="rId9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8%D0%BE%D0%B2%D0%BA%D1%83%D0%BD%D0%B5%D0%BD%D0%BA%D0%BE_%D0%9E%D0%BB%D0%B5%D0%BA%D1%81%D1%96%D0%B9_%D0%9E%D0%BB%D0%B5%D0%BA%D1%81%D1%96%D0%B9%D0%BE%D0%B2%D0%B8%D1%87" TargetMode="External"/><Relationship Id="rId7" Type="http://schemas.openxmlformats.org/officeDocument/2006/relationships/hyperlink" Target="http://uk.wikipedia.org/wiki/%D0%9A%D0%B0%D1%81%D1%96%D1%8F%D0%BD_%D0%92%D0%B0%D1%81%D0%B8%D0%BB%D1%8C_%D0%86%D0%BB%D0%BB%D1%96%D1%87" TargetMode="External"/><Relationship Id="rId2" Type="http://schemas.openxmlformats.org/officeDocument/2006/relationships/hyperlink" Target="http://uk.wikipedia.org/wiki/%D0%A1%D0%BE%D1%86%D1%96%D0%B0%D0%BB%D1%96%D1%81%D1%82%D0%B8%D1%87%D0%BD%D0%B8%D0%B9_%D1%80%D0%B5%D0%B0%D0%BB%D1%96%D0%B7%D0%B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4%D0%B5%D1%80%D0%B5%D0%B3%D1%83%D1%81_%D0%9C%D0%B8%D1%85%D0%B0%D0%B9%D0%BB%D0%BE_%D0%93%D0%BE%D1%80%D0%B4%D1%96%D0%B9%D0%BE%D0%B2%D0%B8%D1%87" TargetMode="External"/><Relationship Id="rId5" Type="http://schemas.openxmlformats.org/officeDocument/2006/relationships/hyperlink" Target="http://uk.wikipedia.org/wiki/%D0%A1%D0%B0%D0%B4%D0%BE%D0%B2%D1%81%D1%8C%D0%BA%D0%B8%D0%B9_%D0%92%D1%96%D1%82%D0%B0%D0%BB%D1%96%D0%B9" TargetMode="External"/><Relationship Id="rId4" Type="http://schemas.openxmlformats.org/officeDocument/2006/relationships/hyperlink" Target="http://uk.wikipedia.org/wiki/%D0%AF%D0%B1%D0%BB%D0%BE%D0%BD%D1%81%D1%8C%D0%BA%D0%B0_%D0%A2%D0%B5%D1%82%D1%8F%D0%BD%D0%B0_%D0%9D%D0%B8%D0%BB%D1%96%D0%B2%D0%BD%D0%B0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uk.wikipedia.org/wiki/%D0%A1%D0%BE%D1%86%D1%96%D0%B0%D0%BB%D1%96%D1%81%D1%82%D0%B8%D1%87%D0%BD%D0%B8%D0%B9_%D1%80%D0%B5%D0%B0%D0%BB%D1%96%D0%B7%D0%BC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hyperlink" Target="http://uk.wikipedia.org/wiki/%D0%AF%D0%BD%D0%BE%D0%B2%D1%81%D1%8C%D0%BA%D0%B8%D0%B9_%D0%AE%D1%80%D1%96%D0%B9" TargetMode="External"/><Relationship Id="rId7" Type="http://schemas.openxmlformats.org/officeDocument/2006/relationships/hyperlink" Target="http://uk.wikipedia.org/wiki/%D0%9B%D1%83%D0%B3%D0%B0%D0%BD%D1%81%D1%8C%D0%BA" TargetMode="External"/><Relationship Id="rId2" Type="http://schemas.openxmlformats.org/officeDocument/2006/relationships/hyperlink" Target="http://uk.wikipedia.org/wiki/%D0%9F%D0%BE%D1%80%D1%82%D1%80%D0%B5%D1%8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B%D0%B8%D1%81%D0%B5%D0%BD%D0%BA%D0%BE_%D0%9C%D0%B8%D0%BA%D0%BE%D0%BB%D0%B0_%D0%92%D1%96%D1%82%D0%B0%D0%BB%D1%96%D0%B9%D0%BE%D0%B2%D0%B8%D1%87" TargetMode="External"/><Relationship Id="rId5" Type="http://schemas.openxmlformats.org/officeDocument/2006/relationships/hyperlink" Target="http://uk.wikipedia.org/wiki/%D0%A0%D0%B8%D0%BB%D1%8C%D1%81%D1%8C%D0%BA%D0%B8%D0%B9_%D0%9C%D0%B0%D0%BA%D1%81%D0%B8%D0%BC_%D0%A2%D0%B0%D0%B4%D0%B5%D0%B9%D0%BE%D0%B2%D0%B8%D1%87" TargetMode="External"/><Relationship Id="rId4" Type="http://schemas.openxmlformats.org/officeDocument/2006/relationships/hyperlink" Target="http://uk.wikipedia.org/wiki/%D0%A2%D0%B8%D1%87%D0%B8%D0%BD%D0%B0_%D0%9F%D0%B0%D0%B2%D0%BB%D0%BE_%D0%93%D1%80%D0%B8%D0%B3%D0%BE%D1%80%D0%BE%D0%B2%D0%B8%D1%87" TargetMode="External"/><Relationship Id="rId9" Type="http://schemas.openxmlformats.org/officeDocument/2006/relationships/hyperlink" Target="http://uk.wikipedia.org/wiki/%D0%A0%D1%94%D0%B7%D0%BD%D0%B8%D0%BA_%D0%86%D0%B3%D0%BE%D1%80_%D0%9E%D0%BB%D0%B5%D0%BA%D1%81%D0%B0%D0%BD%D0%B4%D1%80%D0%BE%D0%B2%D0%B8%D1%87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1927" TargetMode="External"/><Relationship Id="rId3" Type="http://schemas.openxmlformats.org/officeDocument/2006/relationships/hyperlink" Target="http://uk.wikipedia.org/wiki/1921" TargetMode="External"/><Relationship Id="rId7" Type="http://schemas.openxmlformats.org/officeDocument/2006/relationships/hyperlink" Target="http://uk.wikipedia.org/wiki/1925" TargetMode="External"/><Relationship Id="rId2" Type="http://schemas.openxmlformats.org/officeDocument/2006/relationships/hyperlink" Target="http://uk.wikipedia.org/wiki/191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A%D0%B8%D1%97%D0%B2%D1%81%D1%8C%D0%BA%D0%B8%D0%B9_%D0%BD%D0%B0%D1%86%D1%96%D0%BE%D0%BD%D0%B0%D0%BB%D1%8C%D0%BD%D0%B8%D0%B9_%D1%83%D0%BD%D1%96%D0%B2%D0%B5%D1%80%D1%81%D0%B8%D1%82%D0%B5%D1%82_%D1%82%D0%B5%D0%B0%D1%82%D1%80%D1%83,_%D0%BA%D1%96%D0%BD%D0%BE_%D1%96_%D1%82%D0%B5%D0%BB%D0%B5%D0%B1%D0%B0%D1%87%D0%B5%D0%BD%D0%BD%D1%8F_%D1%96%D0%BC%D0%B5%D0%BD%D1%96_%D0%86%D0%B2%D0%B0%D0%BD%D0%B0_%D0%9A%D0%B0%D1%80%D0%BF%D0%B5%D0%BD%D0%BA%D0%B0-%D0%9A%D0%B0%D1%80%D0%BE%D0%B3%D0%BE" TargetMode="External"/><Relationship Id="rId5" Type="http://schemas.openxmlformats.org/officeDocument/2006/relationships/hyperlink" Target="http://uk.wikipedia.org/wiki/1918" TargetMode="External"/><Relationship Id="rId10" Type="http://schemas.openxmlformats.org/officeDocument/2006/relationships/image" Target="../media/image7.jpeg"/><Relationship Id="rId4" Type="http://schemas.openxmlformats.org/officeDocument/2006/relationships/hyperlink" Target="http://uk.wikipedia.org/wiki/%D0%9D%D0%B0%D1%86%D1%96%D0%BE%D0%BD%D0%B0%D0%BB%D1%8C%D0%BD%D0%B0_%D0%B0%D0%BA%D0%B0%D0%B4%D0%B5%D0%BC%D1%96%D1%8F_%D0%BE%D0%B1%D1%80%D0%B0%D0%B7%D0%BE%D1%82%D0%B2%D0%BE%D1%80%D1%87%D0%BE%D0%B3%D0%BE_%D0%BC%D0%B8%D1%81%D1%82%D0%B5%D1%86%D1%82%D0%B2%D0%B0_%D1%96_%D0%B0%D1%80%D1%85%D1%96%D1%82%D0%B5%D0%BA%D1%82%D1%83%D1%80%D0%B8" TargetMode="External"/><Relationship Id="rId9" Type="http://schemas.openxmlformats.org/officeDocument/2006/relationships/hyperlink" Target="http://uk.wikipedia.org/wiki/%D0%A5%D0%B0%D1%80%D0%BA%D1%96%D0%B2%D1%81%D1%8C%D0%BA%D0%B8%D0%B9_%D1%85%D1%83%D0%B4%D0%BE%D0%B6%D0%BD%D1%96%D0%B9_%D1%96%D0%BD%D1%81%D1%82%D0%B8%D1%82%D1%83%D1%8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D%D0%B5%D1%81%D0%BA%D1%83%D1%87%D0%BD%D0%B5_(%D0%A5%D0%B0%D1%80%D0%BA%D1%96%D0%B2%D1%81%D1%8C%D0%BA%D0%B8%D0%B9_%D1%80%D0%B0%D0%B9%D0%BE%D0%BD)" TargetMode="External"/><Relationship Id="rId2" Type="http://schemas.openxmlformats.org/officeDocument/2006/relationships/hyperlink" Target="http://uk.wikipedia.org/wiki/%D0%A5%D0%B0%D1%80%D0%BA%D1%96%D0%B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uk.wikipedia.org/wiki/%D0%86%D0%BC%D0%BF%D1%80%D0%B5%D1%81%D1%96%D0%BE%D0%BD%D1%96%D0%B7%D0%B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71536" y="357166"/>
            <a:ext cx="9572692" cy="1470025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uk-UA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Український живопис 20 ст.</a:t>
            </a:r>
            <a:endParaRPr lang="uk-UA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071810"/>
            <a:ext cx="6400800" cy="17526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Виконала учениця 33-ї групи</a:t>
            </a:r>
          </a:p>
          <a:p>
            <a:pPr algn="ctr"/>
            <a:r>
              <a:rPr lang="uk-UA" dirty="0" err="1" smtClean="0">
                <a:solidFill>
                  <a:schemeClr val="tx1"/>
                </a:solidFill>
              </a:rPr>
              <a:t>Кулішова</a:t>
            </a:r>
            <a:r>
              <a:rPr lang="uk-UA" dirty="0" smtClean="0">
                <a:solidFill>
                  <a:schemeClr val="tx1"/>
                </a:solidFill>
              </a:rPr>
              <a:t> Інна </a:t>
            </a: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428604"/>
            <a:ext cx="6429388" cy="896494"/>
          </a:xfrm>
        </p:spPr>
        <p:txBody>
          <a:bodyPr/>
          <a:lstStyle/>
          <a:p>
            <a:r>
              <a:rPr lang="uk-UA" b="1" dirty="0" smtClean="0"/>
              <a:t>Зінаїда Серебрякова</a:t>
            </a:r>
            <a:endParaRPr lang="uk-UA" b="1" dirty="0"/>
          </a:p>
        </p:txBody>
      </p:sp>
      <p:pic>
        <p:nvPicPr>
          <p:cNvPr id="24578" name="Picture 2" descr="Файл:Serebryakova SefPortra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14488"/>
            <a:ext cx="3071834" cy="407196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" name="Прямоугольник 4"/>
          <p:cNvSpPr/>
          <p:nvPr/>
        </p:nvSpPr>
        <p:spPr>
          <a:xfrm>
            <a:off x="1500166" y="5857892"/>
            <a:ext cx="1546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Автопортрет</a:t>
            </a:r>
            <a:endParaRPr lang="uk-UA" dirty="0"/>
          </a:p>
        </p:txBody>
      </p:sp>
      <p:pic>
        <p:nvPicPr>
          <p:cNvPr id="24580" name="Picture 4" descr="http://allpainters.ru/images/stories/paintings/peasant-woman-with-po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714488"/>
            <a:ext cx="2856957" cy="40930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7" name="Прямоугольник 6"/>
          <p:cNvSpPr/>
          <p:nvPr/>
        </p:nvSpPr>
        <p:spPr>
          <a:xfrm>
            <a:off x="5000628" y="5857892"/>
            <a:ext cx="2462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Селянка з горщиками</a:t>
            </a:r>
            <a:endParaRPr lang="uk-UA" dirty="0"/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1428736"/>
            <a:ext cx="835821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Розвиток живопису в Україні </a:t>
            </a:r>
            <a:r>
              <a:rPr lang="uk-UA" sz="1600" b="1" dirty="0" smtClean="0"/>
              <a:t>у післяреволюційні роки </a:t>
            </a:r>
            <a:r>
              <a:rPr lang="uk-UA" dirty="0" smtClean="0"/>
              <a:t>на початку 20 століття проходив у боротьбі художніх течій і напрямів. Поряд з тими, хто стояв на позиціях традиційного </a:t>
            </a:r>
            <a:r>
              <a:rPr lang="uk-UA" dirty="0" smtClean="0">
                <a:hlinkClick r:id="rId2" tooltip="Реалізм"/>
              </a:rPr>
              <a:t>реалізму</a:t>
            </a:r>
            <a:r>
              <a:rPr lang="uk-UA" dirty="0" smtClean="0"/>
              <a:t>, творили</a:t>
            </a:r>
          </a:p>
          <a:p>
            <a:r>
              <a:rPr lang="uk-UA" dirty="0" smtClean="0"/>
              <a:t>прихильники </a:t>
            </a:r>
            <a:r>
              <a:rPr lang="uk-UA" dirty="0" smtClean="0">
                <a:hlinkClick r:id="rId3" tooltip="Футуризм"/>
              </a:rPr>
              <a:t>футуризму</a:t>
            </a:r>
            <a:r>
              <a:rPr lang="uk-UA" dirty="0" smtClean="0"/>
              <a:t>, </a:t>
            </a:r>
            <a:r>
              <a:rPr lang="uk-UA" dirty="0" smtClean="0">
                <a:hlinkClick r:id="rId4" tooltip="Формалізм"/>
              </a:rPr>
              <a:t>формалізму</a:t>
            </a:r>
            <a:r>
              <a:rPr lang="uk-UA" dirty="0" smtClean="0"/>
              <a:t> (наприклад, розписи </a:t>
            </a:r>
            <a:r>
              <a:rPr lang="uk-UA" dirty="0" smtClean="0">
                <a:hlinkClick r:id="rId5" tooltip="Єрмилов Василь Дмитрович"/>
              </a:rPr>
              <a:t>Василя Єрмилова</a:t>
            </a:r>
            <a:r>
              <a:rPr lang="uk-UA" dirty="0" smtClean="0"/>
              <a:t> Харківського партійного клубу). Крім масових агітаційних форм образотворчого мистецтва, помітного прогресу досягла </a:t>
            </a:r>
            <a:r>
              <a:rPr lang="uk-UA" dirty="0" smtClean="0">
                <a:hlinkClick r:id="rId6" tooltip="Станкова графіка (ще не написана)"/>
              </a:rPr>
              <a:t>станкова графіка</a:t>
            </a:r>
            <a:r>
              <a:rPr lang="uk-UA" dirty="0" smtClean="0"/>
              <a:t> та </a:t>
            </a:r>
            <a:r>
              <a:rPr lang="uk-UA" dirty="0" smtClean="0">
                <a:hlinkClick r:id="rId7" tooltip="Живопис"/>
              </a:rPr>
              <a:t>живопис</a:t>
            </a:r>
            <a:r>
              <a:rPr lang="uk-UA" dirty="0" smtClean="0"/>
              <a:t>. </a:t>
            </a:r>
          </a:p>
          <a:p>
            <a:endParaRPr lang="uk-UA" dirty="0" smtClean="0"/>
          </a:p>
          <a:p>
            <a:r>
              <a:rPr lang="uk-UA" dirty="0" smtClean="0"/>
              <a:t>У живописі найвідомішими були полотна </a:t>
            </a:r>
            <a:r>
              <a:rPr lang="uk-UA" dirty="0" err="1" smtClean="0">
                <a:hlinkClick r:id="rId8" tooltip="Костанді Киріак Костянтинович"/>
              </a:rPr>
              <a:t>Киріака</a:t>
            </a:r>
            <a:r>
              <a:rPr lang="uk-UA" dirty="0" smtClean="0">
                <a:hlinkClick r:id="rId8" tooltip="Костанді Киріак Костянтинович"/>
              </a:rPr>
              <a:t> </a:t>
            </a:r>
            <a:r>
              <a:rPr lang="uk-UA" dirty="0" err="1" smtClean="0">
                <a:hlinkClick r:id="rId8" tooltip="Костанді Киріак Костянтинович"/>
              </a:rPr>
              <a:t>Костанді</a:t>
            </a:r>
            <a:r>
              <a:rPr lang="uk-UA" dirty="0" smtClean="0"/>
              <a:t>, </a:t>
            </a:r>
            <a:r>
              <a:rPr lang="uk-UA" dirty="0" smtClean="0">
                <a:hlinkClick r:id="rId9" tooltip="Кричевський Федір Григорович"/>
              </a:rPr>
              <a:t>Федора Кричевського</a:t>
            </a:r>
            <a:r>
              <a:rPr lang="uk-UA" dirty="0" smtClean="0"/>
              <a:t>, </a:t>
            </a:r>
            <a:r>
              <a:rPr lang="uk-UA" dirty="0" smtClean="0">
                <a:hlinkClick r:id="rId10" tooltip="Мурашко Олександр Олександрович"/>
              </a:rPr>
              <a:t>Олександра Мурашка</a:t>
            </a:r>
            <a:r>
              <a:rPr lang="uk-UA" dirty="0" smtClean="0"/>
              <a:t>.  </a:t>
            </a:r>
            <a:r>
              <a:rPr lang="uk-UA" dirty="0" smtClean="0">
                <a:hlinkClick r:id="rId11" tooltip="Нарбут Георгій Іванович"/>
              </a:rPr>
              <a:t>Георгій Нарбут</a:t>
            </a:r>
            <a:r>
              <a:rPr lang="uk-UA" dirty="0" smtClean="0"/>
              <a:t> оформив перші українські радянські книги та журнали «Мистецтво», «Зорі», «Сонце труда». У </a:t>
            </a:r>
            <a:r>
              <a:rPr lang="uk-UA" dirty="0" smtClean="0">
                <a:hlinkClick r:id="rId12" tooltip="Західна Україна"/>
              </a:rPr>
              <a:t>Західній Україні</a:t>
            </a:r>
            <a:r>
              <a:rPr lang="uk-UA" dirty="0" smtClean="0"/>
              <a:t> в перші післяреволюційні роки працювали </a:t>
            </a:r>
            <a:r>
              <a:rPr lang="uk-UA" dirty="0" smtClean="0">
                <a:hlinkClick r:id="rId13" tooltip="Труш Іван Іванович"/>
              </a:rPr>
              <a:t>Іван </a:t>
            </a:r>
            <a:r>
              <a:rPr lang="uk-UA" dirty="0" err="1" smtClean="0">
                <a:hlinkClick r:id="rId13" tooltip="Труш Іван Іванович"/>
              </a:rPr>
              <a:t>Труш</a:t>
            </a:r>
            <a:r>
              <a:rPr lang="uk-UA" dirty="0" smtClean="0"/>
              <a:t>, </a:t>
            </a:r>
            <a:r>
              <a:rPr lang="uk-UA" dirty="0" smtClean="0">
                <a:hlinkClick r:id="rId14" tooltip="Монастирський Антон Іванович (ще не написана)"/>
              </a:rPr>
              <a:t>Антон Монастирський</a:t>
            </a:r>
            <a:r>
              <a:rPr lang="uk-UA" dirty="0" smtClean="0"/>
              <a:t>, </a:t>
            </a:r>
            <a:r>
              <a:rPr lang="uk-UA" dirty="0" smtClean="0">
                <a:hlinkClick r:id="rId15" tooltip="Курилас Осип Петрович"/>
              </a:rPr>
              <a:t>Осип </a:t>
            </a:r>
            <a:r>
              <a:rPr lang="uk-UA" dirty="0" err="1" smtClean="0">
                <a:hlinkClick r:id="rId15" tooltip="Курилас Осип Петрович"/>
              </a:rPr>
              <a:t>Курилас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428604"/>
            <a:ext cx="69294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Розвиток живопису в Україні </a:t>
            </a:r>
          </a:p>
          <a:p>
            <a:pPr algn="ctr"/>
            <a:r>
              <a:rPr lang="uk-UA" sz="2800" b="1" dirty="0" smtClean="0"/>
              <a:t>у післяреволюційні роки </a:t>
            </a:r>
            <a:endParaRPr lang="uk-UA" sz="2800" b="1" dirty="0"/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428868"/>
            <a:ext cx="85011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Один </a:t>
            </a:r>
            <a:r>
              <a:rPr lang="uk-UA" dirty="0"/>
              <a:t>з найвиразніших </a:t>
            </a:r>
            <a:r>
              <a:rPr lang="uk-UA" dirty="0" err="1"/>
              <a:t>“європейців”</a:t>
            </a:r>
            <a:r>
              <a:rPr lang="uk-UA" dirty="0"/>
              <a:t> українського малярства тої епохи, він мав ґрунтовну мистецьку ерудицію, якою палко бажав поділитися з молоддю, </a:t>
            </a:r>
            <a:r>
              <a:rPr lang="uk-UA" dirty="0" smtClean="0"/>
              <a:t>Знайдена </a:t>
            </a:r>
            <a:r>
              <a:rPr lang="uk-UA" dirty="0"/>
              <a:t>ним лінія внутрішньої динаміки персонажів, яка закладена в кольоровій насиченості полотен, продовжена ним у картині </a:t>
            </a:r>
            <a:r>
              <a:rPr lang="uk-UA" dirty="0" err="1"/>
              <a:t>“Продавщиці</a:t>
            </a:r>
            <a:r>
              <a:rPr lang="uk-UA" dirty="0"/>
              <a:t> </a:t>
            </a:r>
            <a:r>
              <a:rPr lang="uk-UA" dirty="0" err="1"/>
              <a:t>квітів”</a:t>
            </a:r>
            <a:r>
              <a:rPr lang="uk-UA" dirty="0"/>
              <a:t>, (1917): тут внутрішній лад образів злився воєдино з гармонією живописною, масивами площин узагальненого кольору. </a:t>
            </a:r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Та</a:t>
            </a:r>
            <a:r>
              <a:rPr lang="uk-UA" dirty="0"/>
              <a:t>, як найяскравіший митець своєї епохи, він відкриває її експресивним за живописом </a:t>
            </a:r>
            <a:r>
              <a:rPr lang="uk-UA" dirty="0" err="1"/>
              <a:t>“Автопортретом”</a:t>
            </a:r>
            <a:r>
              <a:rPr lang="uk-UA" dirty="0"/>
              <a:t>, (1917-1918). Написаний темпераментно, рухливим динамічним пензлем, він створює образ людини, що уважно вдивляється в навколишнє життя: художник живе в надзвичайно складний час, коли митець з усією відповідальністю має ствердити своє мистецьке кредо.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785794"/>
            <a:ext cx="478086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Олександр Мурашко</a:t>
            </a:r>
          </a:p>
          <a:p>
            <a:pPr algn="ctr"/>
            <a:r>
              <a:rPr lang="uk-UA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(1875-1939)</a:t>
            </a:r>
            <a:endParaRPr lang="uk-UA" sz="3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314" name="Picture 2" descr="Олександр Олександрович Мурашко фото 1905-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1643074" cy="220829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Олександр Мурашко </a:t>
            </a:r>
            <a:endParaRPr lang="uk-UA" b="1" dirty="0"/>
          </a:p>
        </p:txBody>
      </p:sp>
      <p:pic>
        <p:nvPicPr>
          <p:cNvPr id="19458" name="Picture 2" descr="http://i.i.ua/photo/images/pic/2/7/5520572_de30640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2948682" cy="407196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19460" name="Picture 4" descr="http://upload.wikimedia.org/wikipedia/commons/1/18/%D0%9E%D0%BB%D0%B5%D0%BA%D1%81%D0%B0%D0%BD%D0%B4%D1%80_%D0%9C%D1%83%D1%80%D0%B0%D1%88%D0%BA%D0%BE._%D0%9F%D0%BE%D1%85%D0%BE%D1%80%D0%BE%D0%BD_%D0%BA%D0%BE%D1%88%D0%BE%D0%B2%D0%BE%D0%B3%D0%BE._Oleksandr_Murashko._Burial_of_a_Kish_Ota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643050"/>
            <a:ext cx="4398010" cy="271464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6" name="Прямоугольник 5"/>
          <p:cNvSpPr/>
          <p:nvPr/>
        </p:nvSpPr>
        <p:spPr>
          <a:xfrm>
            <a:off x="5357818" y="4500570"/>
            <a:ext cx="2142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Похорон кошового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5786454"/>
            <a:ext cx="3474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Дівчина в червонім капелюшку</a:t>
            </a: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5716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err="1" smtClean="0"/>
              <a:t>Костанді</a:t>
            </a:r>
            <a:r>
              <a:rPr lang="uk-UA" b="1" dirty="0" smtClean="0"/>
              <a:t> </a:t>
            </a:r>
            <a:r>
              <a:rPr lang="uk-UA" b="1" dirty="0" err="1" smtClean="0"/>
              <a:t>Киріак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(1852-1921)</a:t>
            </a:r>
            <a:br>
              <a:rPr lang="uk-UA" b="1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1857364"/>
            <a:ext cx="59293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 smtClean="0"/>
              <a:t>Костанді</a:t>
            </a:r>
            <a:r>
              <a:rPr lang="uk-UA" dirty="0" smtClean="0"/>
              <a:t> створив картини побутового жанру, зображував побутові мотиви на пейзажному тлі, здебільшого Одеси та її околиць, малював пейзажі, писав також портрети. Хоча й не був представником імпресіонізму, але використовував у своїй творчості його формально-пластичні риси.</a:t>
            </a:r>
            <a:endParaRPr lang="uk-UA" dirty="0"/>
          </a:p>
        </p:txBody>
      </p:sp>
      <p:pic>
        <p:nvPicPr>
          <p:cNvPr id="26626" name="Picture 2" descr="http://www.greeks.ua/photos/persons/kkostand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2214578" cy="333417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357166"/>
            <a:ext cx="5257808" cy="1143000"/>
          </a:xfrm>
        </p:spPr>
        <p:txBody>
          <a:bodyPr/>
          <a:lstStyle/>
          <a:p>
            <a:r>
              <a:rPr lang="uk-UA" b="1" dirty="0" err="1" smtClean="0"/>
              <a:t>Костанді</a:t>
            </a:r>
            <a:r>
              <a:rPr lang="uk-UA" b="1" dirty="0" smtClean="0"/>
              <a:t> </a:t>
            </a:r>
            <a:r>
              <a:rPr lang="uk-UA" b="1" dirty="0" err="1" smtClean="0"/>
              <a:t>Киріак</a:t>
            </a: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5286388"/>
            <a:ext cx="1723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«Рання весна»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00694" y="5286388"/>
            <a:ext cx="2359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«На дачі. Полудень», </a:t>
            </a:r>
            <a:endParaRPr lang="uk-UA" dirty="0"/>
          </a:p>
        </p:txBody>
      </p:sp>
      <p:pic>
        <p:nvPicPr>
          <p:cNvPr id="27650" name="Picture 2" descr="Файл:К. Костанді Галки. Осінь, 19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14554"/>
            <a:ext cx="3929090" cy="3025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27652" name="Picture 4" descr="Файл:К. Костанді На дачі. Полудень. 18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3" y="2214554"/>
            <a:ext cx="4326527" cy="307183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Федір Кричевський</a:t>
            </a:r>
            <a:br>
              <a:rPr lang="uk-UA" b="1" dirty="0" smtClean="0"/>
            </a:br>
            <a:r>
              <a:rPr lang="uk-UA" b="1" dirty="0" smtClean="0"/>
              <a:t>(1879-1947)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43240" y="1643050"/>
            <a:ext cx="5500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Один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засновників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перший ректор </a:t>
            </a:r>
            <a:r>
              <a:rPr lang="ru-RU" dirty="0" err="1" smtClean="0"/>
              <a:t>української</a:t>
            </a:r>
            <a:r>
              <a:rPr lang="ru-RU" dirty="0" smtClean="0"/>
              <a:t> </a:t>
            </a:r>
            <a:r>
              <a:rPr lang="ru-RU" dirty="0" err="1" smtClean="0">
                <a:hlinkClick r:id="rId2" tooltip="Національна академія образотворчого мистецтва і архітектури"/>
              </a:rPr>
              <a:t>Академії</a:t>
            </a:r>
            <a:r>
              <a:rPr lang="ru-RU" dirty="0" smtClean="0">
                <a:hlinkClick r:id="rId2" tooltip="Національна академія образотворчого мистецтва і архітектури"/>
              </a:rPr>
              <a:t> </a:t>
            </a:r>
            <a:r>
              <a:rPr lang="ru-RU" dirty="0" err="1" smtClean="0">
                <a:hlinkClick r:id="rId2" tooltip="Національна академія образотворчого мистецтва і архітектури"/>
              </a:rPr>
              <a:t>образотворчого</a:t>
            </a:r>
            <a:r>
              <a:rPr lang="ru-RU" dirty="0" smtClean="0">
                <a:hlinkClick r:id="rId2" tooltip="Національна академія образотворчого мистецтва і архітектури"/>
              </a:rPr>
              <a:t> </a:t>
            </a:r>
            <a:r>
              <a:rPr lang="ru-RU" dirty="0" err="1" smtClean="0">
                <a:hlinkClick r:id="rId2" tooltip="Національна академія образотворчого мистецтва і архітектури"/>
              </a:rPr>
              <a:t>мистецтва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29698" name="Picture 2" descr="Krichevski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1" y="357166"/>
            <a:ext cx="2001375" cy="25717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3214686"/>
            <a:ext cx="82153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Творча індивідуальність майстра розкриває філософський зміст вічних тем життя - любові, надбань, втрат. Картина в її класичному варіанті була збагачена Ф.Кричевським модерним трактуванням витонченої площинно-лінійної ритміки і гармонії наближених кольорів, пластикою середньовічного монументального настінного живопису. Суспільний та мистецький досвід Ф.Кричевського привели його до масштабних форм узагальненого живопису, підкорених вимогам високої життєвої правди та співвіднесених з долею сучасників художника.</a:t>
            </a:r>
            <a:endParaRPr lang="uk-UA" dirty="0"/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928670"/>
            <a:ext cx="8229600" cy="746572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Федір Кричевський</a:t>
            </a:r>
            <a:br>
              <a:rPr lang="uk-UA" b="1" dirty="0" smtClean="0"/>
            </a:b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5500702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Монументальний триптих Кричевського </a:t>
            </a:r>
            <a:r>
              <a:rPr lang="uk-UA" dirty="0" smtClean="0">
                <a:hlinkClick r:id="rId2" tooltip="Життя"/>
              </a:rPr>
              <a:t>«Життя»</a:t>
            </a:r>
            <a:r>
              <a:rPr lang="uk-UA" dirty="0" smtClean="0"/>
              <a:t> є найяскравішим зразком українського модернізму з елементами ар </a:t>
            </a:r>
            <a:r>
              <a:rPr lang="uk-UA" dirty="0" err="1" smtClean="0"/>
              <a:t>нуво</a:t>
            </a:r>
            <a:r>
              <a:rPr lang="uk-UA" dirty="0" smtClean="0"/>
              <a:t> та українського релігійного живопису (площинність, локальні фарби, порожне тло).</a:t>
            </a:r>
            <a:endParaRPr lang="uk-UA" dirty="0"/>
          </a:p>
        </p:txBody>
      </p:sp>
      <p:pic>
        <p:nvPicPr>
          <p:cNvPr id="31746" name="Picture 2" descr="http://donklass.com/arhiv/histdisk/memorial/education/draw/13/img/roboty/big/trylog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214422"/>
            <a:ext cx="7929618" cy="407196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Федір Кричевський</a:t>
            </a:r>
            <a:endParaRPr lang="uk-UA" dirty="0"/>
          </a:p>
        </p:txBody>
      </p:sp>
      <p:pic>
        <p:nvPicPr>
          <p:cNvPr id="28674" name="Picture 2" descr="http://cs403128.vk.me/v403128777/2369/NULlabHbB7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00174"/>
            <a:ext cx="6500858" cy="468061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86182" y="6215082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«Наречена»</a:t>
            </a:r>
            <a:endParaRPr lang="uk-UA" dirty="0"/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Федір Кричевський</a:t>
            </a:r>
            <a:endParaRPr lang="uk-UA" dirty="0"/>
          </a:p>
        </p:txBody>
      </p:sp>
      <p:pic>
        <p:nvPicPr>
          <p:cNvPr id="30722" name="Picture 2" descr="http://cs403128.vk.me/v403128777/2371/FPLOek4th5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71612"/>
            <a:ext cx="7106100" cy="41434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5" name="Прямоугольник 4"/>
          <p:cNvSpPr/>
          <p:nvPr/>
        </p:nvSpPr>
        <p:spPr>
          <a:xfrm>
            <a:off x="642910" y="5786454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1913 року Ф. </a:t>
            </a:r>
            <a:r>
              <a:rPr lang="ru-RU" dirty="0" err="1" smtClean="0"/>
              <a:t>Кричевський</a:t>
            </a:r>
            <a:r>
              <a:rPr lang="ru-RU" dirty="0" smtClean="0"/>
              <a:t> написав картину «Три </a:t>
            </a:r>
            <a:r>
              <a:rPr lang="ru-RU" dirty="0" err="1" smtClean="0"/>
              <a:t>віки</a:t>
            </a:r>
            <a:r>
              <a:rPr lang="ru-RU" dirty="0" smtClean="0"/>
              <a:t>», де </a:t>
            </a:r>
            <a:r>
              <a:rPr lang="ru-RU" dirty="0" err="1" smtClean="0"/>
              <a:t>зображує</a:t>
            </a:r>
            <a:r>
              <a:rPr lang="ru-RU" dirty="0" smtClean="0"/>
              <a:t> три </a:t>
            </a:r>
            <a:r>
              <a:rPr lang="ru-RU" dirty="0" err="1" smtClean="0"/>
              <a:t>жіночих</a:t>
            </a:r>
            <a:r>
              <a:rPr lang="ru-RU" dirty="0" smtClean="0"/>
              <a:t> </a:t>
            </a:r>
            <a:r>
              <a:rPr lang="ru-RU" dirty="0" err="1" smtClean="0"/>
              <a:t>обличчя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уособлюють</a:t>
            </a:r>
            <a:r>
              <a:rPr lang="ru-RU" dirty="0" smtClean="0"/>
              <a:t> </a:t>
            </a:r>
            <a:r>
              <a:rPr lang="ru-RU" dirty="0" err="1" smtClean="0"/>
              <a:t>молодість</a:t>
            </a:r>
            <a:r>
              <a:rPr lang="ru-RU" dirty="0" smtClean="0"/>
              <a:t>, </a:t>
            </a:r>
            <a:r>
              <a:rPr lang="ru-RU" dirty="0" err="1" smtClean="0"/>
              <a:t>зрілість</a:t>
            </a:r>
            <a:r>
              <a:rPr lang="ru-RU" dirty="0" smtClean="0"/>
              <a:t>, </a:t>
            </a:r>
            <a:r>
              <a:rPr lang="ru-RU" dirty="0" err="1" smtClean="0"/>
              <a:t>старість</a:t>
            </a:r>
            <a:r>
              <a:rPr lang="ru-RU" dirty="0" smtClean="0"/>
              <a:t>.</a:t>
            </a:r>
            <a:endParaRPr lang="uk-UA" dirty="0"/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3500438"/>
            <a:ext cx="78581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Трохи пізніше, ніж в Західній Європі в Україні на межі </a:t>
            </a:r>
            <a:r>
              <a:rPr lang="uk-UA" sz="2400" dirty="0" smtClean="0"/>
              <a:t>століть </a:t>
            </a:r>
            <a:r>
              <a:rPr lang="uk-UA" sz="2400" dirty="0"/>
              <a:t>з'являються художники-</a:t>
            </a:r>
            <a:r>
              <a:rPr lang="uk-UA" sz="2400" dirty="0">
                <a:hlinkClick r:id="rId2" tooltip="Імпресіонізм"/>
              </a:rPr>
              <a:t>імпресіоністи</a:t>
            </a:r>
            <a:r>
              <a:rPr lang="uk-UA" sz="2400" dirty="0"/>
              <a:t>, які прагнуть передати у творах витончене відтворення особистісних вражень та спостережень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500174"/>
            <a:ext cx="79296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Українське</a:t>
            </a:r>
            <a:r>
              <a:rPr lang="ru-RU" sz="2400" b="1" dirty="0"/>
              <a:t> </a:t>
            </a:r>
            <a:r>
              <a:rPr lang="ru-RU" sz="2400" b="1" dirty="0" err="1"/>
              <a:t>образотворче</a:t>
            </a:r>
            <a:r>
              <a:rPr lang="ru-RU" sz="2400" b="1" dirty="0"/>
              <a:t> </a:t>
            </a:r>
            <a:r>
              <a:rPr lang="ru-RU" sz="2400" b="1" dirty="0" err="1"/>
              <a:t>мистецтво</a:t>
            </a:r>
            <a:r>
              <a:rPr lang="ru-RU" sz="2400" dirty="0"/>
              <a:t> на початку ХХ ст. </a:t>
            </a:r>
            <a:r>
              <a:rPr lang="ru-RU" sz="2400" dirty="0" err="1"/>
              <a:t>розвивалось</a:t>
            </a:r>
            <a:r>
              <a:rPr lang="ru-RU" sz="2400" dirty="0"/>
              <a:t> у </a:t>
            </a:r>
            <a:r>
              <a:rPr lang="ru-RU" sz="2400" dirty="0" err="1"/>
              <a:t>руслі</a:t>
            </a:r>
            <a:r>
              <a:rPr lang="ru-RU" sz="2400" dirty="0"/>
              <a:t> </a:t>
            </a:r>
            <a:r>
              <a:rPr lang="ru-RU" sz="2400" dirty="0" err="1"/>
              <a:t>основних</a:t>
            </a:r>
            <a:r>
              <a:rPr lang="ru-RU" sz="2400" dirty="0"/>
              <a:t> </a:t>
            </a:r>
            <a:r>
              <a:rPr lang="ru-RU" sz="2400" dirty="0" err="1"/>
              <a:t>стилів</a:t>
            </a:r>
            <a:r>
              <a:rPr lang="ru-RU" sz="2400" dirty="0"/>
              <a:t>, </a:t>
            </a:r>
            <a:r>
              <a:rPr lang="ru-RU" sz="2400" dirty="0" err="1"/>
              <a:t>течій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жанрів</a:t>
            </a:r>
            <a:r>
              <a:rPr lang="ru-RU" sz="2400" dirty="0"/>
              <a:t> </a:t>
            </a:r>
            <a:r>
              <a:rPr lang="ru-RU" sz="2400" dirty="0" err="1"/>
              <a:t>світового</a:t>
            </a:r>
            <a:r>
              <a:rPr lang="ru-RU" sz="2400" dirty="0"/>
              <a:t> </a:t>
            </a:r>
            <a:r>
              <a:rPr lang="ru-RU" sz="2400" dirty="0" err="1"/>
              <a:t>мистецтва</a:t>
            </a:r>
            <a:r>
              <a:rPr lang="ru-RU" sz="2400" dirty="0"/>
              <a:t>. </a:t>
            </a:r>
            <a:r>
              <a:rPr lang="ru-RU" sz="2400" dirty="0" err="1"/>
              <a:t>Українські</a:t>
            </a:r>
            <a:r>
              <a:rPr lang="ru-RU" sz="2400" dirty="0"/>
              <a:t> художники </a:t>
            </a:r>
            <a:r>
              <a:rPr lang="ru-RU" sz="2400" dirty="0" err="1"/>
              <a:t>були</a:t>
            </a:r>
            <a:r>
              <a:rPr lang="ru-RU" sz="2400" dirty="0"/>
              <a:t> добре </a:t>
            </a:r>
            <a:r>
              <a:rPr lang="ru-RU" sz="2400" dirty="0" err="1"/>
              <a:t>ознайомлені</a:t>
            </a:r>
            <a:r>
              <a:rPr lang="ru-RU" sz="2400" dirty="0"/>
              <a:t> </a:t>
            </a:r>
            <a:r>
              <a:rPr lang="ru-RU" sz="2400" dirty="0" err="1"/>
              <a:t>з</a:t>
            </a:r>
            <a:r>
              <a:rPr lang="ru-RU" sz="2400" dirty="0"/>
              <a:t> </a:t>
            </a:r>
            <a:r>
              <a:rPr lang="ru-RU" sz="2400" dirty="0" err="1"/>
              <a:t>кращими</a:t>
            </a:r>
            <a:r>
              <a:rPr lang="ru-RU" sz="2400" dirty="0"/>
              <a:t> </a:t>
            </a:r>
            <a:r>
              <a:rPr lang="ru-RU" sz="2400" dirty="0" err="1"/>
              <a:t>зразками</a:t>
            </a:r>
            <a:r>
              <a:rPr lang="ru-RU" sz="2400" dirty="0"/>
              <a:t> </a:t>
            </a:r>
            <a:r>
              <a:rPr lang="ru-RU" sz="2400" dirty="0" err="1"/>
              <a:t>світового</a:t>
            </a:r>
            <a:r>
              <a:rPr lang="ru-RU" sz="2400" dirty="0"/>
              <a:t> </a:t>
            </a:r>
            <a:r>
              <a:rPr lang="ru-RU" sz="2400" dirty="0" err="1"/>
              <a:t>мистецтва</a:t>
            </a:r>
            <a:r>
              <a:rPr lang="ru-RU" sz="2400" dirty="0"/>
              <a:t>. </a:t>
            </a:r>
            <a:endParaRPr lang="uk-UA" sz="2400" dirty="0"/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Георгій Нарбут</a:t>
            </a:r>
            <a:br>
              <a:rPr lang="uk-UA" b="1" dirty="0" smtClean="0"/>
            </a:br>
            <a:r>
              <a:rPr lang="uk-UA" b="1" dirty="0" smtClean="0"/>
              <a:t>(1886-1920)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2928934"/>
            <a:ext cx="90011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Рання творчість Нарбута зазнала значного впливу широковідомого об'єднання художників «Світ мистецтва». Крім творчості художників «Світ мистецтва» у </a:t>
            </a:r>
            <a:r>
              <a:rPr lang="uk-UA" dirty="0" err="1" smtClean="0"/>
              <a:t>галузі</a:t>
            </a:r>
            <a:r>
              <a:rPr lang="uk-UA" dirty="0" err="1" smtClean="0">
                <a:hlinkClick r:id="rId2" tooltip="Театрально-декораційне мистецтво"/>
              </a:rPr>
              <a:t>театрально-декораційного</a:t>
            </a:r>
            <a:r>
              <a:rPr lang="uk-UA" dirty="0" smtClean="0">
                <a:hlinkClick r:id="rId2" tooltip="Театрально-декораційне мистецтво"/>
              </a:rPr>
              <a:t> мистецтва</a:t>
            </a:r>
            <a:r>
              <a:rPr lang="uk-UA" dirty="0" smtClean="0"/>
              <a:t> та книжкової графіки, визначальний вплив на Нарбута справило давнє українське малярство і графіка </a:t>
            </a:r>
            <a:r>
              <a:rPr lang="en-US" dirty="0" smtClean="0">
                <a:hlinkClick r:id="rId3" tooltip="XVII"/>
              </a:rPr>
              <a:t>XVII</a:t>
            </a:r>
            <a:r>
              <a:rPr lang="en-US" dirty="0" smtClean="0"/>
              <a:t>–</a:t>
            </a:r>
            <a:r>
              <a:rPr lang="en-US" dirty="0" smtClean="0">
                <a:hlinkClick r:id="rId4" tooltip="XVIII"/>
              </a:rPr>
              <a:t>XVIII</a:t>
            </a:r>
            <a:r>
              <a:rPr lang="en-US" dirty="0" smtClean="0"/>
              <a:t> </a:t>
            </a:r>
            <a:r>
              <a:rPr lang="uk-UA" dirty="0" smtClean="0"/>
              <a:t>століть, </a:t>
            </a:r>
            <a:r>
              <a:rPr lang="uk-UA" dirty="0" smtClean="0">
                <a:hlinkClick r:id="rId5" tooltip="Геральдика"/>
              </a:rPr>
              <a:t>геральдика</a:t>
            </a:r>
            <a:r>
              <a:rPr lang="uk-UA" dirty="0" smtClean="0"/>
              <a:t> українських родів, графіка українських рукописів </a:t>
            </a:r>
            <a:r>
              <a:rPr lang="uk-UA" dirty="0" err="1" smtClean="0"/>
              <a:t>і</a:t>
            </a:r>
            <a:r>
              <a:rPr lang="uk-UA" dirty="0" err="1" smtClean="0">
                <a:hlinkClick r:id="rId6" tooltip="Стародруки"/>
              </a:rPr>
              <a:t>стародруків</a:t>
            </a:r>
            <a:r>
              <a:rPr lang="uk-UA" dirty="0" smtClean="0"/>
              <a:t>. З часом Нарбут виріс у глибоко оригінального митця, довкола якого утворилась ціла школа з його послідовників у галузі </a:t>
            </a:r>
            <a:r>
              <a:rPr lang="uk-UA" dirty="0" smtClean="0">
                <a:hlinkClick r:id="rId7" tooltip="Графіка"/>
              </a:rPr>
              <a:t>графіки</a:t>
            </a:r>
            <a:r>
              <a:rPr lang="uk-UA" dirty="0" smtClean="0"/>
              <a:t> й ілюстрування книжок. Ним, разом з його сучасниками: </a:t>
            </a:r>
            <a:r>
              <a:rPr lang="uk-UA" dirty="0" smtClean="0">
                <a:hlinkClick r:id="rId8" tooltip="Василь Кричевський"/>
              </a:rPr>
              <a:t>Василем Кричевським</a:t>
            </a:r>
            <a:r>
              <a:rPr lang="uk-UA" dirty="0" smtClean="0"/>
              <a:t>,</a:t>
            </a:r>
            <a:r>
              <a:rPr lang="uk-UA" dirty="0" smtClean="0">
                <a:hlinkClick r:id="rId9" tooltip="Бойчук Тимофій Львович"/>
              </a:rPr>
              <a:t>Тимофієм</a:t>
            </a:r>
            <a:r>
              <a:rPr lang="uk-UA" dirty="0" smtClean="0"/>
              <a:t> і </a:t>
            </a:r>
            <a:r>
              <a:rPr lang="uk-UA" dirty="0" smtClean="0">
                <a:hlinkClick r:id="rId10" tooltip="Михайло Бойчук"/>
              </a:rPr>
              <a:t>Михайлом </a:t>
            </a:r>
            <a:r>
              <a:rPr lang="uk-UA" dirty="0" err="1" smtClean="0">
                <a:hlinkClick r:id="rId10" tooltip="Михайло Бойчук"/>
              </a:rPr>
              <a:t>Бойчуками</a:t>
            </a:r>
            <a:r>
              <a:rPr lang="uk-UA" dirty="0" smtClean="0"/>
              <a:t>, </a:t>
            </a:r>
            <a:r>
              <a:rPr lang="uk-UA" dirty="0" smtClean="0">
                <a:hlinkClick r:id="rId11" tooltip="Падалка Іван Іванович"/>
              </a:rPr>
              <a:t>Іваном Падалкою</a:t>
            </a:r>
            <a:r>
              <a:rPr lang="uk-UA" dirty="0" smtClean="0"/>
              <a:t>, </a:t>
            </a:r>
            <a:r>
              <a:rPr lang="uk-UA" dirty="0" smtClean="0">
                <a:hlinkClick r:id="rId12" tooltip="Седляр Василь Теофанович"/>
              </a:rPr>
              <a:t>Василем </a:t>
            </a:r>
            <a:r>
              <a:rPr lang="uk-UA" dirty="0" err="1" smtClean="0">
                <a:hlinkClick r:id="rId12" tooltip="Седляр Василь Теофанович"/>
              </a:rPr>
              <a:t>Седлярем</a:t>
            </a:r>
            <a:r>
              <a:rPr lang="uk-UA" dirty="0" smtClean="0"/>
              <a:t>, </a:t>
            </a:r>
            <a:r>
              <a:rPr lang="uk-UA" dirty="0" smtClean="0">
                <a:hlinkClick r:id="rId13" tooltip="Кульчицька Олена Львівна"/>
              </a:rPr>
              <a:t>Оленою </a:t>
            </a:r>
            <a:r>
              <a:rPr lang="uk-UA" dirty="0" err="1" smtClean="0">
                <a:hlinkClick r:id="rId13" tooltip="Кульчицька Олена Львівна"/>
              </a:rPr>
              <a:t>Кульчицькою</a:t>
            </a:r>
            <a:r>
              <a:rPr lang="uk-UA" dirty="0" smtClean="0"/>
              <a:t>, </a:t>
            </a:r>
            <a:r>
              <a:rPr lang="uk-UA" dirty="0" smtClean="0">
                <a:hlinkClick r:id="rId14" tooltip="Середа Антон Хомич"/>
              </a:rPr>
              <a:t>Антоном Середою</a:t>
            </a:r>
            <a:r>
              <a:rPr lang="uk-UA" dirty="0" smtClean="0"/>
              <a:t>, </a:t>
            </a:r>
            <a:r>
              <a:rPr lang="uk-UA" dirty="0" smtClean="0">
                <a:hlinkClick r:id="rId15" tooltip="Новаківський Олекса Харлампійович"/>
              </a:rPr>
              <a:t>Олексою </a:t>
            </a:r>
            <a:r>
              <a:rPr lang="uk-UA" dirty="0" err="1" smtClean="0">
                <a:hlinkClick r:id="rId15" tooltip="Новаківський Олекса Харлампійович"/>
              </a:rPr>
              <a:t>Новаківським</a:t>
            </a:r>
            <a:r>
              <a:rPr lang="uk-UA" dirty="0" smtClean="0"/>
              <a:t>, </a:t>
            </a:r>
            <a:r>
              <a:rPr lang="uk-UA" dirty="0" smtClean="0">
                <a:hlinkClick r:id="rId16" tooltip="Холодний Петро Іванович"/>
              </a:rPr>
              <a:t>Петром Холодним</a:t>
            </a:r>
            <a:r>
              <a:rPr lang="uk-UA" dirty="0" smtClean="0"/>
              <a:t> та іншими майстрами започаткував стильові ознаки українського мистецтва 20 — 30-х років в графіці.</a:t>
            </a:r>
            <a:endParaRPr lang="uk-UA" dirty="0"/>
          </a:p>
        </p:txBody>
      </p:sp>
      <p:pic>
        <p:nvPicPr>
          <p:cNvPr id="34818" name="Picture 2" descr="Нарбут Г.jpe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71472" y="214290"/>
            <a:ext cx="1892361" cy="257174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Георгій Нарбут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5214950"/>
            <a:ext cx="43577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Церковь во имя Рождества Пресвятой Богородицы в селе </a:t>
            </a:r>
            <a:r>
              <a:rPr lang="ru-RU" dirty="0" err="1" smtClean="0"/>
              <a:t>Хохловке</a:t>
            </a:r>
            <a:r>
              <a:rPr lang="ru-RU" dirty="0" smtClean="0"/>
              <a:t> Черниговской губернии </a:t>
            </a:r>
            <a:endParaRPr lang="uk-UA" dirty="0"/>
          </a:p>
        </p:txBody>
      </p:sp>
      <p:pic>
        <p:nvPicPr>
          <p:cNvPr id="33794" name="Picture 2" descr="http://www.posterlux.ru/new/5/big/narbut_georgii_ivanovich_1886_1920/posterlux-narbut_georgii_ivanovich_1886_1920-peizaj_s_kometoi_1910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928802"/>
            <a:ext cx="3870867" cy="292895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6" name="Прямоугольник 5"/>
          <p:cNvSpPr/>
          <p:nvPr/>
        </p:nvSpPr>
        <p:spPr>
          <a:xfrm>
            <a:off x="5786446" y="5214950"/>
            <a:ext cx="2116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 Пейзаж с </a:t>
            </a:r>
            <a:r>
              <a:rPr lang="uk-UA" dirty="0" err="1" smtClean="0"/>
              <a:t>кометой</a:t>
            </a:r>
            <a:endParaRPr lang="uk-UA" dirty="0"/>
          </a:p>
        </p:txBody>
      </p:sp>
      <p:pic>
        <p:nvPicPr>
          <p:cNvPr id="33796" name="Picture 4" descr="http://www.posterlux.ru/new/5/big/narbut_georgii_ivanovich_1886_1920/posterlux-narbut_georgii_ivanovich_1886_1920-cerkov_vo_imya_rojdestva_presvyatoi_bogorodici_v_sele_hohlovke_chernigovskoi_gubernii_19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928802"/>
            <a:ext cx="4000496" cy="29270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500174"/>
            <a:ext cx="87154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Яскравою</a:t>
            </a:r>
            <a:r>
              <a:rPr lang="ru-RU" sz="2400" dirty="0" smtClean="0"/>
              <a:t> </a:t>
            </a:r>
            <a:r>
              <a:rPr lang="ru-RU" sz="2400" dirty="0" err="1" smtClean="0"/>
              <a:t>сторінкою</a:t>
            </a:r>
            <a:r>
              <a:rPr lang="ru-RU" sz="2400" dirty="0" smtClean="0"/>
              <a:t> став </a:t>
            </a:r>
            <a:r>
              <a:rPr lang="ru-RU" sz="2400" dirty="0" err="1" smtClean="0">
                <a:hlinkClick r:id="rId2" tooltip="Український авангард"/>
              </a:rPr>
              <a:t>український</a:t>
            </a:r>
            <a:r>
              <a:rPr lang="ru-RU" sz="2400" dirty="0" smtClean="0">
                <a:hlinkClick r:id="rId2" tooltip="Український авангард"/>
              </a:rPr>
              <a:t> авангард</a:t>
            </a:r>
            <a:r>
              <a:rPr lang="ru-RU" sz="2400" dirty="0" smtClean="0"/>
              <a:t> початку 20 </a:t>
            </a:r>
            <a:r>
              <a:rPr lang="ru-RU" sz="2400" dirty="0" err="1" smtClean="0"/>
              <a:t>століття</a:t>
            </a:r>
            <a:r>
              <a:rPr lang="ru-RU" sz="2400" dirty="0" smtClean="0"/>
              <a:t>, представлений </a:t>
            </a:r>
            <a:r>
              <a:rPr lang="ru-RU" sz="2400" dirty="0" err="1" smtClean="0"/>
              <a:t>іменами</a:t>
            </a:r>
            <a:r>
              <a:rPr lang="ru-RU" sz="2400" dirty="0" smtClean="0"/>
              <a:t> </a:t>
            </a:r>
            <a:r>
              <a:rPr lang="ru-RU" sz="2400" dirty="0" err="1" smtClean="0"/>
              <a:t>художників</a:t>
            </a:r>
            <a:r>
              <a:rPr lang="ru-RU" sz="2400" dirty="0" smtClean="0"/>
              <a:t> </a:t>
            </a:r>
            <a:r>
              <a:rPr lang="ru-RU" sz="2400" dirty="0" err="1" smtClean="0">
                <a:hlinkClick r:id="rId3" tooltip="Богомазов Олександр Костянтинович"/>
              </a:rPr>
              <a:t>Олександра</a:t>
            </a:r>
            <a:r>
              <a:rPr lang="ru-RU" sz="2400" dirty="0" smtClean="0">
                <a:hlinkClick r:id="rId3" tooltip="Богомазов Олександр Костянтинович"/>
              </a:rPr>
              <a:t> </a:t>
            </a:r>
            <a:r>
              <a:rPr lang="ru-RU" sz="2400" dirty="0" err="1" smtClean="0">
                <a:hlinkClick r:id="rId3" tooltip="Богомазов Олександр Костянтинович"/>
              </a:rPr>
              <a:t>Богомазова</a:t>
            </a:r>
            <a:r>
              <a:rPr lang="ru-RU" sz="2400" dirty="0" smtClean="0"/>
              <a:t>, </a:t>
            </a:r>
            <a:r>
              <a:rPr lang="ru-RU" sz="2400" dirty="0" err="1" smtClean="0">
                <a:hlinkClick r:id="rId4" tooltip="Бойчук Михайло Львович"/>
              </a:rPr>
              <a:t>Михайла</a:t>
            </a:r>
            <a:r>
              <a:rPr lang="ru-RU" sz="2400" dirty="0" smtClean="0">
                <a:hlinkClick r:id="rId4" tooltip="Бойчук Михайло Львович"/>
              </a:rPr>
              <a:t> </a:t>
            </a:r>
            <a:r>
              <a:rPr lang="ru-RU" sz="2400" dirty="0" err="1" smtClean="0">
                <a:hlinkClick r:id="rId4" tooltip="Бойчук Михайло Львович"/>
              </a:rPr>
              <a:t>Бойчука</a:t>
            </a:r>
            <a:r>
              <a:rPr lang="ru-RU" sz="2400" dirty="0" err="1" smtClean="0"/>
              <a:t>,</a:t>
            </a:r>
            <a:r>
              <a:rPr lang="ru-RU" sz="2400" dirty="0" err="1" smtClean="0">
                <a:hlinkClick r:id="rId5" tooltip="Петрицький Анатолій Галактіонович"/>
              </a:rPr>
              <a:t>Анатолія</a:t>
            </a:r>
            <a:r>
              <a:rPr lang="ru-RU" sz="2400" dirty="0" smtClean="0">
                <a:hlinkClick r:id="rId5" tooltip="Петрицький Анатолій Галактіонович"/>
              </a:rPr>
              <a:t> </a:t>
            </a:r>
            <a:r>
              <a:rPr lang="ru-RU" sz="2400" dirty="0" err="1" smtClean="0">
                <a:hlinkClick r:id="rId5" tooltip="Петрицький Анатолій Галактіонович"/>
              </a:rPr>
              <a:t>Петрицького</a:t>
            </a:r>
            <a:r>
              <a:rPr lang="ru-RU" sz="2400" dirty="0" smtClean="0"/>
              <a:t> та </a:t>
            </a:r>
            <a:r>
              <a:rPr lang="ru-RU" sz="2400" dirty="0" err="1" smtClean="0"/>
              <a:t>ін</a:t>
            </a:r>
            <a:r>
              <a:rPr lang="ru-RU" sz="2400" dirty="0" smtClean="0"/>
              <a:t>. </a:t>
            </a:r>
            <a:r>
              <a:rPr lang="ru-RU" sz="2400" dirty="0" smtClean="0">
                <a:hlinkClick r:id="rId4" tooltip="Бойчук Михайло Львович"/>
              </a:rPr>
              <a:t>Михайло Бойчук</a:t>
            </a:r>
            <a:r>
              <a:rPr lang="ru-RU" sz="2400" dirty="0" smtClean="0"/>
              <a:t> </a:t>
            </a:r>
            <a:r>
              <a:rPr lang="ru-RU" sz="2400" dirty="0" err="1" smtClean="0"/>
              <a:t>започаткував</a:t>
            </a:r>
            <a:r>
              <a:rPr lang="ru-RU" sz="2400" dirty="0" smtClean="0"/>
              <a:t> </a:t>
            </a:r>
            <a:r>
              <a:rPr lang="ru-RU" sz="2400" dirty="0" err="1" smtClean="0"/>
              <a:t>новий</a:t>
            </a:r>
            <a:r>
              <a:rPr lang="ru-RU" sz="2400" dirty="0" smtClean="0"/>
              <a:t> </a:t>
            </a:r>
            <a:r>
              <a:rPr lang="ru-RU" sz="2400" dirty="0" err="1" smtClean="0"/>
              <a:t>напрям</a:t>
            </a:r>
            <a:r>
              <a:rPr lang="ru-RU" sz="2400" dirty="0" smtClean="0"/>
              <a:t> монументального </a:t>
            </a:r>
            <a:r>
              <a:rPr lang="ru-RU" sz="2400" dirty="0" err="1" smtClean="0"/>
              <a:t>мистецтва</a:t>
            </a:r>
            <a:r>
              <a:rPr lang="ru-RU" sz="2400" dirty="0" smtClean="0"/>
              <a:t> 20 </a:t>
            </a:r>
            <a:r>
              <a:rPr lang="ru-RU" sz="2400" dirty="0" err="1" smtClean="0"/>
              <a:t>століття</a:t>
            </a:r>
            <a:r>
              <a:rPr lang="ru-RU" sz="2400" dirty="0" smtClean="0"/>
              <a:t> — </a:t>
            </a:r>
            <a:r>
              <a:rPr lang="ru-RU" sz="2400" dirty="0" err="1" smtClean="0">
                <a:hlinkClick r:id="rId6" tooltip="Неовізантизм"/>
              </a:rPr>
              <a:t>неовізантизм</a:t>
            </a:r>
            <a:r>
              <a:rPr lang="ru-RU" sz="2400" dirty="0" smtClean="0"/>
              <a:t>, </a:t>
            </a:r>
            <a:r>
              <a:rPr lang="ru-RU" sz="2400" dirty="0" err="1" smtClean="0"/>
              <a:t>поклавши</a:t>
            </a:r>
            <a:r>
              <a:rPr lang="ru-RU" sz="2400" dirty="0" smtClean="0"/>
              <a:t> в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основу </a:t>
            </a:r>
            <a:r>
              <a:rPr lang="ru-RU" sz="2400" dirty="0" err="1" smtClean="0"/>
              <a:t>органічне</a:t>
            </a:r>
            <a:r>
              <a:rPr lang="ru-RU" sz="2400" dirty="0" smtClean="0"/>
              <a:t> </a:t>
            </a:r>
            <a:r>
              <a:rPr lang="ru-RU" sz="2400" dirty="0" err="1" smtClean="0"/>
              <a:t>поєднання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традицій</a:t>
            </a:r>
            <a:r>
              <a:rPr lang="ru-RU" sz="2400" dirty="0" smtClean="0"/>
              <a:t> </a:t>
            </a:r>
            <a:r>
              <a:rPr lang="ru-RU" sz="2400" dirty="0" err="1" smtClean="0"/>
              <a:t>давньоруського</a:t>
            </a:r>
            <a:r>
              <a:rPr lang="ru-RU" sz="2400" dirty="0" smtClean="0"/>
              <a:t> </a:t>
            </a:r>
            <a:r>
              <a:rPr lang="ru-RU" sz="2400" dirty="0" err="1" smtClean="0">
                <a:hlinkClick r:id="rId7" tooltip="Іконопис"/>
              </a:rPr>
              <a:t>іконопису</a:t>
            </a:r>
            <a:r>
              <a:rPr lang="ru-RU" sz="2400" dirty="0" smtClean="0"/>
              <a:t> 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конструктивними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особливостями</a:t>
            </a:r>
            <a:r>
              <a:rPr lang="ru-RU" sz="2400" dirty="0" smtClean="0"/>
              <a:t> </a:t>
            </a:r>
            <a:r>
              <a:rPr lang="ru-RU" sz="2400" dirty="0" err="1" smtClean="0"/>
              <a:t>візантійського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живопису</a:t>
            </a:r>
            <a:r>
              <a:rPr lang="ru-RU" sz="2400" dirty="0" smtClean="0"/>
              <a:t>. </a:t>
            </a:r>
          </a:p>
          <a:p>
            <a:endParaRPr lang="ru-RU" sz="2400" dirty="0" smtClean="0"/>
          </a:p>
          <a:p>
            <a:r>
              <a:rPr lang="ru-RU" sz="2400" dirty="0" smtClean="0"/>
              <a:t>На жаль, </a:t>
            </a:r>
            <a:r>
              <a:rPr lang="ru-RU" sz="2400" dirty="0" err="1" smtClean="0"/>
              <a:t>багато</a:t>
            </a:r>
            <a:r>
              <a:rPr lang="ru-RU" sz="2400" dirty="0" smtClean="0"/>
              <a:t> </a:t>
            </a:r>
            <a:r>
              <a:rPr lang="ru-RU" sz="2400" dirty="0" err="1" smtClean="0"/>
              <a:t>видатних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художників</a:t>
            </a:r>
            <a:r>
              <a:rPr lang="ru-RU" sz="2400" dirty="0" smtClean="0"/>
              <a:t> (</a:t>
            </a:r>
            <a:r>
              <a:rPr lang="ru-RU" sz="2400" dirty="0" smtClean="0">
                <a:hlinkClick r:id="rId4" tooltip="Бойчук Михайло Львович"/>
              </a:rPr>
              <a:t>Михайло Бойчук</a:t>
            </a:r>
            <a:r>
              <a:rPr lang="ru-RU" sz="2400" dirty="0" smtClean="0"/>
              <a:t>, </a:t>
            </a:r>
            <a:r>
              <a:rPr lang="ru-RU" sz="2400" dirty="0" smtClean="0">
                <a:hlinkClick r:id="rId8" tooltip="Седляр Василь Феофанович (ще не написана)"/>
              </a:rPr>
              <a:t>Василь </a:t>
            </a:r>
            <a:r>
              <a:rPr lang="ru-RU" sz="2400" dirty="0" err="1" smtClean="0">
                <a:hlinkClick r:id="rId8" tooltip="Седляр Василь Феофанович (ще не написана)"/>
              </a:rPr>
              <a:t>Седляр</a:t>
            </a:r>
            <a:r>
              <a:rPr lang="ru-RU" sz="2400" dirty="0" smtClean="0"/>
              <a:t>, </a:t>
            </a:r>
            <a:r>
              <a:rPr lang="ru-RU" sz="2400" dirty="0" err="1" smtClean="0">
                <a:hlinkClick r:id="rId9" tooltip="Падалка Іван Іванович"/>
              </a:rPr>
              <a:t>Іван</a:t>
            </a:r>
            <a:r>
              <a:rPr lang="ru-RU" sz="2400" dirty="0" smtClean="0">
                <a:hlinkClick r:id="rId9" tooltip="Падалка Іван Іванович"/>
              </a:rPr>
              <a:t> Падалка</a:t>
            </a:r>
            <a:r>
              <a:rPr lang="ru-RU" sz="2400" dirty="0" smtClean="0"/>
              <a:t> та </a:t>
            </a:r>
            <a:r>
              <a:rPr lang="ru-RU" sz="2400" dirty="0" err="1" smtClean="0"/>
              <a:t>ін</a:t>
            </a:r>
            <a:r>
              <a:rPr lang="ru-RU" sz="2400" dirty="0" smtClean="0"/>
              <a:t>.) </a:t>
            </a:r>
            <a:r>
              <a:rPr lang="ru-RU" sz="2400" dirty="0" err="1" smtClean="0"/>
              <a:t>були</a:t>
            </a:r>
            <a:r>
              <a:rPr lang="ru-RU" sz="2400" dirty="0" smtClean="0"/>
              <a:t> </a:t>
            </a:r>
            <a:r>
              <a:rPr lang="ru-RU" sz="2400" dirty="0" err="1" smtClean="0"/>
              <a:t>знищені</a:t>
            </a:r>
            <a:r>
              <a:rPr lang="ru-RU" sz="2400" dirty="0" smtClean="0"/>
              <a:t> </a:t>
            </a:r>
            <a:r>
              <a:rPr lang="ru-RU" sz="2400" dirty="0" err="1" smtClean="0"/>
              <a:t>комуністичним</a:t>
            </a:r>
            <a:r>
              <a:rPr lang="ru-RU" sz="2400" dirty="0" smtClean="0"/>
              <a:t> режимом в </a:t>
            </a:r>
            <a:r>
              <a:rPr lang="ru-RU" sz="2400" dirty="0" err="1" smtClean="0"/>
              <a:t>часи</a:t>
            </a:r>
            <a:r>
              <a:rPr lang="ru-RU" sz="2400" dirty="0" smtClean="0"/>
              <a:t> </a:t>
            </a:r>
            <a:r>
              <a:rPr lang="ru-RU" sz="2400" dirty="0" err="1" smtClean="0"/>
              <a:t>репресій</a:t>
            </a:r>
            <a:r>
              <a:rPr lang="ru-RU" sz="2400" dirty="0" smtClean="0"/>
              <a:t>.</a:t>
            </a:r>
            <a:endParaRPr lang="uk-UA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571480"/>
            <a:ext cx="5572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Український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авангард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Олександр Богомазов</a:t>
            </a:r>
            <a:br>
              <a:rPr lang="uk-UA" b="1" dirty="0" smtClean="0"/>
            </a:br>
            <a:r>
              <a:rPr lang="uk-UA" b="1" dirty="0" smtClean="0"/>
              <a:t>(1880-1930)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928934"/>
            <a:ext cx="8286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О. Богомазов</a:t>
            </a:r>
            <a:r>
              <a:rPr lang="uk-UA" dirty="0" smtClean="0"/>
              <a:t> у трактаті «Живопис та елементи» виклав свої погляди на авангардне мистецтво, розробив його засади. Картини «Потяг», «Базар», «В’язниця», «Львівська вулиця в Києві» стали зразками </a:t>
            </a:r>
            <a:r>
              <a:rPr lang="uk-UA" dirty="0" err="1" smtClean="0"/>
              <a:t>кубофутуризму</a:t>
            </a:r>
            <a:r>
              <a:rPr lang="uk-UA" dirty="0" smtClean="0"/>
              <a:t> та експресіонізму. Вони вирізняються чіткою ритмікою кольорів, їх синьо-фіолетовим вираженням. 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4572008"/>
            <a:ext cx="80724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Мистецтво</a:t>
            </a:r>
            <a:r>
              <a:rPr lang="ru-RU" dirty="0" smtClean="0"/>
              <a:t> — </a:t>
            </a:r>
            <a:r>
              <a:rPr lang="ru-RU" dirty="0" err="1" smtClean="0"/>
              <a:t>нескінченний</a:t>
            </a:r>
            <a:r>
              <a:rPr lang="ru-RU" dirty="0" smtClean="0"/>
              <a:t> ритм, </a:t>
            </a:r>
            <a:r>
              <a:rPr lang="ru-RU" dirty="0" err="1" smtClean="0"/>
              <a:t>митець</a:t>
            </a:r>
            <a:r>
              <a:rPr lang="ru-RU" dirty="0" smtClean="0"/>
              <a:t> —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чутливий</a:t>
            </a:r>
            <a:r>
              <a:rPr lang="ru-RU" dirty="0" smtClean="0"/>
              <a:t> резонатор», — казав </a:t>
            </a:r>
            <a:r>
              <a:rPr lang="ru-RU" dirty="0" err="1" smtClean="0"/>
              <a:t>Олександр</a:t>
            </a:r>
            <a:r>
              <a:rPr lang="ru-RU" dirty="0" smtClean="0"/>
              <a:t> Богомазов </a:t>
            </a:r>
            <a:r>
              <a:rPr lang="ru-RU" dirty="0" err="1" smtClean="0"/>
              <a:t>своїм</a:t>
            </a:r>
            <a:r>
              <a:rPr lang="ru-RU" dirty="0" smtClean="0"/>
              <a:t> студентам у </a:t>
            </a:r>
            <a:r>
              <a:rPr lang="ru-RU" dirty="0" err="1" smtClean="0"/>
              <a:t>Київському</a:t>
            </a:r>
            <a:r>
              <a:rPr lang="ru-RU" dirty="0" smtClean="0"/>
              <a:t> </a:t>
            </a:r>
            <a:r>
              <a:rPr lang="ru-RU" dirty="0" err="1" smtClean="0"/>
              <a:t>Художньому</a:t>
            </a:r>
            <a:r>
              <a:rPr lang="ru-RU" dirty="0" smtClean="0"/>
              <a:t> </a:t>
            </a:r>
            <a:r>
              <a:rPr lang="ru-RU" dirty="0" err="1" smtClean="0"/>
              <a:t>Інституті</a:t>
            </a:r>
            <a:r>
              <a:rPr lang="ru-RU" dirty="0" smtClean="0"/>
              <a:t>, </a:t>
            </a:r>
            <a:r>
              <a:rPr lang="ru-RU" dirty="0" err="1" smtClean="0"/>
              <a:t>професором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 </a:t>
            </a:r>
            <a:r>
              <a:rPr lang="ru-RU" dirty="0" smtClean="0">
                <a:hlinkClick r:id="rId2" tooltip="1922"/>
              </a:rPr>
              <a:t>1922</a:t>
            </a:r>
            <a:r>
              <a:rPr lang="ru-RU" dirty="0" smtClean="0"/>
              <a:t>–</a:t>
            </a:r>
            <a:r>
              <a:rPr lang="ru-RU" dirty="0" smtClean="0">
                <a:hlinkClick r:id="rId3" tooltip="1930"/>
              </a:rPr>
              <a:t>1930</a:t>
            </a:r>
            <a:r>
              <a:rPr lang="ru-RU" dirty="0" smtClean="0"/>
              <a:t> </a:t>
            </a:r>
            <a:r>
              <a:rPr lang="ru-RU" dirty="0" err="1" smtClean="0"/>
              <a:t>рр</a:t>
            </a:r>
            <a:r>
              <a:rPr lang="ru-RU" dirty="0" smtClean="0"/>
              <a:t>. </a:t>
            </a:r>
            <a:r>
              <a:rPr lang="ru-RU" dirty="0" err="1" smtClean="0"/>
              <a:t>Свій</a:t>
            </a:r>
            <a:r>
              <a:rPr lang="ru-RU" dirty="0" smtClean="0"/>
              <a:t> </a:t>
            </a:r>
            <a:r>
              <a:rPr lang="ru-RU" dirty="0" err="1" smtClean="0"/>
              <a:t>викладацький</a:t>
            </a:r>
            <a:r>
              <a:rPr lang="ru-RU" dirty="0" smtClean="0"/>
              <a:t> </a:t>
            </a:r>
            <a:r>
              <a:rPr lang="ru-RU" dirty="0" err="1" smtClean="0"/>
              <a:t>досвід</a:t>
            </a:r>
            <a:r>
              <a:rPr lang="ru-RU" dirty="0" smtClean="0"/>
              <a:t> </a:t>
            </a:r>
            <a:r>
              <a:rPr lang="ru-RU" dirty="0" err="1" smtClean="0"/>
              <a:t>Олександр</a:t>
            </a:r>
            <a:r>
              <a:rPr lang="ru-RU" dirty="0" smtClean="0"/>
              <a:t> Богомазов </a:t>
            </a:r>
            <a:r>
              <a:rPr lang="ru-RU" dirty="0" err="1" smtClean="0"/>
              <a:t>використав</a:t>
            </a:r>
            <a:r>
              <a:rPr lang="ru-RU" dirty="0" smtClean="0"/>
              <a:t> для </a:t>
            </a:r>
            <a:r>
              <a:rPr lang="ru-RU" dirty="0" err="1" smtClean="0"/>
              <a:t>написання</a:t>
            </a:r>
            <a:r>
              <a:rPr lang="ru-RU" dirty="0" smtClean="0"/>
              <a:t> </a:t>
            </a:r>
            <a:r>
              <a:rPr lang="ru-RU" dirty="0" err="1" smtClean="0"/>
              <a:t>своєрідного</a:t>
            </a:r>
            <a:r>
              <a:rPr lang="ru-RU" dirty="0" smtClean="0"/>
              <a:t> </a:t>
            </a:r>
            <a:r>
              <a:rPr lang="ru-RU" dirty="0" err="1" smtClean="0"/>
              <a:t>педагогічного</a:t>
            </a:r>
            <a:r>
              <a:rPr lang="ru-RU" dirty="0" smtClean="0"/>
              <a:t> </a:t>
            </a:r>
            <a:r>
              <a:rPr lang="ru-RU" dirty="0" err="1" smtClean="0"/>
              <a:t>подовження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трактату у </a:t>
            </a:r>
            <a:r>
              <a:rPr lang="ru-RU" dirty="0" smtClean="0">
                <a:hlinkClick r:id="rId4" tooltip="1928"/>
              </a:rPr>
              <a:t>1928</a:t>
            </a:r>
            <a:r>
              <a:rPr lang="ru-RU" dirty="0" smtClean="0"/>
              <a:t> р.</a:t>
            </a:r>
            <a:endParaRPr lang="uk-UA" dirty="0"/>
          </a:p>
        </p:txBody>
      </p:sp>
      <p:pic>
        <p:nvPicPr>
          <p:cNvPr id="38914" name="Picture 2" descr="Bogomazov Avtoportret 19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285728"/>
            <a:ext cx="1785950" cy="250033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115196" cy="1143000"/>
          </a:xfrm>
        </p:spPr>
        <p:txBody>
          <a:bodyPr/>
          <a:lstStyle/>
          <a:p>
            <a:r>
              <a:rPr lang="uk-UA" b="1" dirty="0" smtClean="0"/>
              <a:t>Олександр Богомазов</a:t>
            </a:r>
            <a:endParaRPr lang="uk-UA" dirty="0"/>
          </a:p>
        </p:txBody>
      </p:sp>
      <p:pic>
        <p:nvPicPr>
          <p:cNvPr id="35842" name="Picture 2" descr="Файл:Pravka pil-19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64"/>
            <a:ext cx="3888917" cy="34290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71604" y="5429264"/>
            <a:ext cx="920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Пилярі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72198" y="5929330"/>
            <a:ext cx="1078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Трамвай</a:t>
            </a:r>
            <a:endParaRPr lang="uk-UA" dirty="0"/>
          </a:p>
        </p:txBody>
      </p:sp>
      <p:pic>
        <p:nvPicPr>
          <p:cNvPr id="35844" name="Picture 4" descr="http://upload.wikimedia.org/wikipedia/commons/thumb/d/d6/Bogomazov-tram-s-1914.jpg/200px-Bogomazov-tram-s-19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714488"/>
            <a:ext cx="2098951" cy="407196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Анатоль </a:t>
            </a:r>
            <a:r>
              <a:rPr lang="uk-UA" b="1" dirty="0" err="1" smtClean="0"/>
              <a:t>Петрицький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(1895-1964)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857364"/>
            <a:ext cx="82867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Анатоль </a:t>
            </a:r>
            <a:r>
              <a:rPr lang="uk-UA" dirty="0" err="1" smtClean="0"/>
              <a:t>Петрицький</a:t>
            </a:r>
            <a:r>
              <a:rPr lang="uk-UA" dirty="0" smtClean="0"/>
              <a:t> ішов однією ходою з епохою перших десятиріч ХХ століття. Він був в авангарді українського культурного Відродження, коли щасливо, але ненадовго підтвердилось право художника конструювати на площині власний мистецький світ. Новатор-конструктивіст української сценографії, станкової картини, книги й плакату, він був необмеженим у виборі формальних варіантів, адекватних його ідеям. </a:t>
            </a:r>
          </a:p>
          <a:p>
            <a:r>
              <a:rPr lang="uk-UA" dirty="0" smtClean="0"/>
              <a:t>Чутливий до експерименту, А.</a:t>
            </a:r>
            <a:r>
              <a:rPr lang="uk-UA" dirty="0" err="1" smtClean="0"/>
              <a:t>Петрицький</a:t>
            </a:r>
            <a:r>
              <a:rPr lang="uk-UA" dirty="0" smtClean="0"/>
              <a:t>, </a:t>
            </a:r>
            <a:r>
              <a:rPr lang="uk-UA" dirty="0" err="1" smtClean="0"/>
              <a:t>динамізуючи</a:t>
            </a:r>
            <a:r>
              <a:rPr lang="uk-UA" dirty="0" smtClean="0"/>
              <a:t> композицію, перебільшуючи пропорції, завжди пам'ятав про норму і закон. Завдяки цьому його художні прийоми досягають потрібного формального чи емоційного ефектів (</a:t>
            </a:r>
            <a:r>
              <a:rPr lang="uk-UA" dirty="0" err="1" smtClean="0"/>
              <a:t>“Композиція”</a:t>
            </a:r>
            <a:r>
              <a:rPr lang="uk-UA" dirty="0" smtClean="0"/>
              <a:t>,1923; </a:t>
            </a:r>
            <a:r>
              <a:rPr lang="uk-UA" dirty="0" err="1" smtClean="0"/>
              <a:t>“Жіночий</a:t>
            </a:r>
            <a:r>
              <a:rPr lang="uk-UA" dirty="0" smtClean="0"/>
              <a:t> портрет. </a:t>
            </a:r>
            <a:r>
              <a:rPr lang="uk-UA" dirty="0" err="1" smtClean="0"/>
              <a:t>Ольга”</a:t>
            </a:r>
            <a:r>
              <a:rPr lang="uk-UA" dirty="0" smtClean="0"/>
              <a:t>, 1922).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02" y="5000636"/>
            <a:ext cx="86439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dirty="0" smtClean="0"/>
              <a:t>У завзятому ствердженні життєвих і естетичних цінностей А.</a:t>
            </a:r>
            <a:r>
              <a:rPr lang="uk-UA" dirty="0" err="1" smtClean="0"/>
              <a:t>Петрицький</a:t>
            </a:r>
            <a:r>
              <a:rPr lang="uk-UA" dirty="0" smtClean="0"/>
              <a:t> мав однодумців – Л.Курбаса, О.Довженка, О.Вишню, М.Бажана, П.Тичину, Ю.Смолича, Ю.Яновського, Г.Юру.</a:t>
            </a:r>
          </a:p>
          <a:p>
            <a:pPr fontAlgn="base"/>
            <a:r>
              <a:rPr lang="uk-UA" dirty="0" smtClean="0"/>
              <a:t>В атмосфері авангардних пошуків двадцятидев'ятирічний художник звертається до ідеї єдності мистецтва і життя в його живописній інтерпретації.</a:t>
            </a:r>
            <a:endParaRPr lang="uk-UA" dirty="0"/>
          </a:p>
        </p:txBody>
      </p:sp>
      <p:pic>
        <p:nvPicPr>
          <p:cNvPr id="44034" name="Picture 2" descr="Петрицьки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1785950" cy="178595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043758" cy="1143000"/>
          </a:xfrm>
        </p:spPr>
        <p:txBody>
          <a:bodyPr/>
          <a:lstStyle/>
          <a:p>
            <a:r>
              <a:rPr lang="uk-UA" b="1" dirty="0" smtClean="0"/>
              <a:t>Анатоль </a:t>
            </a:r>
            <a:r>
              <a:rPr lang="uk-UA" b="1" dirty="0" err="1" smtClean="0"/>
              <a:t>Петрицький</a:t>
            </a:r>
            <a:endParaRPr lang="uk-UA" dirty="0"/>
          </a:p>
        </p:txBody>
      </p:sp>
      <p:pic>
        <p:nvPicPr>
          <p:cNvPr id="43010" name="Picture 2" descr="http://namu.kiev.ua/assets/images/collection/1238426239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4071966" cy="325248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5" name="Прямоугольник 4"/>
          <p:cNvSpPr/>
          <p:nvPr/>
        </p:nvSpPr>
        <p:spPr>
          <a:xfrm>
            <a:off x="1857356" y="5286388"/>
            <a:ext cx="1087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Інваліди</a:t>
            </a:r>
            <a:endParaRPr lang="uk-UA" dirty="0"/>
          </a:p>
        </p:txBody>
      </p:sp>
      <p:pic>
        <p:nvPicPr>
          <p:cNvPr id="43012" name="Picture 4" descr="Петрицький_Натурниц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785926"/>
            <a:ext cx="3357586" cy="34290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7" name="Прямоугольник 6"/>
          <p:cNvSpPr/>
          <p:nvPr/>
        </p:nvSpPr>
        <p:spPr>
          <a:xfrm>
            <a:off x="5857884" y="5214950"/>
            <a:ext cx="1362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Натурниця</a:t>
            </a:r>
            <a:endParaRPr lang="uk-UA" dirty="0"/>
          </a:p>
        </p:txBody>
      </p:sp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928670"/>
            <a:ext cx="46577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/>
              <a:t>Михайло Бойчук</a:t>
            </a:r>
            <a:br>
              <a:rPr lang="uk-UA" b="1" dirty="0" smtClean="0"/>
            </a:br>
            <a:r>
              <a:rPr lang="uk-UA" b="1" dirty="0" smtClean="0"/>
              <a:t> (1882-1937)</a:t>
            </a: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4572008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Михайло Бойчук</a:t>
            </a:r>
            <a:r>
              <a:rPr lang="uk-UA" dirty="0"/>
              <a:t> очолив школу монументального українського мистецтва, яке поєднувало конструктивні особливості живопису візантійського та епохи італійського Відродження. До цієї школи належали Т. Бойчук, М. Юнак, О. Павленко, І. Падалка, В. Сідляр, М. </a:t>
            </a:r>
            <a:r>
              <a:rPr lang="uk-UA" dirty="0" err="1"/>
              <a:t>Рокицький</a:t>
            </a:r>
            <a:r>
              <a:rPr lang="uk-UA" dirty="0"/>
              <a:t> та ін.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3357562"/>
            <a:ext cx="7858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український </a:t>
            </a:r>
            <a:r>
              <a:rPr lang="uk-UA" dirty="0">
                <a:hlinkClick r:id="rId2" tooltip="Художник"/>
              </a:rPr>
              <a:t>художник</a:t>
            </a:r>
            <a:r>
              <a:rPr lang="uk-UA" dirty="0"/>
              <a:t>, маляр-монументаліст, лідер групи </a:t>
            </a:r>
            <a:r>
              <a:rPr lang="uk-UA" dirty="0">
                <a:hlinkClick r:id="rId3" tooltip="Бойчукісти"/>
              </a:rPr>
              <a:t>«</a:t>
            </a:r>
            <a:r>
              <a:rPr lang="uk-UA" dirty="0" err="1">
                <a:hlinkClick r:id="rId3" tooltip="Бойчукісти"/>
              </a:rPr>
              <a:t>бойчукістів</a:t>
            </a:r>
            <a:r>
              <a:rPr lang="uk-UA" dirty="0">
                <a:hlinkClick r:id="rId3" tooltip="Бойчукісти"/>
              </a:rPr>
              <a:t>»</a:t>
            </a:r>
            <a:r>
              <a:rPr lang="uk-UA" dirty="0"/>
              <a:t>. Член </a:t>
            </a:r>
            <a:r>
              <a:rPr lang="uk-UA" dirty="0">
                <a:hlinkClick r:id="rId4" tooltip="НТШ"/>
              </a:rPr>
              <a:t>НТШ</a:t>
            </a:r>
            <a:r>
              <a:rPr lang="uk-UA" dirty="0"/>
              <a:t> (1912), </a:t>
            </a:r>
            <a:r>
              <a:rPr lang="uk-UA" dirty="0">
                <a:hlinkClick r:id="rId5" tooltip="Українське наукове товариство"/>
              </a:rPr>
              <a:t>УНТ</a:t>
            </a:r>
            <a:r>
              <a:rPr lang="uk-UA" dirty="0"/>
              <a:t> (</a:t>
            </a:r>
            <a:r>
              <a:rPr lang="uk-UA" dirty="0">
                <a:hlinkClick r:id="rId6" tooltip="1917"/>
              </a:rPr>
              <a:t>1917</a:t>
            </a:r>
            <a:r>
              <a:rPr lang="uk-UA" dirty="0"/>
              <a:t>). Один із </a:t>
            </a:r>
            <a:r>
              <a:rPr lang="uk-UA" dirty="0" err="1"/>
              <a:t>засновників</a:t>
            </a:r>
            <a:r>
              <a:rPr lang="uk-UA" dirty="0" err="1">
                <a:hlinkClick r:id="rId7" tooltip="Монументальне мистецтво"/>
              </a:rPr>
              <a:t>монументального</a:t>
            </a:r>
            <a:r>
              <a:rPr lang="uk-UA" dirty="0">
                <a:hlinkClick r:id="rId7" tooltip="Монументальне мистецтво"/>
              </a:rPr>
              <a:t> мистецтва</a:t>
            </a:r>
            <a:r>
              <a:rPr lang="uk-UA" dirty="0"/>
              <a:t> України 20 ст. Представник </a:t>
            </a:r>
            <a:r>
              <a:rPr lang="uk-UA" dirty="0">
                <a:hlinkClick r:id="rId8" tooltip="Розстріляне відродження"/>
              </a:rPr>
              <a:t>Розстріляного відродження</a:t>
            </a:r>
            <a:r>
              <a:rPr lang="uk-UA" dirty="0"/>
              <a:t>.</a:t>
            </a:r>
          </a:p>
        </p:txBody>
      </p:sp>
      <p:pic>
        <p:nvPicPr>
          <p:cNvPr id="1026" name="Picture 2" descr="Photo-boychuk-mykhaylo-lvovych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472" y="214290"/>
            <a:ext cx="1785950" cy="289100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6186502" cy="1143000"/>
          </a:xfrm>
        </p:spPr>
        <p:txBody>
          <a:bodyPr/>
          <a:lstStyle/>
          <a:p>
            <a:r>
              <a:rPr lang="uk-UA" b="1" dirty="0" smtClean="0"/>
              <a:t>Михайло Бойчук </a:t>
            </a: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5357826"/>
            <a:ext cx="1518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/>
              <a:t>“Молочниця”</a:t>
            </a:r>
            <a:endParaRPr lang="uk-UA" dirty="0"/>
          </a:p>
        </p:txBody>
      </p:sp>
      <p:pic>
        <p:nvPicPr>
          <p:cNvPr id="18434" name="Picture 2" descr="http://namu.kiev.ua/assets/images/collection/1238425409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357298"/>
            <a:ext cx="2375029" cy="50720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14290"/>
            <a:ext cx="5043494" cy="1143000"/>
          </a:xfrm>
        </p:spPr>
        <p:txBody>
          <a:bodyPr/>
          <a:lstStyle/>
          <a:p>
            <a:r>
              <a:rPr lang="uk-UA" b="1" dirty="0" smtClean="0"/>
              <a:t>Б О Й Ч У К І З М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428736"/>
            <a:ext cx="864399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Одне з унікальних художніх явищ України, що було «репресоване»</a:t>
            </a:r>
            <a:br>
              <a:rPr lang="uk-UA" dirty="0" smtClean="0"/>
            </a:br>
            <a:r>
              <a:rPr lang="uk-UA" dirty="0" smtClean="0"/>
              <a:t>«</a:t>
            </a:r>
            <a:r>
              <a:rPr lang="uk-UA" dirty="0" err="1" smtClean="0"/>
              <a:t>Бойчукізм</a:t>
            </a:r>
            <a:r>
              <a:rPr lang="uk-UA" dirty="0" smtClean="0"/>
              <a:t>» — мистецька течія, що отримала назву завдяки імені майстра Михайла Бойчука, і стала знаковим явищем в українському мистецтві 1910—1930 років. За радянських часів </a:t>
            </a:r>
            <a:r>
              <a:rPr lang="uk-UA" dirty="0" err="1" smtClean="0"/>
              <a:t>бойчукісти</a:t>
            </a:r>
            <a:r>
              <a:rPr lang="uk-UA" dirty="0" smtClean="0"/>
              <a:t> належали до кола репресованих та заборонених художників, і лише після 1991 року вони почали повертатися до українців, у тому числі завдяки роботам, що зберігаються у фондах Національного художнього музею України.</a:t>
            </a:r>
            <a:endParaRPr lang="uk-UA" dirty="0"/>
          </a:p>
        </p:txBody>
      </p:sp>
      <p:pic>
        <p:nvPicPr>
          <p:cNvPr id="36866" name="Picture 2" descr="http://cs301804.vk.me/v301804777/1cc9/aQEzUIeGPx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704" y="3651823"/>
            <a:ext cx="8977296" cy="320617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Микола Пимоненко </a:t>
            </a:r>
            <a:br>
              <a:rPr lang="uk-UA" b="1" dirty="0" smtClean="0"/>
            </a:br>
            <a:r>
              <a:rPr lang="uk-UA" b="1" dirty="0" smtClean="0"/>
              <a:t>(1862-1912)</a:t>
            </a: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786058"/>
            <a:ext cx="850109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Більшість картин він присвятив відображенню життя сучасного йому села, в яких правдиво й поетично показав побут і звичаї українського селянства, створив яскраві образи людей із народу. Звертався митець і до міської тематики.</a:t>
            </a:r>
          </a:p>
          <a:p>
            <a:endParaRPr lang="uk-UA" dirty="0" smtClean="0"/>
          </a:p>
          <a:p>
            <a:r>
              <a:rPr lang="uk-UA" dirty="0" smtClean="0"/>
              <a:t>Формування творчої індивідуальності Пимоненка проходило під впливом реалістично-демократичного мистецтва Росії й України </a:t>
            </a:r>
            <a:r>
              <a:rPr lang="en-US" dirty="0" smtClean="0"/>
              <a:t>II </a:t>
            </a:r>
            <a:r>
              <a:rPr lang="uk-UA" dirty="0" smtClean="0"/>
              <a:t>половини </a:t>
            </a:r>
            <a:r>
              <a:rPr lang="en-US" dirty="0" smtClean="0"/>
              <a:t>XIX </a:t>
            </a:r>
            <a:r>
              <a:rPr lang="uk-UA" dirty="0" smtClean="0"/>
              <a:t>сторіччя. У цей період активізація визвольного руху, демократичне піднесення в країні сприяли посиленню інтересу передових російських і українських художників до життя свого народу, його історії, до рідної природи, живили народні гуманістичні тенденції у розвитку культури. Все це було тим </a:t>
            </a:r>
            <a:r>
              <a:rPr lang="uk-UA" dirty="0" err="1" smtClean="0"/>
              <a:t>грунтом</a:t>
            </a:r>
            <a:r>
              <a:rPr lang="uk-UA" dirty="0" smtClean="0"/>
              <a:t>, на якому інтенсивно зростало демократичне образотворче мистецтво, зокрема побутовий жанр.</a:t>
            </a:r>
            <a:endParaRPr lang="uk-UA" dirty="0"/>
          </a:p>
        </p:txBody>
      </p:sp>
      <p:pic>
        <p:nvPicPr>
          <p:cNvPr id="52226" name="Picture 2" descr="http://cs403128.vk.me/v403128777/1fc2/7i_hRK67A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1714512" cy="250684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Іван Падалка</a:t>
            </a:r>
            <a:br>
              <a:rPr lang="uk-UA" b="1" dirty="0" smtClean="0"/>
            </a:br>
            <a:r>
              <a:rPr lang="uk-UA" b="1" dirty="0" smtClean="0"/>
              <a:t>(1894-1937)</a:t>
            </a:r>
            <a:endParaRPr lang="uk-UA" b="1" dirty="0"/>
          </a:p>
        </p:txBody>
      </p:sp>
      <p:pic>
        <p:nvPicPr>
          <p:cNvPr id="45058" name="Picture 2" descr="http://upload.wikimedia.org/wikipedia/uk/thumb/3/30/%D0%9F%D0%B0%D0%B4%D0%B0%D0%BB%D0%BA%D0%B0_%D0%86.jpg/200px-%D0%9F%D0%B0%D0%B4%D0%B0%D0%BB%D0%BA%D0%B0_%D0%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52"/>
            <a:ext cx="1905000" cy="25431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43174" y="1785926"/>
            <a:ext cx="61436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В </a:t>
            </a:r>
            <a:r>
              <a:rPr lang="ru-RU" dirty="0" err="1" smtClean="0"/>
              <a:t>грудні</a:t>
            </a:r>
            <a:r>
              <a:rPr lang="ru-RU" dirty="0" smtClean="0"/>
              <a:t> 1917 р. </a:t>
            </a:r>
            <a:r>
              <a:rPr lang="ru-RU" dirty="0" err="1" smtClean="0"/>
              <a:t>Іван</a:t>
            </a:r>
            <a:r>
              <a:rPr lang="ru-RU" dirty="0" smtClean="0"/>
              <a:t> Падалка </a:t>
            </a:r>
            <a:r>
              <a:rPr lang="ru-RU" dirty="0" err="1" smtClean="0"/>
              <a:t>вступає</a:t>
            </a:r>
            <a:r>
              <a:rPr lang="ru-RU" dirty="0" smtClean="0"/>
              <a:t> до </a:t>
            </a:r>
            <a:r>
              <a:rPr lang="ru-RU" dirty="0" err="1" smtClean="0"/>
              <a:t>новоствореної</a:t>
            </a:r>
            <a:r>
              <a:rPr lang="ru-RU" dirty="0" smtClean="0"/>
              <a:t> </a:t>
            </a:r>
            <a:r>
              <a:rPr lang="ru-RU" dirty="0" err="1" smtClean="0"/>
              <a:t>Академії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, ставши одним </a:t>
            </a:r>
            <a:r>
              <a:rPr lang="ru-RU" dirty="0" err="1" smtClean="0"/>
              <a:t>із</a:t>
            </a:r>
            <a:r>
              <a:rPr lang="ru-RU" dirty="0" smtClean="0"/>
              <a:t> перших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відданих</a:t>
            </a:r>
            <a:r>
              <a:rPr lang="ru-RU" dirty="0" smtClean="0"/>
              <a:t> </a:t>
            </a:r>
            <a:r>
              <a:rPr lang="ru-RU" dirty="0" err="1" smtClean="0"/>
              <a:t>учнів</a:t>
            </a:r>
            <a:r>
              <a:rPr lang="ru-RU" dirty="0" smtClean="0"/>
              <a:t> </a:t>
            </a:r>
            <a:r>
              <a:rPr lang="ru-RU" dirty="0" err="1" smtClean="0"/>
              <a:t>професора</a:t>
            </a:r>
            <a:r>
              <a:rPr lang="ru-RU" dirty="0" smtClean="0"/>
              <a:t> М. Бойчука. 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3000372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Наприкінці 1933 р. відбувся пленум оргбюро Спілки художників і скульпторів УСРР, на якому М. Бойчука та його школу було піддано нищівній критиці, а творчий метод </a:t>
            </a:r>
            <a:r>
              <a:rPr lang="uk-UA" dirty="0" err="1" smtClean="0"/>
              <a:t>бойчукізму</a:t>
            </a:r>
            <a:r>
              <a:rPr lang="uk-UA" dirty="0" smtClean="0"/>
              <a:t> </a:t>
            </a:r>
            <a:r>
              <a:rPr lang="uk-UA" dirty="0" err="1" smtClean="0"/>
              <a:t>прирівняно</a:t>
            </a:r>
            <a:r>
              <a:rPr lang="uk-UA" dirty="0" smtClean="0"/>
              <a:t> до формалізму і націоналізму.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4286256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 smtClean="0"/>
              <a:t>вана</a:t>
            </a:r>
            <a:r>
              <a:rPr lang="uk-UA" dirty="0" smtClean="0"/>
              <a:t> Падалку, як «активного учасника націоналістичної фашистської та терористичної організації, що мала на меті відторгнення України від СРСР і реставрацію капіталізму», було заарештовано першим із </a:t>
            </a:r>
            <a:r>
              <a:rPr lang="uk-UA" dirty="0" err="1" smtClean="0"/>
              <a:t>художників-бойчукістів</a:t>
            </a:r>
            <a:r>
              <a:rPr lang="uk-UA" dirty="0" smtClean="0"/>
              <a:t> — у вересні 1936 року...</a:t>
            </a:r>
            <a:endParaRPr lang="uk-UA" dirty="0"/>
          </a:p>
        </p:txBody>
      </p:sp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642918"/>
            <a:ext cx="430051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Іван Падалка</a:t>
            </a:r>
            <a:br>
              <a:rPr lang="uk-UA" b="1" dirty="0" smtClean="0"/>
            </a:br>
            <a:endParaRPr lang="uk-UA" dirty="0"/>
          </a:p>
        </p:txBody>
      </p:sp>
      <p:pic>
        <p:nvPicPr>
          <p:cNvPr id="46082" name="Picture 2" descr="http://www.encyclopediaofukraine.com/pic%5CP%5CA%5CPadalka%20Ivan_Photographer%20in%20the_Vill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4709736" cy="33575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46084" name="Picture 4" descr="http://www.day.kiev.ua/sites/default/files/styles/article_220/public/main/openpublish_article/20121109/4204-24-2_1.jpg?itok=Tb-n7s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786190"/>
            <a:ext cx="4429156" cy="285881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1571612"/>
            <a:ext cx="81439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Український живопис 60—80 років 20 століття, характеризувався негативними тенденціями партійного диктату </a:t>
            </a:r>
            <a:r>
              <a:rPr lang="uk-UA" dirty="0">
                <a:hlinkClick r:id="rId2" tooltip="Соціалістичний реалізм"/>
              </a:rPr>
              <a:t>соціалістичного реалізму</a:t>
            </a:r>
            <a:r>
              <a:rPr lang="uk-UA" dirty="0"/>
              <a:t>, що насаджував народницький академічний стиль 19 століття, </a:t>
            </a:r>
            <a:r>
              <a:rPr lang="uk-UA" dirty="0" err="1"/>
              <a:t>пропагандизм</a:t>
            </a:r>
            <a:r>
              <a:rPr lang="uk-UA" dirty="0"/>
              <a:t> і догматичність. Крім того, згідно з гаслом про те, що мистецтво повинне бути зрозумілим «широким масам», на творчий експеримент, пошук нових форм була фактично накладена заборона. Водночас і далі творили такі видатні художники як </a:t>
            </a:r>
            <a:r>
              <a:rPr lang="uk-UA" dirty="0">
                <a:hlinkClick r:id="rId3" tooltip="Шовкуненко Олексій Олексійович"/>
              </a:rPr>
              <a:t>Олексій Шовкуненко</a:t>
            </a:r>
            <a:r>
              <a:rPr lang="uk-UA" dirty="0"/>
              <a:t>, </a:t>
            </a:r>
            <a:r>
              <a:rPr lang="uk-UA" dirty="0">
                <a:hlinkClick r:id="rId4" tooltip="Яблонська Тетяна Нилівна"/>
              </a:rPr>
              <a:t>Тетяна Яблонська</a:t>
            </a:r>
            <a:r>
              <a:rPr lang="uk-UA" dirty="0"/>
              <a:t>, </a:t>
            </a:r>
            <a:r>
              <a:rPr lang="uk-UA" dirty="0">
                <a:hlinkClick r:id="rId5" tooltip="Садовський Віталій"/>
              </a:rPr>
              <a:t>Садовського Віталія</a:t>
            </a:r>
            <a:r>
              <a:rPr lang="uk-UA" dirty="0"/>
              <a:t>, </a:t>
            </a:r>
            <a:r>
              <a:rPr lang="uk-UA" dirty="0">
                <a:hlinkClick r:id="rId6" tooltip="Дерегус Михайло Гордійович"/>
              </a:rPr>
              <a:t>Михайло </a:t>
            </a:r>
            <a:r>
              <a:rPr lang="uk-UA" dirty="0" err="1">
                <a:hlinkClick r:id="rId6" tooltip="Дерегус Михайло Гордійович"/>
              </a:rPr>
              <a:t>Дерегус</a:t>
            </a:r>
            <a:r>
              <a:rPr lang="uk-UA" dirty="0"/>
              <a:t>, </a:t>
            </a:r>
            <a:r>
              <a:rPr lang="uk-UA" dirty="0">
                <a:hlinkClick r:id="rId7" tooltip="Касіян Василь Ілліч"/>
              </a:rPr>
              <a:t>Василь </a:t>
            </a:r>
            <a:r>
              <a:rPr lang="uk-UA" dirty="0" err="1" smtClean="0">
                <a:hlinkClick r:id="rId7" tooltip="Касіян Василь Ілліч"/>
              </a:rPr>
              <a:t>Касіян</a:t>
            </a:r>
            <a:r>
              <a:rPr lang="uk-UA" dirty="0" smtClean="0"/>
              <a:t>, чиї роботи зараз знаходяться далеко за </a:t>
            </a:r>
            <a:r>
              <a:rPr lang="uk-UA" smtClean="0"/>
              <a:t>межами України. </a:t>
            </a:r>
            <a:endParaRPr lang="uk-UA" dirty="0"/>
          </a:p>
        </p:txBody>
      </p:sp>
    </p:spTree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Тетяна Яблонська</a:t>
            </a:r>
            <a:br>
              <a:rPr lang="uk-UA" b="1" dirty="0" smtClean="0"/>
            </a:br>
            <a:r>
              <a:rPr lang="uk-UA" b="1" dirty="0" smtClean="0"/>
              <a:t>(1917-2005)</a:t>
            </a: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500306"/>
            <a:ext cx="8286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Стилістична непередбачуваність її картин завжди залишала за нею право творчої свободи, право тонко вирішувати проблеми стилістичного відбору. Її колекція об'єднує полотна з динамічною рухливістю імпресіоністичної манери, артистично вивіреним реалістичним малюнком, </a:t>
            </a:r>
            <a:r>
              <a:rPr lang="uk-UA" dirty="0" err="1" smtClean="0"/>
              <a:t>примітивістським</a:t>
            </a:r>
            <a:r>
              <a:rPr lang="uk-UA" dirty="0" smtClean="0"/>
              <a:t> трактуванням форми і площини відкритого кольору; і кожен з цих творів проникнутий надзвичайною енергетикою. До кінця свого довгого 88-річного життя художниця зберегла жагу експериментатора, чий шлях у мистецтві був таким же тривалим і плідним, як у П.</a:t>
            </a:r>
            <a:r>
              <a:rPr lang="uk-UA" dirty="0" err="1" smtClean="0"/>
              <a:t>Пікассо</a:t>
            </a:r>
            <a:r>
              <a:rPr lang="uk-UA" dirty="0" smtClean="0"/>
              <a:t>, О.</a:t>
            </a:r>
            <a:r>
              <a:rPr lang="uk-UA" dirty="0" err="1" smtClean="0"/>
              <a:t>Кокошки</a:t>
            </a:r>
            <a:r>
              <a:rPr lang="uk-UA" dirty="0" smtClean="0"/>
              <a:t>, Ж.</a:t>
            </a:r>
            <a:r>
              <a:rPr lang="uk-UA" dirty="0" err="1" smtClean="0"/>
              <a:t>Брака</a:t>
            </a:r>
            <a:r>
              <a:rPr lang="uk-UA" dirty="0" smtClean="0"/>
              <a:t>, М.</a:t>
            </a:r>
            <a:r>
              <a:rPr lang="uk-UA" dirty="0" err="1" smtClean="0"/>
              <a:t>Шагала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5000636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Свою </a:t>
            </a:r>
            <a:r>
              <a:rPr lang="ru-RU" dirty="0" err="1" smtClean="0"/>
              <a:t>творчу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 починала як </a:t>
            </a:r>
            <a:r>
              <a:rPr lang="ru-RU" dirty="0" err="1" smtClean="0"/>
              <a:t>послідовниця</a:t>
            </a:r>
            <a:r>
              <a:rPr lang="ru-RU" dirty="0" smtClean="0"/>
              <a:t> </a:t>
            </a:r>
            <a:r>
              <a:rPr lang="ru-RU" dirty="0" err="1" smtClean="0">
                <a:hlinkClick r:id="rId2" tooltip="Соціалістичний реалізм"/>
              </a:rPr>
              <a:t>соціалістичного</a:t>
            </a:r>
            <a:r>
              <a:rPr lang="ru-RU" dirty="0" smtClean="0">
                <a:hlinkClick r:id="rId2" tooltip="Соціалістичний реалізм"/>
              </a:rPr>
              <a:t> </a:t>
            </a:r>
            <a:r>
              <a:rPr lang="ru-RU" dirty="0" err="1" smtClean="0">
                <a:hlinkClick r:id="rId2" tooltip="Соціалістичний реалізм"/>
              </a:rPr>
              <a:t>реалізму</a:t>
            </a:r>
            <a:r>
              <a:rPr lang="ru-RU" dirty="0" smtClean="0"/>
              <a:t>, </a:t>
            </a:r>
            <a:r>
              <a:rPr lang="ru-RU" dirty="0" err="1" smtClean="0"/>
              <a:t>переважно</a:t>
            </a:r>
            <a:r>
              <a:rPr lang="ru-RU" dirty="0" smtClean="0"/>
              <a:t> у </a:t>
            </a:r>
            <a:r>
              <a:rPr lang="ru-RU" dirty="0" err="1" smtClean="0"/>
              <a:t>сюжетних</a:t>
            </a:r>
            <a:r>
              <a:rPr lang="ru-RU" dirty="0" smtClean="0"/>
              <a:t> </a:t>
            </a:r>
            <a:r>
              <a:rPr lang="ru-RU" dirty="0" err="1" smtClean="0"/>
              <a:t>композиціях</a:t>
            </a:r>
            <a:r>
              <a:rPr lang="ru-RU" dirty="0" smtClean="0"/>
              <a:t>.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приваблювали</a:t>
            </a:r>
            <a:r>
              <a:rPr lang="ru-RU" dirty="0" smtClean="0"/>
              <a:t> теми активного </a:t>
            </a:r>
            <a:r>
              <a:rPr lang="ru-RU" dirty="0" err="1" smtClean="0"/>
              <a:t>руху</a:t>
            </a:r>
            <a:r>
              <a:rPr lang="ru-RU" dirty="0" smtClean="0"/>
              <a:t>, </a:t>
            </a:r>
            <a:r>
              <a:rPr lang="ru-RU" dirty="0" err="1" smtClean="0"/>
              <a:t>праці</a:t>
            </a:r>
            <a:r>
              <a:rPr lang="ru-RU" dirty="0" smtClean="0"/>
              <a:t>, спорту. Але </a:t>
            </a:r>
            <a:r>
              <a:rPr lang="ru-RU" dirty="0" err="1" smtClean="0"/>
              <a:t>чимало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 </a:t>
            </a:r>
            <a:r>
              <a:rPr lang="ru-RU" dirty="0" err="1" smtClean="0"/>
              <a:t>сповнені</a:t>
            </a:r>
            <a:r>
              <a:rPr lang="ru-RU" dirty="0" smtClean="0"/>
              <a:t> </a:t>
            </a:r>
            <a:r>
              <a:rPr lang="ru-RU" dirty="0" err="1" smtClean="0"/>
              <a:t>ліризмом</a:t>
            </a:r>
            <a:r>
              <a:rPr lang="ru-RU" dirty="0" smtClean="0"/>
              <a:t>, особливо </a:t>
            </a:r>
            <a:r>
              <a:rPr lang="ru-RU" dirty="0" err="1" smtClean="0"/>
              <a:t>присвячених</a:t>
            </a:r>
            <a:r>
              <a:rPr lang="ru-RU" dirty="0" smtClean="0"/>
              <a:t> материнству, тонким </a:t>
            </a:r>
            <a:r>
              <a:rPr lang="ru-RU" dirty="0" err="1" smtClean="0"/>
              <a:t>психологізмом</a:t>
            </a:r>
            <a:r>
              <a:rPr lang="ru-RU" dirty="0" smtClean="0"/>
              <a:t> у портретах, автопортретах</a:t>
            </a:r>
            <a:endParaRPr lang="uk-UA" dirty="0"/>
          </a:p>
        </p:txBody>
      </p:sp>
      <p:pic>
        <p:nvPicPr>
          <p:cNvPr id="47106" name="Picture 2" descr="Яблонська 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42852"/>
            <a:ext cx="1571636" cy="231645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500042"/>
            <a:ext cx="5400684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Тетяна Яблонська</a:t>
            </a:r>
            <a:br>
              <a:rPr lang="uk-UA" b="1" dirty="0" smtClean="0"/>
            </a:br>
            <a:endParaRPr lang="uk-UA" dirty="0"/>
          </a:p>
        </p:txBody>
      </p:sp>
      <p:pic>
        <p:nvPicPr>
          <p:cNvPr id="48130" name="Picture 2" descr="http://namu.kiev.ua/assets/images/collection/1238426626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1714488"/>
            <a:ext cx="3929090" cy="364333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6" name="Прямоугольник 5"/>
          <p:cNvSpPr/>
          <p:nvPr/>
        </p:nvSpPr>
        <p:spPr>
          <a:xfrm>
            <a:off x="1714480" y="5500702"/>
            <a:ext cx="1160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/>
              <a:t>“Юність”</a:t>
            </a:r>
            <a:endParaRPr lang="uk-UA" b="1" dirty="0"/>
          </a:p>
        </p:txBody>
      </p:sp>
      <p:pic>
        <p:nvPicPr>
          <p:cNvPr id="48132" name="Picture 4" descr="http://pics.livejournal.com/leonardodali/pic/000q5xhw/s640x4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714488"/>
            <a:ext cx="4024073" cy="364333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8" name="Прямоугольник 7"/>
          <p:cNvSpPr/>
          <p:nvPr/>
        </p:nvSpPr>
        <p:spPr>
          <a:xfrm>
            <a:off x="6215074" y="5429264"/>
            <a:ext cx="858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"Літо"</a:t>
            </a:r>
            <a:endParaRPr lang="uk-UA" dirty="0"/>
          </a:p>
        </p:txBody>
      </p:sp>
    </p:spTree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Олексій Шовкуненко</a:t>
            </a:r>
            <a:br>
              <a:rPr lang="uk-UA" b="1" dirty="0" smtClean="0"/>
            </a:br>
            <a:r>
              <a:rPr lang="uk-UA" b="1" dirty="0" smtClean="0"/>
              <a:t>(1884-1974)</a:t>
            </a: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3214686"/>
            <a:ext cx="792961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Шовкуненко — автор численних </a:t>
            </a:r>
            <a:r>
              <a:rPr lang="uk-UA" dirty="0" smtClean="0">
                <a:hlinkClick r:id="rId2" tooltip="Портрет"/>
              </a:rPr>
              <a:t>портретів</a:t>
            </a:r>
            <a:r>
              <a:rPr lang="uk-UA" dirty="0" smtClean="0"/>
              <a:t> письменників (</a:t>
            </a:r>
            <a:r>
              <a:rPr lang="uk-UA" dirty="0" smtClean="0">
                <a:hlinkClick r:id="rId3" tooltip="Яновський Юрій"/>
              </a:rPr>
              <a:t>Юрія Яновського</a:t>
            </a:r>
            <a:r>
              <a:rPr lang="uk-UA" dirty="0" smtClean="0"/>
              <a:t>, </a:t>
            </a:r>
            <a:r>
              <a:rPr lang="uk-UA" dirty="0" smtClean="0">
                <a:hlinkClick r:id="rId4" tooltip="Тичина Павло Григорович"/>
              </a:rPr>
              <a:t>Павла Тичини</a:t>
            </a:r>
            <a:r>
              <a:rPr lang="uk-UA" dirty="0" smtClean="0"/>
              <a:t>, </a:t>
            </a:r>
            <a:r>
              <a:rPr lang="uk-UA" dirty="0" smtClean="0">
                <a:hlinkClick r:id="rId5" tooltip="Рильський Максим Тадейович"/>
              </a:rPr>
              <a:t>Максима Рильського</a:t>
            </a:r>
            <a:r>
              <a:rPr lang="uk-UA" dirty="0" smtClean="0"/>
              <a:t>, Івана </a:t>
            </a:r>
            <a:r>
              <a:rPr lang="uk-UA" dirty="0" err="1" smtClean="0"/>
              <a:t>Ле</a:t>
            </a:r>
            <a:r>
              <a:rPr lang="uk-UA" dirty="0" smtClean="0"/>
              <a:t>, Леоніда Первомайського), акторів (Марія </a:t>
            </a:r>
            <a:r>
              <a:rPr lang="uk-UA" dirty="0" err="1" smtClean="0"/>
              <a:t>Литвиненко-Вольгемут</a:t>
            </a:r>
            <a:r>
              <a:rPr lang="uk-UA" dirty="0" smtClean="0"/>
              <a:t>, Бела Руденко), </a:t>
            </a:r>
            <a:r>
              <a:rPr lang="uk-UA" dirty="0" err="1" smtClean="0"/>
              <a:t>архітектів</a:t>
            </a:r>
            <a:r>
              <a:rPr lang="uk-UA" dirty="0" smtClean="0"/>
              <a:t> (Є. </a:t>
            </a:r>
            <a:r>
              <a:rPr lang="uk-UA" dirty="0" err="1" smtClean="0"/>
              <a:t>Катоніна</a:t>
            </a:r>
            <a:r>
              <a:rPr lang="uk-UA" dirty="0" smtClean="0"/>
              <a:t>, В. Заболотного), скульпторів (</a:t>
            </a:r>
            <a:r>
              <a:rPr lang="uk-UA" dirty="0" smtClean="0">
                <a:hlinkClick r:id="rId6" tooltip="Лисенко Микола Віталійович"/>
              </a:rPr>
              <a:t>М. Лисенка</a:t>
            </a:r>
            <a:r>
              <a:rPr lang="uk-UA" dirty="0" smtClean="0"/>
              <a:t>, Б. </a:t>
            </a:r>
            <a:r>
              <a:rPr lang="uk-UA" dirty="0" err="1" smtClean="0"/>
              <a:t>Яковлева</a:t>
            </a:r>
            <a:r>
              <a:rPr lang="uk-UA" dirty="0" smtClean="0"/>
              <a:t>), академіка О. Богомольця, генерала С. Ковпака тощо.</a:t>
            </a:r>
          </a:p>
          <a:p>
            <a:r>
              <a:rPr lang="uk-UA" dirty="0" smtClean="0"/>
              <a:t>Краєвиди України («Повінь. </a:t>
            </a:r>
            <a:r>
              <a:rPr lang="uk-UA" dirty="0" err="1" smtClean="0"/>
              <a:t>Конча</a:t>
            </a:r>
            <a:r>
              <a:rPr lang="uk-UA" dirty="0" smtClean="0"/>
              <a:t> </a:t>
            </a:r>
            <a:r>
              <a:rPr lang="uk-UA" dirty="0" err="1" smtClean="0"/>
              <a:t>Заспа</a:t>
            </a:r>
            <a:r>
              <a:rPr lang="uk-UA" dirty="0" smtClean="0"/>
              <a:t>», «Дуби», 1953), Молдавії, Кавказу, Уралу, </a:t>
            </a:r>
            <a:r>
              <a:rPr lang="uk-UA" dirty="0" err="1" smtClean="0"/>
              <a:t>Кабардино-Балкарії</a:t>
            </a:r>
            <a:r>
              <a:rPr lang="uk-UA" dirty="0" smtClean="0"/>
              <a:t>, Башкирії; зокрема індустріальні серії з будов Одеси (1925–1935), Дніпрельстану (1930–1935, понад 70 аркушів), </a:t>
            </a:r>
            <a:r>
              <a:rPr lang="uk-UA" dirty="0" smtClean="0">
                <a:hlinkClick r:id="rId7" tooltip="Луганськ"/>
              </a:rPr>
              <a:t>Луганська</a:t>
            </a:r>
            <a:r>
              <a:rPr lang="uk-UA" dirty="0" smtClean="0"/>
              <a:t> та ін.</a:t>
            </a:r>
          </a:p>
          <a:p>
            <a:r>
              <a:rPr lang="uk-UA" dirty="0" smtClean="0"/>
              <a:t>1937 року за акварелі із серії «Дніпробуд» здобув золоту медаль на паризькій міжнародній виставці «Мистецтво і техніка в сучасному житті».</a:t>
            </a:r>
            <a:endParaRPr lang="uk-UA" dirty="0"/>
          </a:p>
        </p:txBody>
      </p:sp>
      <p:pic>
        <p:nvPicPr>
          <p:cNvPr id="50178" name="Picture 2" descr="http://upload.wikimedia.org/wikipedia/uk/thumb/3/34/%D0%A0%D1%94%D0%B7%D0%BD%D0%B8%D0%BA_%D0%86%D0%B3%D0%BE%D1%80_%D0%9F%D0%BE%D1%80%D1%82%D1%80%D0%B5%D1%82_%D0%A8%D0%BE%D0%B2%D0%BA%D1%83%D0%BD%D0%B5%D0%BD%D0%BA%D0%B0_1970.jpg/240px-%D0%A0%D1%94%D0%B7%D0%BD%D0%B8%D0%BA_%D0%86%D0%B3%D0%BE%D1%80_%D0%9F%D0%BE%D1%80%D1%82%D1%80%D0%B5%D1%82_%D0%A8%D0%BE%D0%B2%D0%BA%D1%83%D0%BD%D0%B5%D0%BD%D0%BA%D0%B0_197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34" y="285728"/>
            <a:ext cx="2127025" cy="235745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264318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err="1" smtClean="0"/>
              <a:t>Олексій</a:t>
            </a:r>
            <a:r>
              <a:rPr lang="ru-RU" sz="1400" dirty="0" smtClean="0"/>
              <a:t> </a:t>
            </a:r>
            <a:r>
              <a:rPr lang="ru-RU" sz="1400" dirty="0" err="1" smtClean="0"/>
              <a:t>Шовкуненко</a:t>
            </a:r>
            <a:r>
              <a:rPr lang="ru-RU" sz="1400" dirty="0" smtClean="0"/>
              <a:t>. Портрет </a:t>
            </a:r>
            <a:r>
              <a:rPr lang="ru-RU" sz="1400" dirty="0" err="1" smtClean="0"/>
              <a:t>роботи</a:t>
            </a:r>
            <a:r>
              <a:rPr lang="ru-RU" sz="1400" dirty="0" smtClean="0"/>
              <a:t> </a:t>
            </a:r>
            <a:r>
              <a:rPr lang="ru-RU" sz="1400" dirty="0" err="1" smtClean="0">
                <a:hlinkClick r:id="rId9" tooltip="Рєзник Ігор Олександрович"/>
              </a:rPr>
              <a:t>Ігоря</a:t>
            </a:r>
            <a:r>
              <a:rPr lang="ru-RU" sz="1400" dirty="0" smtClean="0">
                <a:hlinkClick r:id="rId9" tooltip="Рєзник Ігор Олександрович"/>
              </a:rPr>
              <a:t> </a:t>
            </a:r>
            <a:r>
              <a:rPr lang="ru-RU" sz="1400" dirty="0" err="1" smtClean="0">
                <a:hlinkClick r:id="rId9" tooltip="Рєзник Ігор Олександрович"/>
              </a:rPr>
              <a:t>Рєзника</a:t>
            </a:r>
            <a:r>
              <a:rPr lang="ru-RU" sz="1400" dirty="0" smtClean="0"/>
              <a:t>. 1970 </a:t>
            </a:r>
            <a:r>
              <a:rPr lang="ru-RU" sz="1400" dirty="0" err="1" smtClean="0"/>
              <a:t>рік</a:t>
            </a:r>
            <a:endParaRPr lang="uk-UA" sz="1400" dirty="0"/>
          </a:p>
        </p:txBody>
      </p:sp>
    </p:spTree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Олексій Шовкуненко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86380" y="5143512"/>
            <a:ext cx="2643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 smtClean="0"/>
              <a:t>«Ленінградський етюд»</a:t>
            </a:r>
            <a:endParaRPr lang="uk-UA" dirty="0"/>
          </a:p>
        </p:txBody>
      </p:sp>
      <p:pic>
        <p:nvPicPr>
          <p:cNvPr id="49156" name="Picture 4" descr="http://euro-art.com.ua/wp-content/uploads/2012/10/%D0%A8%D0%BE%D0%B2%D0%BA%D1%83%D0%BD%D0%B5%D0%BD%D0%BA%D0%BE-1024x7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378359"/>
            <a:ext cx="3708855" cy="262227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49158" name="Picture 6" descr=" Пионы и ромашки. 1950 Картон, масло. 95X70 Херсонский художественный музей им. А. А. Шовкуненко &#10;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643050"/>
            <a:ext cx="3000396" cy="41865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8" name="Прямоугольник 7"/>
          <p:cNvSpPr/>
          <p:nvPr/>
        </p:nvSpPr>
        <p:spPr>
          <a:xfrm>
            <a:off x="1000100" y="5929330"/>
            <a:ext cx="2144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 smtClean="0"/>
              <a:t>«</a:t>
            </a:r>
            <a:r>
              <a:rPr lang="uk-UA" i="1" dirty="0" err="1" smtClean="0"/>
              <a:t>Піони</a:t>
            </a:r>
            <a:r>
              <a:rPr lang="uk-UA" i="1" dirty="0" smtClean="0"/>
              <a:t> й ромашки»</a:t>
            </a:r>
            <a:endParaRPr lang="uk-UA" dirty="0"/>
          </a:p>
        </p:txBody>
      </p:sp>
    </p:spTree>
  </p:cSld>
  <p:clrMapOvr>
    <a:masterClrMapping/>
  </p:clrMapOvr>
  <p:transition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86050" y="714356"/>
            <a:ext cx="40703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uk-U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6615130" cy="1143000"/>
          </a:xfrm>
        </p:spPr>
        <p:txBody>
          <a:bodyPr/>
          <a:lstStyle/>
          <a:p>
            <a:r>
              <a:rPr lang="uk-UA" b="1" dirty="0" smtClean="0"/>
              <a:t>Микола Пимоненко</a:t>
            </a:r>
            <a:endParaRPr lang="uk-UA" dirty="0"/>
          </a:p>
        </p:txBody>
      </p:sp>
      <p:pic>
        <p:nvPicPr>
          <p:cNvPr id="51202" name="Picture 2" descr="http://cs403128.vk.me/v403128777/1fc9/7i69mriWB1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3143272" cy="451515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" name="Прямоугольник 4"/>
          <p:cNvSpPr/>
          <p:nvPr/>
        </p:nvSpPr>
        <p:spPr>
          <a:xfrm>
            <a:off x="1214414" y="6143644"/>
            <a:ext cx="2515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"Святочне ворожіння"</a:t>
            </a:r>
            <a:endParaRPr lang="uk-UA" dirty="0"/>
          </a:p>
        </p:txBody>
      </p:sp>
      <p:pic>
        <p:nvPicPr>
          <p:cNvPr id="51206" name="Picture 6" descr="Файл:Mykola Pymonenko-Sva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571612"/>
            <a:ext cx="4236154" cy="33575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8" name="Прямоугольник 7"/>
          <p:cNvSpPr/>
          <p:nvPr/>
        </p:nvSpPr>
        <p:spPr>
          <a:xfrm>
            <a:off x="5857884" y="5000636"/>
            <a:ext cx="980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/>
              <a:t>“Свати”</a:t>
            </a:r>
            <a:endParaRPr lang="uk-UA" dirty="0"/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6329378" cy="1143000"/>
          </a:xfrm>
        </p:spPr>
        <p:txBody>
          <a:bodyPr/>
          <a:lstStyle/>
          <a:p>
            <a:r>
              <a:rPr lang="uk-UA" b="1" dirty="0" smtClean="0"/>
              <a:t>Микола Пимоненко</a:t>
            </a:r>
            <a:endParaRPr lang="uk-UA" dirty="0"/>
          </a:p>
        </p:txBody>
      </p:sp>
      <p:pic>
        <p:nvPicPr>
          <p:cNvPr id="53250" name="Picture 2" descr="http://cs403128.vk.me/v403128777/1fd2/nNicBwEjOl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8736"/>
            <a:ext cx="6715172" cy="418124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" name="Прямоугольник 4"/>
          <p:cNvSpPr/>
          <p:nvPr/>
        </p:nvSpPr>
        <p:spPr>
          <a:xfrm>
            <a:off x="3500430" y="5715016"/>
            <a:ext cx="1880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Жнива в Україні</a:t>
            </a:r>
            <a:endParaRPr lang="uk-UA" dirty="0"/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6615130" cy="1143000"/>
          </a:xfrm>
        </p:spPr>
        <p:txBody>
          <a:bodyPr/>
          <a:lstStyle/>
          <a:p>
            <a:r>
              <a:rPr lang="uk-UA" b="1" dirty="0" smtClean="0"/>
              <a:t>Микола Пимоненко</a:t>
            </a:r>
            <a:endParaRPr lang="uk-UA" dirty="0"/>
          </a:p>
        </p:txBody>
      </p:sp>
      <p:pic>
        <p:nvPicPr>
          <p:cNvPr id="54274" name="Picture 2" descr="Файл:Mykola Pymonenko-Ukrayinska ni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14422"/>
            <a:ext cx="7358114" cy="50006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" name="Прямоугольник 4"/>
          <p:cNvSpPr/>
          <p:nvPr/>
        </p:nvSpPr>
        <p:spPr>
          <a:xfrm>
            <a:off x="3428992" y="6286520"/>
            <a:ext cx="1705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Українська ніч</a:t>
            </a:r>
            <a:endParaRPr lang="uk-UA" dirty="0"/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285728"/>
            <a:ext cx="600076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Микола </a:t>
            </a:r>
            <a:r>
              <a:rPr lang="uk-UA" b="1" dirty="0" err="1" smtClean="0"/>
              <a:t>Бурачек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(1871-1942)</a:t>
            </a: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3000372"/>
            <a:ext cx="75724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Один із засновників і викладачів (</a:t>
            </a:r>
            <a:r>
              <a:rPr lang="uk-UA" dirty="0">
                <a:hlinkClick r:id="rId2" tooltip="1917"/>
              </a:rPr>
              <a:t>1917</a:t>
            </a:r>
            <a:r>
              <a:rPr lang="uk-UA" dirty="0"/>
              <a:t>—</a:t>
            </a:r>
            <a:r>
              <a:rPr lang="uk-UA" dirty="0">
                <a:hlinkClick r:id="rId3" tooltip="1921"/>
              </a:rPr>
              <a:t>1921</a:t>
            </a:r>
            <a:r>
              <a:rPr lang="uk-UA" dirty="0"/>
              <a:t>) </a:t>
            </a:r>
            <a:r>
              <a:rPr lang="uk-UA" dirty="0">
                <a:hlinkClick r:id="rId4" tooltip="Національна академія образотворчого мистецтва і архітектури"/>
              </a:rPr>
              <a:t>Української академії мистецтв</a:t>
            </a:r>
            <a:r>
              <a:rPr lang="uk-UA" dirty="0"/>
              <a:t>. У </a:t>
            </a:r>
            <a:r>
              <a:rPr lang="uk-UA" dirty="0">
                <a:hlinkClick r:id="rId5" tooltip="1918"/>
              </a:rPr>
              <a:t>1918</a:t>
            </a:r>
            <a:r>
              <a:rPr lang="uk-UA" dirty="0"/>
              <a:t>—</a:t>
            </a:r>
            <a:r>
              <a:rPr lang="uk-UA" dirty="0">
                <a:hlinkClick r:id="rId3" tooltip="1921"/>
              </a:rPr>
              <a:t>1921</a:t>
            </a:r>
            <a:r>
              <a:rPr lang="uk-UA" dirty="0"/>
              <a:t> роках — викладач </a:t>
            </a:r>
            <a:r>
              <a:rPr lang="uk-UA" u="sng" dirty="0">
                <a:hlinkClick r:id="rId6" tooltip="Київський національний університет театру, кіно і телебачення імені Івана Карпенка-Карого"/>
              </a:rPr>
              <a:t>Київського інституту театрального мистецтва</a:t>
            </a:r>
            <a:r>
              <a:rPr lang="uk-UA" dirty="0"/>
              <a:t>, від </a:t>
            </a:r>
            <a:r>
              <a:rPr lang="uk-UA" dirty="0">
                <a:hlinkClick r:id="rId7" tooltip="1925"/>
              </a:rPr>
              <a:t>1925</a:t>
            </a:r>
            <a:r>
              <a:rPr lang="uk-UA" dirty="0"/>
              <a:t> року — директор Харківського художнього технікуму, від </a:t>
            </a:r>
            <a:r>
              <a:rPr lang="uk-UA" dirty="0">
                <a:hlinkClick r:id="rId8" tooltip="1927"/>
              </a:rPr>
              <a:t>1927</a:t>
            </a:r>
            <a:r>
              <a:rPr lang="uk-UA" dirty="0"/>
              <a:t> року — професор </a:t>
            </a:r>
            <a:r>
              <a:rPr lang="uk-UA" dirty="0">
                <a:hlinkClick r:id="rId9" tooltip="Харківський художній інститут"/>
              </a:rPr>
              <a:t>Харківського художнього інституту</a:t>
            </a:r>
            <a:r>
              <a:rPr lang="uk-UA" dirty="0"/>
              <a:t>.</a:t>
            </a:r>
          </a:p>
        </p:txBody>
      </p:sp>
      <p:pic>
        <p:nvPicPr>
          <p:cNvPr id="35842" name="Picture 2" descr="http://arhiv.ukrajinci.hu/arhiv/hromada_81/foto_81/kalendar_Buracsek%20color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472" y="214290"/>
            <a:ext cx="1928826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285728"/>
            <a:ext cx="4686304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Микола </a:t>
            </a:r>
            <a:r>
              <a:rPr lang="uk-UA" b="1" dirty="0" err="1" smtClean="0"/>
              <a:t>Бурачек</a:t>
            </a:r>
            <a:endParaRPr lang="uk-UA" b="1" dirty="0"/>
          </a:p>
        </p:txBody>
      </p:sp>
      <p:pic>
        <p:nvPicPr>
          <p:cNvPr id="1026" name="Picture 2" descr="Файл:Burachek Reve ta stogne Dn pr shirokii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928802"/>
            <a:ext cx="4000528" cy="32861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" name="Прямоугольник 4"/>
          <p:cNvSpPr/>
          <p:nvPr/>
        </p:nvSpPr>
        <p:spPr>
          <a:xfrm>
            <a:off x="5500694" y="5572140"/>
            <a:ext cx="2462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«Хата опівдні. Спека» </a:t>
            </a:r>
            <a:endParaRPr lang="uk-UA" dirty="0"/>
          </a:p>
        </p:txBody>
      </p:sp>
      <p:pic>
        <p:nvPicPr>
          <p:cNvPr id="1028" name="Picture 4" descr="Файл:Бурачек М. Г. Хата опівдні. Спека 19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928802"/>
            <a:ext cx="3714776" cy="33575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7" name="Прямоугольник 6"/>
          <p:cNvSpPr/>
          <p:nvPr/>
        </p:nvSpPr>
        <p:spPr>
          <a:xfrm>
            <a:off x="714348" y="5643578"/>
            <a:ext cx="3618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 Реве та стогне </a:t>
            </a:r>
            <a:r>
              <a:rPr lang="ru-RU" dirty="0" err="1" smtClean="0"/>
              <a:t>Дніпр</a:t>
            </a:r>
            <a:r>
              <a:rPr lang="ru-RU" dirty="0" smtClean="0"/>
              <a:t> широкий»</a:t>
            </a:r>
            <a:endParaRPr lang="uk-UA" dirty="0"/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285728"/>
            <a:ext cx="5686436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Зінаїда Серебрякова</a:t>
            </a:r>
            <a:br>
              <a:rPr lang="uk-UA" b="1" dirty="0" smtClean="0"/>
            </a:br>
            <a:r>
              <a:rPr lang="uk-UA" b="1" dirty="0" smtClean="0"/>
              <a:t>(1884-1967)  </a:t>
            </a: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3000372"/>
            <a:ext cx="76438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Довгі роки мешкала під </a:t>
            </a:r>
            <a:r>
              <a:rPr lang="uk-UA" dirty="0" smtClean="0">
                <a:hlinkClick r:id="rId2" tooltip="Харків"/>
              </a:rPr>
              <a:t>Харковом</a:t>
            </a:r>
            <a:r>
              <a:rPr lang="uk-UA" dirty="0" smtClean="0"/>
              <a:t> у селищі </a:t>
            </a:r>
            <a:r>
              <a:rPr lang="uk-UA" dirty="0" err="1" smtClean="0">
                <a:hlinkClick r:id="rId3" tooltip="Нескучне (Харківський район)"/>
              </a:rPr>
              <a:t>Нескучне</a:t>
            </a:r>
            <a:r>
              <a:rPr lang="uk-UA" dirty="0" smtClean="0"/>
              <a:t> ; багато творів присвячено українському селу та темам Сходу. Вона також належить до вітчизняних </a:t>
            </a:r>
            <a:r>
              <a:rPr lang="uk-UA" dirty="0" smtClean="0">
                <a:hlinkClick r:id="rId4" tooltip="Імпресіонізм"/>
              </a:rPr>
              <a:t>імпресіоністів</a:t>
            </a:r>
            <a:r>
              <a:rPr lang="uk-UA" dirty="0" smtClean="0"/>
              <a:t>. Після еміграції Серебрякова довгі роки мешкала у Франції та Бельгії. Частину робіт закордонного періоду майстрині передано в Київ.</a:t>
            </a:r>
            <a:endParaRPr lang="uk-UA" dirty="0"/>
          </a:p>
        </p:txBody>
      </p:sp>
      <p:pic>
        <p:nvPicPr>
          <p:cNvPr id="25602" name="Picture 2" descr="http://www.calend.ru/img/content_events/i2/222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285728"/>
            <a:ext cx="2510792" cy="250033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Другая 24">
      <a:dk1>
        <a:sysClr val="windowText" lastClr="000000"/>
      </a:dk1>
      <a:lt1>
        <a:sysClr val="window" lastClr="FFFFFF"/>
      </a:lt1>
      <a:dk2>
        <a:srgbClr val="8F4004"/>
      </a:dk2>
      <a:lt2>
        <a:srgbClr val="E7DEC9"/>
      </a:lt2>
      <a:accent1>
        <a:srgbClr val="00B050"/>
      </a:accent1>
      <a:accent2>
        <a:srgbClr val="FFFF00"/>
      </a:accent2>
      <a:accent3>
        <a:srgbClr val="C32D2E"/>
      </a:accent3>
      <a:accent4>
        <a:srgbClr val="FFFFFF"/>
      </a:accent4>
      <a:accent5>
        <a:srgbClr val="964305"/>
      </a:accent5>
      <a:accent6>
        <a:srgbClr val="F88630"/>
      </a:accent6>
      <a:hlink>
        <a:srgbClr val="FFFFFF"/>
      </a:hlink>
      <a:folHlink>
        <a:srgbClr val="AA8A14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224</TotalTime>
  <Words>976</Words>
  <Application>Microsoft Office PowerPoint</Application>
  <PresentationFormat>Экран (4:3)</PresentationFormat>
  <Paragraphs>105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Литейная</vt:lpstr>
      <vt:lpstr>Український живопис 20 ст.</vt:lpstr>
      <vt:lpstr>Слайд 2</vt:lpstr>
      <vt:lpstr>Микола Пимоненко  (1862-1912)</vt:lpstr>
      <vt:lpstr>Микола Пимоненко</vt:lpstr>
      <vt:lpstr>Микола Пимоненко</vt:lpstr>
      <vt:lpstr>Микола Пимоненко</vt:lpstr>
      <vt:lpstr>Микола Бурачек (1871-1942)</vt:lpstr>
      <vt:lpstr>Микола Бурачек</vt:lpstr>
      <vt:lpstr>Зінаїда Серебрякова (1884-1967)  </vt:lpstr>
      <vt:lpstr>Зінаїда Серебрякова</vt:lpstr>
      <vt:lpstr>Слайд 11</vt:lpstr>
      <vt:lpstr>Слайд 12</vt:lpstr>
      <vt:lpstr>Олександр Мурашко </vt:lpstr>
      <vt:lpstr>Костанді Киріак (1852-1921)  </vt:lpstr>
      <vt:lpstr>Костанді Киріак</vt:lpstr>
      <vt:lpstr>Федір Кричевський (1879-1947)</vt:lpstr>
      <vt:lpstr>Федір Кричевський </vt:lpstr>
      <vt:lpstr>Федір Кричевський</vt:lpstr>
      <vt:lpstr>Федір Кричевський</vt:lpstr>
      <vt:lpstr>Георгій Нарбут (1886-1920)</vt:lpstr>
      <vt:lpstr>Георгій Нарбут</vt:lpstr>
      <vt:lpstr>Слайд 22</vt:lpstr>
      <vt:lpstr>Олександр Богомазов (1880-1930)</vt:lpstr>
      <vt:lpstr>Олександр Богомазов</vt:lpstr>
      <vt:lpstr>Анатоль Петрицький (1895-1964)</vt:lpstr>
      <vt:lpstr>Анатоль Петрицький</vt:lpstr>
      <vt:lpstr> Михайло Бойчук  (1882-1937)</vt:lpstr>
      <vt:lpstr>Михайло Бойчук </vt:lpstr>
      <vt:lpstr>Б О Й Ч У К І З М</vt:lpstr>
      <vt:lpstr>Іван Падалка (1894-1937)</vt:lpstr>
      <vt:lpstr>Іван Падалка </vt:lpstr>
      <vt:lpstr>Слайд 32</vt:lpstr>
      <vt:lpstr>Тетяна Яблонська (1917-2005)</vt:lpstr>
      <vt:lpstr>Тетяна Яблонська </vt:lpstr>
      <vt:lpstr>Олексій Шовкуненко (1884-1974)</vt:lpstr>
      <vt:lpstr>Олексій Шовкуненко</vt:lpstr>
      <vt:lpstr>Слайд 37</vt:lpstr>
    </vt:vector>
  </TitlesOfParts>
  <Company>Luxoft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Український живопис 20 ст.</dc:title>
  <dc:creator>User</dc:creator>
  <cp:lastModifiedBy>User</cp:lastModifiedBy>
  <cp:revision>26</cp:revision>
  <dcterms:created xsi:type="dcterms:W3CDTF">2014-05-11T09:52:04Z</dcterms:created>
  <dcterms:modified xsi:type="dcterms:W3CDTF">2014-05-12T18:51:16Z</dcterms:modified>
</cp:coreProperties>
</file>