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9" r:id="rId25"/>
    <p:sldId id="282" r:id="rId26"/>
    <p:sldId id="283" r:id="rId27"/>
    <p:sldId id="290" r:id="rId28"/>
    <p:sldId id="284" r:id="rId29"/>
    <p:sldId id="285" r:id="rId30"/>
    <p:sldId id="286" r:id="rId31"/>
    <p:sldId id="287" r:id="rId32"/>
    <p:sldId id="288" r:id="rId33"/>
    <p:sldId id="291" r:id="rId34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60"/>
  </p:normalViewPr>
  <p:slideViewPr>
    <p:cSldViewPr>
      <p:cViewPr varScale="1">
        <p:scale>
          <a:sx n="77" d="100"/>
          <a:sy n="77" d="100"/>
        </p:scale>
        <p:origin x="-324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805" y="1447800"/>
            <a:ext cx="882450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805" y="4777380"/>
            <a:ext cx="882450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892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4800587"/>
            <a:ext cx="88245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805" y="685800"/>
            <a:ext cx="882450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6" y="5367325"/>
            <a:ext cx="882450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912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8824510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7600"/>
            <a:ext cx="8824510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09152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6" y="1447800"/>
            <a:ext cx="7998274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0657"/>
            <a:ext cx="8824510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149" y="3771174"/>
            <a:ext cx="738486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178" y="97125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29275" y="2613787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216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3124201"/>
            <a:ext cx="882451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5" y="4777381"/>
            <a:ext cx="882450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607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6" y="1447800"/>
            <a:ext cx="7998274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596" y="4953001"/>
            <a:ext cx="7998274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2818" y="331651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178" y="97125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84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8824510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0657"/>
            <a:ext cx="8824510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803" y="3848611"/>
            <a:ext cx="8824510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2226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865" y="1981200"/>
            <a:ext cx="294648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154" y="1981200"/>
            <a:ext cx="29358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1981200"/>
            <a:ext cx="2931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1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378" y="2667000"/>
            <a:ext cx="292696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2602" y="2667000"/>
            <a:ext cx="294641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3773" y="2667000"/>
            <a:ext cx="293173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947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378" y="4250949"/>
            <a:ext cx="29396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8869" y="4250949"/>
            <a:ext cx="293014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4250949"/>
            <a:ext cx="2931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378" y="4827212"/>
            <a:ext cx="293966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7516" y="4827211"/>
            <a:ext cx="293402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3648" y="4827209"/>
            <a:ext cx="293561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378" y="2209800"/>
            <a:ext cx="293966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8868" y="2209800"/>
            <a:ext cx="293014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3772" y="2209800"/>
            <a:ext cx="293173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1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552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9830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3089" y="1447799"/>
            <a:ext cx="1409781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804" y="1447799"/>
            <a:ext cx="6775748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26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446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2861734"/>
            <a:ext cx="8824508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5" y="4777381"/>
            <a:ext cx="882450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9983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169" y="2060576"/>
            <a:ext cx="4395767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3757" y="2056092"/>
            <a:ext cx="4395769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208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69" y="1905000"/>
            <a:ext cx="43957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169" y="2514600"/>
            <a:ext cx="439576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3759" y="1905000"/>
            <a:ext cx="43957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3759" y="2514600"/>
            <a:ext cx="439576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202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1231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31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3400621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994" y="1447800"/>
            <a:ext cx="519532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129281"/>
            <a:ext cx="3400620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89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757" y="1854192"/>
            <a:ext cx="509224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8642" y="1143000"/>
            <a:ext cx="319998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7600"/>
            <a:ext cx="5084317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0859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68" y="2667000"/>
            <a:ext cx="4190454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679" y="2895600"/>
            <a:ext cx="2361893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7891" y="1676400"/>
            <a:ext cx="2819033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8371" y="-457200"/>
            <a:ext cx="1599992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7891" y="6096000"/>
            <a:ext cx="990471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27" y="452718"/>
            <a:ext cx="940349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69" y="2052919"/>
            <a:ext cx="894537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4253" y="1790721"/>
            <a:ext cx="990599" cy="304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0157" y="3225318"/>
            <a:ext cx="3859795" cy="304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1193" y="295730"/>
            <a:ext cx="83809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Культура повоєнного </a:t>
            </a:r>
            <a:r>
              <a:rPr lang="uk-UA" dirty="0" smtClean="0"/>
              <a:t>часу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марина, учениця 11-б класу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1270" y="1556792"/>
            <a:ext cx="5256584" cy="4320480"/>
          </a:xfrm>
        </p:spPr>
        <p:txBody>
          <a:bodyPr/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приділялося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реалізували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</a:t>
            </a:r>
            <a:r>
              <a:rPr lang="ru-RU" dirty="0" err="1" smtClean="0"/>
              <a:t>керівних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</a:t>
            </a:r>
            <a:r>
              <a:rPr lang="ru-RU" dirty="0" err="1" smtClean="0"/>
              <a:t>обласні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45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6" y="1556792"/>
            <a:ext cx="622300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9" y="476672"/>
            <a:ext cx="8945376" cy="4195481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кінець</a:t>
            </a:r>
            <a:r>
              <a:rPr lang="ru-RU" dirty="0" smtClean="0"/>
              <a:t> 1943/44 </a:t>
            </a:r>
            <a:r>
              <a:rPr lang="ru-RU" dirty="0" err="1" smtClean="0"/>
              <a:t>навчального</a:t>
            </a:r>
            <a:r>
              <a:rPr lang="ru-RU" dirty="0" smtClean="0"/>
              <a:t>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здійснено</a:t>
            </a:r>
            <a:r>
              <a:rPr lang="ru-RU" dirty="0" smtClean="0"/>
              <a:t> </a:t>
            </a:r>
            <a:r>
              <a:rPr lang="ru-RU" dirty="0" err="1" smtClean="0"/>
              <a:t>реевакуацію</a:t>
            </a:r>
            <a:r>
              <a:rPr lang="ru-RU" dirty="0" smtClean="0"/>
              <a:t> </a:t>
            </a:r>
            <a:r>
              <a:rPr lang="ru-RU" dirty="0" err="1" smtClean="0"/>
              <a:t>вузів</a:t>
            </a:r>
            <a:r>
              <a:rPr lang="ru-RU" dirty="0" smtClean="0"/>
              <a:t>. На час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ворога, </a:t>
            </a:r>
            <a:r>
              <a:rPr lang="ru-RU" dirty="0" err="1" smtClean="0"/>
              <a:t>тобто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 1944р.,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відчинили</a:t>
            </a:r>
            <a:r>
              <a:rPr lang="ru-RU" dirty="0" smtClean="0"/>
              <a:t> 113 </a:t>
            </a:r>
            <a:r>
              <a:rPr lang="ru-RU" dirty="0" err="1" smtClean="0"/>
              <a:t>вузів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455 </a:t>
            </a:r>
            <a:r>
              <a:rPr lang="ru-RU" dirty="0" err="1" smtClean="0"/>
              <a:t>технікумів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стаціонарі</a:t>
            </a:r>
            <a:r>
              <a:rPr lang="ru-RU" dirty="0" smtClean="0"/>
              <a:t> </a:t>
            </a:r>
            <a:r>
              <a:rPr lang="ru-RU" dirty="0" err="1" smtClean="0"/>
              <a:t>навчались</a:t>
            </a:r>
            <a:r>
              <a:rPr lang="ru-RU" dirty="0" smtClean="0"/>
              <a:t> 101 тис.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96 тис. </a:t>
            </a:r>
            <a:r>
              <a:rPr lang="ru-RU" dirty="0" err="1" smtClean="0"/>
              <a:t>учнів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відбудованих</a:t>
            </a:r>
            <a:r>
              <a:rPr lang="ru-RU" dirty="0" smtClean="0"/>
              <a:t> </a:t>
            </a:r>
            <a:r>
              <a:rPr lang="ru-RU" dirty="0" err="1" smtClean="0"/>
              <a:t>вузів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до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створено 16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66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838" y="2420888"/>
            <a:ext cx="58547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2052919"/>
            <a:ext cx="10945215" cy="4195481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повоєнний</a:t>
            </a:r>
            <a:r>
              <a:rPr lang="ru-RU" dirty="0" smtClean="0"/>
              <a:t> час </a:t>
            </a:r>
            <a:r>
              <a:rPr lang="ru-RU" dirty="0" err="1" smtClean="0"/>
              <a:t>формувалась</a:t>
            </a:r>
            <a:r>
              <a:rPr lang="ru-RU" dirty="0" smtClean="0"/>
              <a:t> </a:t>
            </a:r>
            <a:r>
              <a:rPr lang="ru-RU" dirty="0" err="1" smtClean="0"/>
              <a:t>освітня</a:t>
            </a:r>
            <a:r>
              <a:rPr lang="ru-RU" dirty="0" smtClean="0"/>
              <a:t> система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До початку 50-х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направлено </a:t>
            </a:r>
            <a:r>
              <a:rPr lang="ru-RU" dirty="0" err="1" smtClean="0"/>
              <a:t>понад</a:t>
            </a:r>
            <a:r>
              <a:rPr lang="ru-RU" dirty="0" smtClean="0"/>
              <a:t> 35 тис.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Галичина</a:t>
            </a:r>
            <a:r>
              <a:rPr lang="ru-RU" dirty="0" smtClean="0"/>
              <a:t>, </a:t>
            </a:r>
            <a:r>
              <a:rPr lang="ru-RU" dirty="0" err="1" smtClean="0"/>
              <a:t>Волинь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Буковина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— </a:t>
            </a:r>
            <a:r>
              <a:rPr lang="ru-RU" dirty="0" err="1" smtClean="0"/>
              <a:t>понад</a:t>
            </a:r>
            <a:r>
              <a:rPr lang="ru-RU" dirty="0" smtClean="0"/>
              <a:t> 93 %. У 1946—1947 </a:t>
            </a:r>
            <a:r>
              <a:rPr lang="en-US" dirty="0" smtClean="0"/>
              <a:t>pp. </a:t>
            </a:r>
            <a:r>
              <a:rPr lang="ru-RU" dirty="0" smtClean="0"/>
              <a:t>тут </a:t>
            </a:r>
            <a:r>
              <a:rPr lang="ru-RU" dirty="0" err="1" smtClean="0"/>
              <a:t>було</a:t>
            </a:r>
            <a:r>
              <a:rPr lang="ru-RU" dirty="0" smtClean="0"/>
              <a:t> створено 22 </a:t>
            </a:r>
            <a:r>
              <a:rPr lang="ru-RU" dirty="0" err="1" smtClean="0"/>
              <a:t>вузи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Ужгородський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медінститути</a:t>
            </a:r>
            <a:r>
              <a:rPr lang="ru-RU" dirty="0" smtClean="0"/>
              <a:t> </a:t>
            </a:r>
            <a:r>
              <a:rPr lang="ru-RU" dirty="0" err="1" smtClean="0"/>
              <a:t>Чернівецький</a:t>
            </a:r>
            <a:r>
              <a:rPr lang="ru-RU" dirty="0" smtClean="0"/>
              <a:t>, </a:t>
            </a:r>
            <a:r>
              <a:rPr lang="ru-RU" dirty="0" err="1" smtClean="0"/>
              <a:t>Івано-Франківський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У 24 вузах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1950 р. </a:t>
            </a:r>
            <a:r>
              <a:rPr lang="ru-RU" dirty="0" err="1" smtClean="0"/>
              <a:t>навчалося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ЗО тис. </a:t>
            </a:r>
            <a:r>
              <a:rPr lang="ru-RU" dirty="0" err="1" smtClean="0"/>
              <a:t>студентів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4581128"/>
            <a:ext cx="11377263" cy="216024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повоєнні</a:t>
            </a:r>
            <a:r>
              <a:rPr lang="ru-RU" dirty="0" smtClean="0"/>
              <a:t> роки </a:t>
            </a:r>
            <a:r>
              <a:rPr lang="ru-RU" dirty="0" err="1" smtClean="0"/>
              <a:t>розширилась</a:t>
            </a:r>
            <a:r>
              <a:rPr lang="ru-RU" dirty="0" smtClean="0"/>
              <a:t> мережа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збільшилась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. У </a:t>
            </a:r>
            <a:r>
              <a:rPr lang="ru-RU" dirty="0" err="1" smtClean="0"/>
              <a:t>березні</a:t>
            </a:r>
            <a:r>
              <a:rPr lang="ru-RU" dirty="0" smtClean="0"/>
              <a:t> 1944 р. </a:t>
            </a:r>
            <a:r>
              <a:rPr lang="ru-RU" dirty="0" err="1" smtClean="0"/>
              <a:t>повернулася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 1944 р.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24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працювало</a:t>
            </a:r>
            <a:r>
              <a:rPr lang="ru-RU" dirty="0" smtClean="0"/>
              <a:t> 50 </a:t>
            </a:r>
            <a:r>
              <a:rPr lang="ru-RU" dirty="0" err="1" smtClean="0"/>
              <a:t>академіків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63 </a:t>
            </a:r>
            <a:r>
              <a:rPr lang="ru-RU" dirty="0" err="1" smtClean="0"/>
              <a:t>члени-кореспонденти</a:t>
            </a:r>
            <a:r>
              <a:rPr lang="ru-RU" dirty="0" smtClean="0"/>
              <a:t>. А в </a:t>
            </a:r>
            <a:r>
              <a:rPr lang="ru-RU" dirty="0" err="1" smtClean="0"/>
              <a:t>середині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81 </a:t>
            </a:r>
            <a:r>
              <a:rPr lang="ru-RU" dirty="0" err="1" smtClean="0"/>
              <a:t>академік</a:t>
            </a:r>
            <a:r>
              <a:rPr lang="ru-RU" dirty="0" smtClean="0"/>
              <a:t> та 100 </a:t>
            </a:r>
            <a:r>
              <a:rPr lang="ru-RU" dirty="0" err="1" smtClean="0"/>
              <a:t>членів-ко-респондентів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4" name="Рисунок 3" descr="1810_119215802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910" y="692696"/>
            <a:ext cx="5256584" cy="3848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4566" y="1905744"/>
            <a:ext cx="11521280" cy="46196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повоєнні</a:t>
            </a:r>
            <a:r>
              <a:rPr lang="ru-RU" dirty="0" smtClean="0"/>
              <a:t> роки </a:t>
            </a:r>
            <a:r>
              <a:rPr lang="ru-RU" dirty="0" err="1" smtClean="0"/>
              <a:t>було</a:t>
            </a:r>
            <a:r>
              <a:rPr lang="ru-RU" dirty="0" smtClean="0"/>
              <a:t> внесено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1945 р. </a:t>
            </a:r>
            <a:r>
              <a:rPr lang="ru-RU" dirty="0" err="1" smtClean="0"/>
              <a:t>налічувалося</a:t>
            </a:r>
            <a:r>
              <a:rPr lang="ru-RU" dirty="0" smtClean="0"/>
              <a:t> 267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то в 1950 р. — 462,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понад</a:t>
            </a:r>
            <a:r>
              <a:rPr lang="ru-RU" dirty="0" smtClean="0"/>
              <a:t> 30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 — </a:t>
            </a:r>
            <a:r>
              <a:rPr lang="ru-RU" dirty="0" err="1" smtClean="0"/>
              <a:t>радіофізики</a:t>
            </a:r>
            <a:r>
              <a:rPr lang="ru-RU" dirty="0" smtClean="0"/>
              <a:t> та </a:t>
            </a:r>
            <a:r>
              <a:rPr lang="ru-RU" dirty="0" err="1" smtClean="0"/>
              <a:t>електроніки</a:t>
            </a:r>
            <a:r>
              <a:rPr lang="ru-RU" dirty="0" smtClean="0"/>
              <a:t>, </a:t>
            </a:r>
            <a:r>
              <a:rPr lang="ru-RU" dirty="0" err="1" smtClean="0"/>
              <a:t>фізико-технічний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температур у </a:t>
            </a:r>
            <a:r>
              <a:rPr lang="ru-RU" dirty="0" err="1" smtClean="0"/>
              <a:t>Харкові</a:t>
            </a:r>
            <a:r>
              <a:rPr lang="ru-RU" dirty="0" smtClean="0"/>
              <a:t>, </a:t>
            </a:r>
            <a:r>
              <a:rPr lang="ru-RU" dirty="0" err="1" smtClean="0"/>
              <a:t>машинознавства</a:t>
            </a:r>
            <a:r>
              <a:rPr lang="ru-RU" dirty="0" smtClean="0"/>
              <a:t> та автоматики, </a:t>
            </a:r>
            <a:r>
              <a:rPr lang="ru-RU" dirty="0" err="1" smtClean="0"/>
              <a:t>суспільних</a:t>
            </a:r>
            <a:r>
              <a:rPr lang="ru-RU" dirty="0" smtClean="0"/>
              <a:t> наук, </a:t>
            </a:r>
            <a:r>
              <a:rPr lang="ru-RU" dirty="0" err="1" smtClean="0"/>
              <a:t>геології</a:t>
            </a:r>
            <a:r>
              <a:rPr lang="ru-RU" dirty="0" smtClean="0"/>
              <a:t>,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металофізики</a:t>
            </a:r>
            <a:r>
              <a:rPr lang="ru-RU" dirty="0" smtClean="0"/>
              <a:t>, </a:t>
            </a:r>
            <a:r>
              <a:rPr lang="ru-RU" dirty="0" err="1" smtClean="0"/>
              <a:t>металокераміки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Києві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Зміцнювалася</a:t>
            </a:r>
            <a:r>
              <a:rPr lang="ru-RU" dirty="0" smtClean="0"/>
              <a:t> </a:t>
            </a:r>
            <a:r>
              <a:rPr lang="ru-RU" dirty="0" err="1" smtClean="0"/>
              <a:t>матеріально-технічна</a:t>
            </a:r>
            <a:r>
              <a:rPr lang="ru-RU" dirty="0" smtClean="0"/>
              <a:t> база. Попри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морально-психологічні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, </a:t>
            </a:r>
            <a:r>
              <a:rPr lang="ru-RU" dirty="0" err="1" smtClean="0"/>
              <a:t>некваліфіковане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 smtClean="0"/>
              <a:t>партійних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чиновників</a:t>
            </a:r>
            <a:r>
              <a:rPr lang="ru-RU" dirty="0" smtClean="0"/>
              <a:t>, </a:t>
            </a:r>
            <a:r>
              <a:rPr lang="ru-RU" dirty="0" err="1" smtClean="0"/>
              <a:t>репресії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збагатили</a:t>
            </a:r>
            <a:r>
              <a:rPr lang="ru-RU" dirty="0" smtClean="0"/>
              <a:t> науку </a:t>
            </a:r>
            <a:r>
              <a:rPr lang="ru-RU" dirty="0" err="1" smtClean="0"/>
              <a:t>фундаментальними</a:t>
            </a:r>
            <a:r>
              <a:rPr lang="ru-RU" dirty="0" smtClean="0"/>
              <a:t> </a:t>
            </a:r>
            <a:r>
              <a:rPr lang="ru-RU" dirty="0" err="1" smtClean="0"/>
              <a:t>розробками</a:t>
            </a:r>
            <a:r>
              <a:rPr lang="ru-RU" dirty="0" smtClean="0"/>
              <a:t>, </a:t>
            </a:r>
            <a:r>
              <a:rPr lang="ru-RU" dirty="0" err="1" smtClean="0"/>
              <a:t>винаходами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відкриттями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ракетної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, космонавтики,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атомної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9" y="2052919"/>
            <a:ext cx="7008261" cy="4328409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брали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у </a:t>
            </a:r>
            <a:r>
              <a:rPr lang="ru-RU" dirty="0" err="1" smtClean="0"/>
              <a:t>підготовці</a:t>
            </a:r>
            <a:r>
              <a:rPr lang="ru-RU" dirty="0" smtClean="0"/>
              <a:t> до запуску </a:t>
            </a:r>
            <a:r>
              <a:rPr lang="ru-RU" dirty="0" err="1" smtClean="0"/>
              <a:t>першого</a:t>
            </a:r>
            <a:r>
              <a:rPr lang="ru-RU" dirty="0" smtClean="0"/>
              <a:t> штучного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1957 </a:t>
            </a:r>
            <a:r>
              <a:rPr lang="ru-RU" dirty="0" err="1" smtClean="0"/>
              <a:t>p</a:t>
            </a:r>
            <a:r>
              <a:rPr lang="ru-RU" dirty="0" smtClean="0"/>
              <a:t>., </a:t>
            </a:r>
            <a:r>
              <a:rPr lang="ru-RU" dirty="0" err="1" smtClean="0"/>
              <a:t>польоту</a:t>
            </a:r>
            <a:r>
              <a:rPr lang="ru-RU" dirty="0" smtClean="0"/>
              <a:t> в космос </a:t>
            </a:r>
            <a:r>
              <a:rPr lang="ru-RU" dirty="0" err="1" smtClean="0"/>
              <a:t>першої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— Ю. </a:t>
            </a:r>
            <a:r>
              <a:rPr lang="ru-RU" dirty="0" err="1" smtClean="0"/>
              <a:t>Гагаріна</a:t>
            </a:r>
            <a:r>
              <a:rPr lang="ru-RU" dirty="0" smtClean="0"/>
              <a:t>. </a:t>
            </a:r>
            <a:r>
              <a:rPr lang="ru-RU" dirty="0" err="1" smtClean="0"/>
              <a:t>Генеральним</a:t>
            </a:r>
            <a:r>
              <a:rPr lang="ru-RU" dirty="0" smtClean="0"/>
              <a:t> конструктором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у 1956 р. став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С. </a:t>
            </a:r>
            <a:r>
              <a:rPr lang="ru-RU" dirty="0" err="1" smtClean="0"/>
              <a:t>Корольов</a:t>
            </a:r>
            <a:r>
              <a:rPr lang="ru-RU" dirty="0" smtClean="0"/>
              <a:t>.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як конструктор </a:t>
            </a:r>
            <a:r>
              <a:rPr lang="ru-RU" dirty="0" err="1" smtClean="0"/>
              <a:t>турбореактивних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академік</a:t>
            </a:r>
            <a:r>
              <a:rPr lang="ru-RU" dirty="0" smtClean="0"/>
              <a:t> А. Люлька.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танка Т-34 </a:t>
            </a:r>
            <a:r>
              <a:rPr lang="ru-RU" dirty="0" err="1" smtClean="0"/>
              <a:t>був</a:t>
            </a:r>
            <a:r>
              <a:rPr lang="ru-RU" dirty="0" smtClean="0"/>
              <a:t> генерал-лейтенант М. Духов.</a:t>
            </a:r>
            <a:endParaRPr lang="uk-UA" dirty="0"/>
          </a:p>
        </p:txBody>
      </p:sp>
      <p:pic>
        <p:nvPicPr>
          <p:cNvPr id="4" name="Рисунок 3" descr="93579_html_6c05b47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462" y="1844824"/>
            <a:ext cx="3168352" cy="41792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2958" y="1628801"/>
            <a:ext cx="7704855" cy="4752527"/>
          </a:xfrm>
        </p:spPr>
        <p:txBody>
          <a:bodyPr/>
          <a:lstStyle/>
          <a:p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досягнуто</a:t>
            </a:r>
            <a:r>
              <a:rPr lang="ru-RU" dirty="0" smtClean="0"/>
              <a:t> </a:t>
            </a:r>
            <a:r>
              <a:rPr lang="ru-RU" dirty="0" err="1" smtClean="0"/>
              <a:t>літературознавцями</a:t>
            </a:r>
            <a:r>
              <a:rPr lang="ru-RU" dirty="0" smtClean="0"/>
              <a:t>, </a:t>
            </a:r>
            <a:r>
              <a:rPr lang="ru-RU" dirty="0" err="1" smtClean="0"/>
              <a:t>мовознавцями</a:t>
            </a:r>
            <a:r>
              <a:rPr lang="ru-RU" dirty="0" smtClean="0"/>
              <a:t>, </a:t>
            </a:r>
            <a:r>
              <a:rPr lang="ru-RU" dirty="0" err="1" smtClean="0"/>
              <a:t>етнографами</a:t>
            </a:r>
            <a:r>
              <a:rPr lang="ru-RU" dirty="0" smtClean="0"/>
              <a:t>, </a:t>
            </a:r>
            <a:r>
              <a:rPr lang="ru-RU" dirty="0" err="1" smtClean="0"/>
              <a:t>мистецтвознавцями</a:t>
            </a:r>
            <a:r>
              <a:rPr lang="ru-RU" dirty="0" smtClean="0"/>
              <a:t>, </a:t>
            </a:r>
            <a:r>
              <a:rPr lang="ru-RU" dirty="0" err="1" smtClean="0"/>
              <a:t>економістами</a:t>
            </a:r>
            <a:r>
              <a:rPr lang="ru-RU" dirty="0" smtClean="0"/>
              <a:t>, </a:t>
            </a:r>
            <a:r>
              <a:rPr lang="ru-RU" dirty="0" err="1" smtClean="0"/>
              <a:t>філософами</a:t>
            </a:r>
            <a:r>
              <a:rPr lang="ru-RU" dirty="0" smtClean="0"/>
              <a:t>, </a:t>
            </a:r>
            <a:r>
              <a:rPr lang="ru-RU" dirty="0" err="1" smtClean="0"/>
              <a:t>правознавцями</a:t>
            </a:r>
            <a:r>
              <a:rPr lang="ru-RU" dirty="0" smtClean="0"/>
              <a:t>. Робота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зосереджувалась</a:t>
            </a:r>
            <a:r>
              <a:rPr lang="ru-RU" dirty="0" smtClean="0"/>
              <a:t> у </a:t>
            </a:r>
            <a:r>
              <a:rPr lang="ru-RU" dirty="0" err="1" smtClean="0"/>
              <a:t>створеному</a:t>
            </a:r>
            <a:r>
              <a:rPr lang="ru-RU" dirty="0" smtClean="0"/>
              <a:t> в 1946 р.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 та </a:t>
            </a:r>
            <a:r>
              <a:rPr lang="ru-RU" dirty="0" err="1" smtClean="0"/>
              <a:t>секторі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права. </a:t>
            </a:r>
            <a:r>
              <a:rPr lang="ru-RU" dirty="0" err="1" smtClean="0"/>
              <a:t>Літературознавці</a:t>
            </a:r>
            <a:r>
              <a:rPr lang="ru-RU" dirty="0" smtClean="0"/>
              <a:t> </a:t>
            </a:r>
            <a:r>
              <a:rPr lang="ru-RU" dirty="0" err="1" smtClean="0"/>
              <a:t>досліджували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класиків</a:t>
            </a:r>
            <a:r>
              <a:rPr lang="ru-RU" dirty="0" smtClean="0"/>
              <a:t> та </a:t>
            </a:r>
            <a:r>
              <a:rPr lang="ru-RU" dirty="0" err="1" smtClean="0"/>
              <a:t>письменників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Науковці</a:t>
            </a:r>
            <a:r>
              <a:rPr lang="ru-RU" dirty="0" smtClean="0"/>
              <a:t> </a:t>
            </a:r>
            <a:r>
              <a:rPr lang="ru-RU" dirty="0" err="1" smtClean="0"/>
              <a:t>зібрали</a:t>
            </a:r>
            <a:r>
              <a:rPr lang="ru-RU" dirty="0" smtClean="0"/>
              <a:t> рукописи Т. </a:t>
            </a:r>
            <a:r>
              <a:rPr lang="ru-RU" dirty="0" err="1" smtClean="0"/>
              <a:t>Шевченка</a:t>
            </a:r>
            <a:r>
              <a:rPr lang="ru-RU" dirty="0" smtClean="0"/>
              <a:t>, Марка </a:t>
            </a:r>
            <a:r>
              <a:rPr lang="ru-RU" dirty="0" err="1" smtClean="0"/>
              <a:t>Вовчка</a:t>
            </a:r>
            <a:r>
              <a:rPr lang="ru-RU" dirty="0" smtClean="0"/>
              <a:t>, М. </a:t>
            </a:r>
            <a:r>
              <a:rPr lang="ru-RU" dirty="0" err="1" smtClean="0"/>
              <a:t>Коцюбинського</a:t>
            </a:r>
            <a:r>
              <a:rPr lang="ru-RU" dirty="0" smtClean="0"/>
              <a:t> та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, </a:t>
            </a:r>
            <a:r>
              <a:rPr lang="ru-RU" dirty="0" err="1" smtClean="0"/>
              <a:t>продовжено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десятитомника Т. </a:t>
            </a:r>
            <a:r>
              <a:rPr lang="ru-RU" dirty="0" err="1" smtClean="0"/>
              <a:t>Шевченка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4" name="Рисунок 3" descr="990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82" y="908720"/>
            <a:ext cx="3528392" cy="521154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2052919"/>
            <a:ext cx="11161239" cy="4195481"/>
          </a:xfrm>
        </p:spPr>
        <p:txBody>
          <a:bodyPr/>
          <a:lstStyle/>
          <a:p>
            <a:r>
              <a:rPr lang="ru-RU" dirty="0" smtClean="0"/>
              <a:t> У 1949 р. 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20-томного </a:t>
            </a:r>
            <a:r>
              <a:rPr lang="ru-RU" dirty="0" err="1" smtClean="0"/>
              <a:t>зібрання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І. Франка, на початку 50-х </a:t>
            </a:r>
            <a:r>
              <a:rPr lang="ru-RU" dirty="0" err="1" smtClean="0"/>
              <a:t>років</a:t>
            </a:r>
            <a:r>
              <a:rPr lang="ru-RU" dirty="0" smtClean="0"/>
              <a:t> видано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І.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томах, </a:t>
            </a:r>
            <a:r>
              <a:rPr lang="ru-RU" dirty="0" err="1" smtClean="0"/>
              <a:t>підготовлено</a:t>
            </a:r>
            <a:r>
              <a:rPr lang="ru-RU" dirty="0" smtClean="0"/>
              <a:t> 5-томне </a:t>
            </a:r>
            <a:r>
              <a:rPr lang="ru-RU" dirty="0" err="1" smtClean="0"/>
              <a:t>зібрання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. 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мовознавства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О. </a:t>
            </a:r>
            <a:r>
              <a:rPr lang="ru-RU" dirty="0" err="1" smtClean="0"/>
              <a:t>Потебні</a:t>
            </a:r>
            <a:r>
              <a:rPr lang="ru-RU" dirty="0" smtClean="0"/>
              <a:t> </a:t>
            </a:r>
            <a:r>
              <a:rPr lang="ru-RU" dirty="0" err="1" smtClean="0"/>
              <a:t>здійснювалися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фонетичної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граматичної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лексичного</a:t>
            </a:r>
            <a:r>
              <a:rPr lang="ru-RU" dirty="0" smtClean="0"/>
              <a:t> складу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збиралися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для атласу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Мистецтвознавці</a:t>
            </a:r>
            <a:r>
              <a:rPr lang="ru-RU" dirty="0" smtClean="0"/>
              <a:t> </a:t>
            </a:r>
            <a:r>
              <a:rPr lang="ru-RU" dirty="0" err="1" smtClean="0"/>
              <a:t>досліджували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та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музики</a:t>
            </a:r>
            <a:r>
              <a:rPr lang="ru-RU" dirty="0" smtClean="0"/>
              <a:t>, театру, </a:t>
            </a:r>
            <a:r>
              <a:rPr lang="ru-RU" dirty="0" err="1" smtClean="0"/>
              <a:t>кіно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764705"/>
            <a:ext cx="5688632" cy="5760639"/>
          </a:xfrm>
        </p:spPr>
        <p:txBody>
          <a:bodyPr>
            <a:normAutofit/>
          </a:bodyPr>
          <a:lstStyle/>
          <a:p>
            <a:r>
              <a:rPr lang="ru-RU" dirty="0" smtClean="0"/>
              <a:t>Особливо </a:t>
            </a:r>
            <a:r>
              <a:rPr lang="ru-RU" dirty="0" err="1" smtClean="0"/>
              <a:t>пильну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партійне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приділяло</a:t>
            </a:r>
            <a:r>
              <a:rPr lang="ru-RU" dirty="0" smtClean="0"/>
              <a:t> </a:t>
            </a:r>
            <a:r>
              <a:rPr lang="ru-RU" dirty="0" err="1" smtClean="0"/>
              <a:t>вивченню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29 </a:t>
            </a:r>
            <a:r>
              <a:rPr lang="ru-RU" dirty="0" err="1" smtClean="0"/>
              <a:t>серпня</a:t>
            </a:r>
            <a:r>
              <a:rPr lang="ru-RU" dirty="0" smtClean="0"/>
              <a:t> 1947 р. ЦК КП(б)У </a:t>
            </a:r>
            <a:r>
              <a:rPr lang="ru-RU" dirty="0" err="1" smtClean="0"/>
              <a:t>прийняв</a:t>
            </a:r>
            <a:r>
              <a:rPr lang="ru-RU" dirty="0" smtClean="0"/>
              <a:t> постанову "Про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незадовільну</a:t>
            </a:r>
            <a:r>
              <a:rPr lang="ru-RU" dirty="0" smtClean="0"/>
              <a:t> роботу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УРСР".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піддано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 практично весь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"Короткий курс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" за </a:t>
            </a:r>
            <a:r>
              <a:rPr lang="ru-RU" dirty="0" err="1" smtClean="0"/>
              <a:t>редакцією</a:t>
            </a:r>
            <a:r>
              <a:rPr lang="ru-RU" dirty="0" smtClean="0"/>
              <a:t> С. </a:t>
            </a:r>
            <a:r>
              <a:rPr lang="ru-RU" dirty="0" err="1" smtClean="0"/>
              <a:t>Білоусова</a:t>
            </a:r>
            <a:r>
              <a:rPr lang="ru-RU" dirty="0" smtClean="0"/>
              <a:t>, </a:t>
            </a:r>
            <a:r>
              <a:rPr lang="ru-RU" dirty="0" err="1" smtClean="0"/>
              <a:t>однотомний</a:t>
            </a:r>
            <a:r>
              <a:rPr lang="ru-RU" dirty="0" smtClean="0"/>
              <a:t> "</a:t>
            </a:r>
            <a:r>
              <a:rPr lang="ru-RU" dirty="0" err="1" smtClean="0"/>
              <a:t>Нарис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" за </a:t>
            </a:r>
            <a:r>
              <a:rPr lang="ru-RU" dirty="0" err="1" smtClean="0"/>
              <a:t>редакцією</a:t>
            </a:r>
            <a:r>
              <a:rPr lang="ru-RU" dirty="0" smtClean="0"/>
              <a:t> К. </a:t>
            </a:r>
            <a:r>
              <a:rPr lang="ru-RU" dirty="0" err="1" smtClean="0"/>
              <a:t>Гуслистого</a:t>
            </a:r>
            <a:r>
              <a:rPr lang="ru-RU" dirty="0" smtClean="0"/>
              <a:t>, перший том </a:t>
            </a:r>
            <a:r>
              <a:rPr lang="ru-RU" dirty="0" err="1" smtClean="0"/>
              <a:t>чотиритомної</a:t>
            </a:r>
            <a:r>
              <a:rPr lang="ru-RU" dirty="0" smtClean="0"/>
              <a:t> "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" за </a:t>
            </a:r>
            <a:r>
              <a:rPr lang="ru-RU" dirty="0" err="1" smtClean="0"/>
              <a:t>редакцією</a:t>
            </a:r>
            <a:r>
              <a:rPr lang="ru-RU" dirty="0" smtClean="0"/>
              <a:t> М. </a:t>
            </a:r>
            <a:r>
              <a:rPr lang="ru-RU" dirty="0" err="1" smtClean="0"/>
              <a:t>Петровського</a:t>
            </a:r>
            <a:r>
              <a:rPr lang="ru-RU" dirty="0" smtClean="0"/>
              <a:t>.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звинувачувались</a:t>
            </a:r>
            <a:r>
              <a:rPr lang="ru-RU" dirty="0" smtClean="0"/>
              <a:t> у </a:t>
            </a:r>
            <a:r>
              <a:rPr lang="ru-RU" dirty="0" err="1" smtClean="0"/>
              <a:t>націоналістичних</a:t>
            </a:r>
            <a:r>
              <a:rPr lang="ru-RU" dirty="0" smtClean="0"/>
              <a:t> </a:t>
            </a:r>
            <a:r>
              <a:rPr lang="ru-RU" dirty="0" err="1" smtClean="0"/>
              <a:t>збоченнях</a:t>
            </a:r>
            <a:r>
              <a:rPr lang="ru-RU" dirty="0" smtClean="0"/>
              <a:t>, </a:t>
            </a:r>
            <a:r>
              <a:rPr lang="ru-RU" dirty="0" err="1" smtClean="0"/>
              <a:t>відродженні</a:t>
            </a:r>
            <a:r>
              <a:rPr lang="ru-RU" dirty="0" smtClean="0"/>
              <a:t> "</a:t>
            </a:r>
            <a:r>
              <a:rPr lang="ru-RU" dirty="0" err="1" smtClean="0"/>
              <a:t>реакційних</a:t>
            </a:r>
            <a:r>
              <a:rPr lang="ru-RU" dirty="0" smtClean="0"/>
              <a:t> </a:t>
            </a:r>
            <a:r>
              <a:rPr lang="ru-RU" dirty="0" err="1" smtClean="0"/>
              <a:t>вигадок</a:t>
            </a:r>
            <a:r>
              <a:rPr lang="ru-RU" dirty="0" smtClean="0"/>
              <a:t>" В. Антоновича </a:t>
            </a:r>
            <a:r>
              <a:rPr lang="ru-RU" dirty="0" err="1" smtClean="0"/>
              <a:t>і</a:t>
            </a:r>
            <a:r>
              <a:rPr lang="ru-RU" dirty="0" smtClean="0"/>
              <a:t> М. </a:t>
            </a:r>
            <a:r>
              <a:rPr lang="ru-RU" dirty="0" err="1" smtClean="0"/>
              <a:t>Грушевського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gry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222" y="954128"/>
            <a:ext cx="4032448" cy="5427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2052919"/>
            <a:ext cx="11377263" cy="4195481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Постійного</a:t>
            </a:r>
            <a:r>
              <a:rPr lang="ru-RU" dirty="0" smtClean="0"/>
              <a:t> контролю </a:t>
            </a:r>
            <a:r>
              <a:rPr lang="ru-RU" dirty="0" err="1" smtClean="0"/>
              <a:t>зазнавали</a:t>
            </a:r>
            <a:r>
              <a:rPr lang="ru-RU" dirty="0" smtClean="0"/>
              <a:t> </a:t>
            </a:r>
            <a:r>
              <a:rPr lang="ru-RU" dirty="0" err="1" smtClean="0"/>
              <a:t>діячі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З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кампанії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1946—1948 </a:t>
            </a:r>
            <a:r>
              <a:rPr lang="en-US" dirty="0" smtClean="0"/>
              <a:t>pp. </a:t>
            </a:r>
            <a:r>
              <a:rPr lang="ru-RU" dirty="0" smtClean="0"/>
              <a:t>ЦК КП(б)У </a:t>
            </a:r>
            <a:r>
              <a:rPr lang="ru-RU" dirty="0" err="1" smtClean="0"/>
              <a:t>прийняв</a:t>
            </a:r>
            <a:r>
              <a:rPr lang="ru-RU" dirty="0" smtClean="0"/>
              <a:t> низку постанов: «Про </a:t>
            </a:r>
            <a:r>
              <a:rPr lang="ru-RU" dirty="0" err="1" smtClean="0"/>
              <a:t>спотворення</a:t>
            </a:r>
            <a:r>
              <a:rPr lang="ru-RU" dirty="0" smtClean="0"/>
              <a:t> та </a:t>
            </a:r>
            <a:r>
              <a:rPr lang="ru-RU" dirty="0" err="1" smtClean="0"/>
              <a:t>помилки</a:t>
            </a:r>
            <a:r>
              <a:rPr lang="ru-RU" dirty="0" smtClean="0"/>
              <a:t> у </a:t>
            </a:r>
            <a:r>
              <a:rPr lang="ru-RU" dirty="0" err="1" smtClean="0"/>
              <a:t>висвітленні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в </a:t>
            </a:r>
            <a:r>
              <a:rPr lang="ru-RU" dirty="0" err="1" smtClean="0"/>
              <a:t>книзі</a:t>
            </a:r>
            <a:r>
              <a:rPr lang="ru-RU" dirty="0" smtClean="0"/>
              <a:t> "</a:t>
            </a:r>
            <a:r>
              <a:rPr lang="ru-RU" dirty="0" err="1" smtClean="0"/>
              <a:t>Нариси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"», «Про журнал </a:t>
            </a:r>
            <a:r>
              <a:rPr lang="ru-RU" dirty="0" err="1" smtClean="0"/>
              <a:t>сатири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гумору</a:t>
            </a:r>
            <a:r>
              <a:rPr lang="ru-RU" dirty="0" smtClean="0"/>
              <a:t> "</a:t>
            </a:r>
            <a:r>
              <a:rPr lang="ru-RU" dirty="0" err="1" smtClean="0"/>
              <a:t>Перець</a:t>
            </a:r>
            <a:r>
              <a:rPr lang="ru-RU" dirty="0" smtClean="0"/>
              <a:t>"», «Про журнал "</a:t>
            </a:r>
            <a:r>
              <a:rPr lang="ru-RU" dirty="0" err="1" smtClean="0"/>
              <a:t>Вітчизна</a:t>
            </a:r>
            <a:r>
              <a:rPr lang="ru-RU" dirty="0" smtClean="0"/>
              <a:t>"», "Про репертуар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оперних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УРСР </a:t>
            </a:r>
            <a:r>
              <a:rPr lang="ru-RU" dirty="0" err="1" smtClean="0"/>
              <a:t>і</a:t>
            </a:r>
            <a:r>
              <a:rPr lang="ru-RU" dirty="0" smtClean="0"/>
              <a:t> заходи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", "Про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та </a:t>
            </a:r>
            <a:r>
              <a:rPr lang="ru-RU" dirty="0" err="1" smtClean="0"/>
              <a:t>незадовільну</a:t>
            </a:r>
            <a:r>
              <a:rPr lang="ru-RU" dirty="0" smtClean="0"/>
              <a:t> роботу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УРСР", «Про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Спілкою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постанови ЦК ВКП(б) про </a:t>
            </a:r>
            <a:r>
              <a:rPr lang="ru-RU" dirty="0" err="1" smtClean="0"/>
              <a:t>журнали</a:t>
            </a:r>
            <a:r>
              <a:rPr lang="ru-RU" dirty="0" smtClean="0"/>
              <a:t> "Звезда" </a:t>
            </a:r>
            <a:r>
              <a:rPr lang="ru-RU" dirty="0" err="1" smtClean="0"/>
              <a:t>і</a:t>
            </a:r>
            <a:r>
              <a:rPr lang="ru-RU" dirty="0" smtClean="0"/>
              <a:t> "Ленинград"», "Про стан </a:t>
            </a:r>
            <a:r>
              <a:rPr lang="ru-RU" dirty="0" err="1" smtClean="0"/>
              <a:t>і</a:t>
            </a:r>
            <a:r>
              <a:rPr lang="ru-RU" dirty="0" smtClean="0"/>
              <a:t> заходи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 ЦК ВКП(б) «Про оперу "Большая дружба" </a:t>
            </a:r>
            <a:r>
              <a:rPr lang="ru-RU" dirty="0" err="1" smtClean="0"/>
              <a:t>Вано</a:t>
            </a:r>
            <a:r>
              <a:rPr lang="ru-RU" dirty="0" smtClean="0"/>
              <a:t> </a:t>
            </a:r>
            <a:r>
              <a:rPr lang="ru-RU" dirty="0" err="1" smtClean="0"/>
              <a:t>Мураделі</a:t>
            </a:r>
            <a:r>
              <a:rPr lang="ru-RU" dirty="0" smtClean="0"/>
              <a:t>»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15 </a:t>
            </a:r>
            <a:r>
              <a:rPr lang="ru-RU" dirty="0" err="1" smtClean="0"/>
              <a:t>років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40-х до </a:t>
            </a:r>
            <a:r>
              <a:rPr lang="ru-RU" dirty="0" err="1" smtClean="0"/>
              <a:t>кінця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два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відрізки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різняться</a:t>
            </a:r>
            <a:r>
              <a:rPr lang="ru-RU" dirty="0" smtClean="0"/>
              <a:t>. Перший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напруженням</a:t>
            </a:r>
            <a:r>
              <a:rPr lang="ru-RU" dirty="0" smtClean="0"/>
              <a:t> сил народу у </a:t>
            </a:r>
            <a:r>
              <a:rPr lang="ru-RU" dirty="0" err="1" smtClean="0"/>
              <a:t>відбудові</a:t>
            </a:r>
            <a:r>
              <a:rPr lang="ru-RU" dirty="0" smtClean="0"/>
              <a:t> </a:t>
            </a:r>
            <a:r>
              <a:rPr lang="ru-RU" dirty="0" err="1" smtClean="0"/>
              <a:t>зруйнованого</a:t>
            </a:r>
            <a:r>
              <a:rPr lang="ru-RU" dirty="0" smtClean="0"/>
              <a:t> </a:t>
            </a:r>
            <a:r>
              <a:rPr lang="ru-RU" dirty="0" err="1" smtClean="0"/>
              <a:t>окупантами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впровадженням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морально-політичних</a:t>
            </a:r>
            <a:r>
              <a:rPr lang="ru-RU" dirty="0" smtClean="0"/>
              <a:t> </a:t>
            </a:r>
            <a:r>
              <a:rPr lang="ru-RU" dirty="0" err="1" smtClean="0"/>
              <a:t>репресій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— </a:t>
            </a:r>
            <a:r>
              <a:rPr lang="ru-RU" dirty="0" err="1" smtClean="0"/>
              <a:t>лібералізацією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Й. </a:t>
            </a:r>
            <a:r>
              <a:rPr lang="ru-RU" dirty="0" err="1" smtClean="0"/>
              <a:t>Сталіна</a:t>
            </a:r>
            <a:r>
              <a:rPr lang="ru-RU" dirty="0" smtClean="0"/>
              <a:t> в </a:t>
            </a:r>
            <a:r>
              <a:rPr lang="ru-RU" dirty="0" err="1" smtClean="0"/>
              <a:t>березні</a:t>
            </a:r>
            <a:r>
              <a:rPr lang="ru-RU" dirty="0" smtClean="0"/>
              <a:t> 1953 </a:t>
            </a:r>
            <a:r>
              <a:rPr lang="ru-RU" dirty="0" err="1" smtClean="0"/>
              <a:t>p</a:t>
            </a:r>
            <a:r>
              <a:rPr lang="ru-RU" dirty="0" smtClean="0"/>
              <a:t>., коли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модель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06" y="1340768"/>
            <a:ext cx="5904656" cy="5256584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названих</a:t>
            </a:r>
            <a:r>
              <a:rPr lang="ru-RU" dirty="0" smtClean="0"/>
              <a:t> документах </a:t>
            </a:r>
            <a:r>
              <a:rPr lang="ru-RU" dirty="0" err="1" smtClean="0"/>
              <a:t>спотворювалося</a:t>
            </a:r>
            <a:r>
              <a:rPr lang="ru-RU" dirty="0" smtClean="0"/>
              <a:t> </a:t>
            </a:r>
            <a:r>
              <a:rPr lang="ru-RU" dirty="0" err="1" smtClean="0"/>
              <a:t>культурне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мистецтво</a:t>
            </a:r>
            <a:r>
              <a:rPr lang="ru-RU" dirty="0" smtClean="0"/>
              <a:t>, стан </a:t>
            </a:r>
            <a:r>
              <a:rPr lang="ru-RU" dirty="0" err="1" smtClean="0"/>
              <a:t>історичної</a:t>
            </a:r>
            <a:r>
              <a:rPr lang="ru-RU" dirty="0" smtClean="0"/>
              <a:t> науки,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науки,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звинувачено</a:t>
            </a:r>
            <a:r>
              <a:rPr lang="ru-RU" dirty="0" smtClean="0"/>
              <a:t>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буржуазному </a:t>
            </a:r>
            <a:r>
              <a:rPr lang="ru-RU" dirty="0" err="1" smtClean="0"/>
              <a:t>націоналізмі</a:t>
            </a:r>
            <a:r>
              <a:rPr lang="ru-RU" dirty="0" smtClean="0"/>
              <a:t>.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завзятість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проявляв Л. Каганович, </a:t>
            </a:r>
            <a:r>
              <a:rPr lang="ru-RU" dirty="0" err="1" smtClean="0"/>
              <a:t>який</a:t>
            </a:r>
            <a:r>
              <a:rPr lang="ru-RU" dirty="0" smtClean="0"/>
              <a:t> у 1947 р. </a:t>
            </a:r>
            <a:r>
              <a:rPr lang="ru-RU" dirty="0" err="1" smtClean="0"/>
              <a:t>був</a:t>
            </a:r>
            <a:r>
              <a:rPr lang="ru-RU" dirty="0" smtClean="0"/>
              <a:t> першим секретарем ЦК КП(б)У.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провокував</a:t>
            </a:r>
            <a:r>
              <a:rPr lang="ru-RU" dirty="0" smtClean="0"/>
              <a:t> </a:t>
            </a:r>
            <a:r>
              <a:rPr lang="ru-RU" dirty="0" err="1" smtClean="0"/>
              <a:t>союзне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на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національно-патріотичних</a:t>
            </a:r>
            <a:r>
              <a:rPr lang="ru-RU" dirty="0" smtClean="0"/>
              <a:t> сил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art_mel_br_Kagan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6" y="260648"/>
            <a:ext cx="4645152" cy="63916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2124927"/>
            <a:ext cx="11305255" cy="3824353"/>
          </a:xfrm>
        </p:spPr>
        <p:txBody>
          <a:bodyPr/>
          <a:lstStyle/>
          <a:p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зазнала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культура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 у 1954 р. 111 </a:t>
            </a:r>
            <a:r>
              <a:rPr lang="ru-RU" dirty="0" err="1" smtClean="0"/>
              <a:t>назв</a:t>
            </a:r>
            <a:r>
              <a:rPr lang="ru-RU" dirty="0" smtClean="0"/>
              <a:t> книг,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у 1925—1953 </a:t>
            </a:r>
            <a:r>
              <a:rPr lang="en-US" dirty="0" smtClean="0"/>
              <a:t>pp.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потрапили</a:t>
            </a:r>
            <a:r>
              <a:rPr lang="ru-RU" dirty="0" smtClean="0"/>
              <a:t> книги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(М. </a:t>
            </a:r>
            <a:r>
              <a:rPr lang="ru-RU" dirty="0" err="1" smtClean="0"/>
              <a:t>Скрипника</a:t>
            </a:r>
            <a:r>
              <a:rPr lang="ru-RU" dirty="0" smtClean="0"/>
              <a:t>, П. </a:t>
            </a:r>
            <a:r>
              <a:rPr lang="ru-RU" dirty="0" err="1" smtClean="0"/>
              <a:t>Любченка</a:t>
            </a:r>
            <a:r>
              <a:rPr lang="ru-RU" dirty="0" smtClean="0"/>
              <a:t>, С. </a:t>
            </a:r>
            <a:r>
              <a:rPr lang="ru-RU" dirty="0" err="1" smtClean="0"/>
              <a:t>Єфремова</a:t>
            </a:r>
            <a:r>
              <a:rPr lang="ru-RU" dirty="0" smtClean="0"/>
              <a:t>, О. Олеся, В. </a:t>
            </a:r>
            <a:r>
              <a:rPr lang="ru-RU" dirty="0" err="1" smtClean="0"/>
              <a:t>Еллана-Блакитного</a:t>
            </a:r>
            <a:r>
              <a:rPr lang="ru-RU" dirty="0" smtClean="0"/>
              <a:t>, М. Зерова, Л. </a:t>
            </a:r>
            <a:r>
              <a:rPr lang="ru-RU" dirty="0" err="1" smtClean="0"/>
              <a:t>Квітки</a:t>
            </a:r>
            <a:r>
              <a:rPr lang="ru-RU" dirty="0" smtClean="0"/>
              <a:t>, І. </a:t>
            </a:r>
            <a:r>
              <a:rPr lang="ru-RU" dirty="0" err="1" smtClean="0"/>
              <a:t>Микитенка</a:t>
            </a:r>
            <a:r>
              <a:rPr lang="ru-RU" dirty="0" smtClean="0"/>
              <a:t>, Д. </a:t>
            </a:r>
            <a:r>
              <a:rPr lang="ru-RU" dirty="0" err="1" smtClean="0"/>
              <a:t>Гофштейна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r>
              <a:rPr lang="ru-RU" dirty="0" err="1" smtClean="0"/>
              <a:t>Обходячи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утиски</a:t>
            </a:r>
            <a:r>
              <a:rPr lang="ru-RU" dirty="0" smtClean="0"/>
              <a:t>,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літератори</a:t>
            </a:r>
            <a:r>
              <a:rPr lang="ru-RU" dirty="0" smtClean="0"/>
              <a:t> доносили до </a:t>
            </a:r>
            <a:r>
              <a:rPr lang="ru-RU" dirty="0" err="1" smtClean="0"/>
              <a:t>читача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гуманізму</a:t>
            </a:r>
            <a:r>
              <a:rPr lang="ru-RU" dirty="0" smtClean="0"/>
              <a:t>,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патріотизму</a:t>
            </a:r>
            <a:r>
              <a:rPr lang="ru-RU" dirty="0" smtClean="0"/>
              <a:t>,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1916832"/>
            <a:ext cx="11449272" cy="4331568"/>
          </a:xfrm>
        </p:spPr>
        <p:txBody>
          <a:bodyPr>
            <a:normAutofit/>
          </a:bodyPr>
          <a:lstStyle/>
          <a:p>
            <a:r>
              <a:rPr lang="ru-RU" dirty="0" smtClean="0"/>
              <a:t>Так</a:t>
            </a:r>
            <a:r>
              <a:rPr lang="ru-RU" dirty="0" smtClean="0"/>
              <a:t>, у </a:t>
            </a:r>
            <a:r>
              <a:rPr lang="ru-RU" dirty="0" err="1" smtClean="0"/>
              <a:t>ці</a:t>
            </a:r>
            <a:r>
              <a:rPr lang="ru-RU" dirty="0" smtClean="0"/>
              <a:t> роки </a:t>
            </a:r>
            <a:r>
              <a:rPr lang="ru-RU" dirty="0" err="1" smtClean="0"/>
              <a:t>прийшли</a:t>
            </a:r>
            <a:r>
              <a:rPr lang="ru-RU" dirty="0" smtClean="0"/>
              <a:t> до широкого </a:t>
            </a:r>
            <a:r>
              <a:rPr lang="ru-RU" dirty="0" err="1" smtClean="0"/>
              <a:t>загалу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А. </a:t>
            </a:r>
            <a:r>
              <a:rPr lang="ru-RU" dirty="0" err="1" smtClean="0"/>
              <a:t>Малишка</a:t>
            </a:r>
            <a:r>
              <a:rPr lang="ru-RU" dirty="0" smtClean="0"/>
              <a:t> "Прометей", О. Гончара "</a:t>
            </a:r>
            <a:r>
              <a:rPr lang="ru-RU" dirty="0" err="1" smtClean="0"/>
              <a:t>Прапороносці</a:t>
            </a:r>
            <a:r>
              <a:rPr lang="ru-RU" dirty="0" smtClean="0"/>
              <a:t>". М. </a:t>
            </a:r>
            <a:r>
              <a:rPr lang="ru-RU" dirty="0" err="1" smtClean="0"/>
              <a:t>Рильський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"</a:t>
            </a:r>
            <a:r>
              <a:rPr lang="ru-RU" dirty="0" err="1" smtClean="0"/>
              <a:t>Ленінградські</a:t>
            </a:r>
            <a:r>
              <a:rPr lang="ru-RU" dirty="0" smtClean="0"/>
              <a:t> </a:t>
            </a:r>
            <a:r>
              <a:rPr lang="ru-RU" dirty="0" err="1" smtClean="0"/>
              <a:t>нариси</a:t>
            </a:r>
            <a:r>
              <a:rPr lang="ru-RU" dirty="0" smtClean="0"/>
              <a:t>", М. Бажан — "В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", П. Воронько — "</a:t>
            </a:r>
            <a:r>
              <a:rPr lang="ru-RU" dirty="0" err="1" smtClean="0"/>
              <a:t>Весняний</a:t>
            </a:r>
            <a:r>
              <a:rPr lang="ru-RU" dirty="0" smtClean="0"/>
              <a:t> </a:t>
            </a:r>
            <a:r>
              <a:rPr lang="ru-RU" dirty="0" err="1" smtClean="0"/>
              <a:t>грім</a:t>
            </a:r>
            <a:r>
              <a:rPr lang="ru-RU" dirty="0" smtClean="0"/>
              <a:t>", М. Стельмах — "Шляхи </a:t>
            </a:r>
            <a:r>
              <a:rPr lang="ru-RU" dirty="0" err="1" smtClean="0"/>
              <a:t>світання</a:t>
            </a:r>
            <a:r>
              <a:rPr lang="ru-RU" dirty="0" smtClean="0"/>
              <a:t>", В. Некрасов — "В окопах </a:t>
            </a:r>
            <a:r>
              <a:rPr lang="ru-RU" dirty="0" err="1" smtClean="0"/>
              <a:t>Сталінграда</a:t>
            </a:r>
            <a:r>
              <a:rPr lang="ru-RU" dirty="0" smtClean="0"/>
              <a:t>", Ю. </a:t>
            </a:r>
            <a:r>
              <a:rPr lang="ru-RU" dirty="0" err="1" smtClean="0"/>
              <a:t>Яновський</a:t>
            </a:r>
            <a:r>
              <a:rPr lang="ru-RU" dirty="0" smtClean="0"/>
              <a:t> — роман "Жива вода", П. Панч — роман "</a:t>
            </a:r>
            <a:r>
              <a:rPr lang="ru-RU" dirty="0" err="1" smtClean="0"/>
              <a:t>Гомоніла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",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змалював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1639—1648 </a:t>
            </a:r>
            <a:r>
              <a:rPr lang="en-US" dirty="0" smtClean="0"/>
              <a:t>pp.,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Плідно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О. Довженко, В. </a:t>
            </a:r>
            <a:r>
              <a:rPr lang="ru-RU" dirty="0" err="1" smtClean="0"/>
              <a:t>Сосюра</a:t>
            </a:r>
            <a:r>
              <a:rPr lang="ru-RU" dirty="0" smtClean="0"/>
              <a:t>, А. </a:t>
            </a:r>
            <a:r>
              <a:rPr lang="ru-RU" dirty="0" err="1" smtClean="0"/>
              <a:t>Малишко</a:t>
            </a:r>
            <a:r>
              <a:rPr lang="ru-RU" dirty="0" smtClean="0"/>
              <a:t>, Л. </a:t>
            </a:r>
            <a:r>
              <a:rPr lang="ru-RU" dirty="0" err="1" smtClean="0"/>
              <a:t>Первомайський</a:t>
            </a:r>
            <a:r>
              <a:rPr lang="ru-RU" dirty="0" smtClean="0"/>
              <a:t>, П. </a:t>
            </a:r>
            <a:r>
              <a:rPr lang="ru-RU" dirty="0" err="1" smtClean="0"/>
              <a:t>Тичина</a:t>
            </a:r>
            <a:r>
              <a:rPr lang="ru-RU" dirty="0" smtClean="0"/>
              <a:t>, М. </a:t>
            </a:r>
            <a:r>
              <a:rPr lang="ru-RU" dirty="0" err="1" smtClean="0"/>
              <a:t>Рильський</a:t>
            </a:r>
            <a:r>
              <a:rPr lang="ru-RU" dirty="0" smtClean="0"/>
              <a:t>, О. </a:t>
            </a:r>
            <a:r>
              <a:rPr lang="ru-RU" dirty="0" smtClean="0"/>
              <a:t>Копиленко</a:t>
            </a:r>
            <a:r>
              <a:rPr lang="ru-RU" dirty="0" smtClean="0"/>
              <a:t>, М. Стельмах.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пережитками </a:t>
            </a:r>
            <a:r>
              <a:rPr lang="ru-RU" dirty="0" err="1" smtClean="0"/>
              <a:t>присвятили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твори сатирики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гумористи</a:t>
            </a:r>
            <a:r>
              <a:rPr lang="ru-RU" dirty="0" smtClean="0"/>
              <a:t> Остап Вишня та С. </a:t>
            </a:r>
            <a:r>
              <a:rPr lang="ru-RU" dirty="0" err="1" smtClean="0"/>
              <a:t>Олійник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</a:t>
            </a:r>
            <a:r>
              <a:rPr lang="uk-UA" dirty="0" smtClean="0"/>
              <a:t>еатр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відновлюють</a:t>
            </a:r>
            <a:r>
              <a:rPr lang="ru-RU" dirty="0" smtClean="0"/>
              <a:t> роботу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18 у </a:t>
            </a:r>
            <a:r>
              <a:rPr lang="ru-RU" dirty="0" err="1" smtClean="0"/>
              <a:t>західних</a:t>
            </a:r>
            <a:r>
              <a:rPr lang="ru-RU" dirty="0" smtClean="0"/>
              <a:t> областях. На </a:t>
            </a:r>
            <a:r>
              <a:rPr lang="ru-RU" dirty="0" err="1" smtClean="0"/>
              <a:t>кінець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діяло</a:t>
            </a:r>
            <a:r>
              <a:rPr lang="ru-RU" dirty="0" smtClean="0"/>
              <a:t> 96 </a:t>
            </a:r>
            <a:r>
              <a:rPr lang="ru-RU" dirty="0" err="1" smtClean="0"/>
              <a:t>театрів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starlight_thea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902" y="3284984"/>
            <a:ext cx="4392488" cy="29283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42" y="1628800"/>
            <a:ext cx="6048672" cy="4896544"/>
          </a:xfrm>
        </p:spPr>
        <p:txBody>
          <a:bodyPr/>
          <a:lstStyle/>
          <a:p>
            <a:r>
              <a:rPr lang="ru-RU" dirty="0" smtClean="0"/>
              <a:t>Стало </a:t>
            </a:r>
            <a:r>
              <a:rPr lang="ru-RU" dirty="0" err="1" smtClean="0"/>
              <a:t>помітним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, особливо в </a:t>
            </a:r>
            <a:r>
              <a:rPr lang="ru-RU" dirty="0" err="1" smtClean="0"/>
              <a:t>постановці</a:t>
            </a:r>
            <a:r>
              <a:rPr lang="ru-RU" dirty="0" smtClean="0"/>
              <a:t> </a:t>
            </a:r>
            <a:r>
              <a:rPr lang="ru-RU" dirty="0" err="1" smtClean="0"/>
              <a:t>спектаклів</a:t>
            </a:r>
            <a:r>
              <a:rPr lang="ru-RU" dirty="0" smtClean="0"/>
              <a:t> "Милана" Г. </a:t>
            </a:r>
            <a:r>
              <a:rPr lang="ru-RU" dirty="0" err="1" smtClean="0"/>
              <a:t>Майбороди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академічному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опери та балету </a:t>
            </a:r>
            <a:r>
              <a:rPr lang="ru-RU" dirty="0" err="1" smtClean="0"/>
              <a:t>ім</a:t>
            </a:r>
            <a:r>
              <a:rPr lang="ru-RU" dirty="0" smtClean="0"/>
              <a:t>. Т. </a:t>
            </a:r>
            <a:r>
              <a:rPr lang="ru-RU" dirty="0" err="1" smtClean="0"/>
              <a:t>Шевченка</a:t>
            </a:r>
            <a:r>
              <a:rPr lang="ru-RU" dirty="0" smtClean="0"/>
              <a:t>, "Дума про Британку" Ю. </a:t>
            </a:r>
            <a:r>
              <a:rPr lang="ru-RU" dirty="0" err="1" smtClean="0"/>
              <a:t>Яновського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драматичному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І. Франка, "Даруйте </a:t>
            </a:r>
            <a:r>
              <a:rPr lang="ru-RU" dirty="0" err="1" smtClean="0"/>
              <a:t>коханим</a:t>
            </a:r>
            <a:r>
              <a:rPr lang="ru-RU" dirty="0" smtClean="0"/>
              <a:t> </a:t>
            </a:r>
            <a:r>
              <a:rPr lang="ru-RU" dirty="0" err="1" smtClean="0"/>
              <a:t>тюльпани</a:t>
            </a:r>
            <a:r>
              <a:rPr lang="ru-RU" dirty="0" smtClean="0"/>
              <a:t>" О. </a:t>
            </a:r>
            <a:r>
              <a:rPr lang="ru-RU" dirty="0" err="1" smtClean="0"/>
              <a:t>Сандлера</a:t>
            </a:r>
            <a:r>
              <a:rPr lang="ru-RU" dirty="0" smtClean="0"/>
              <a:t> в </a:t>
            </a:r>
            <a:r>
              <a:rPr lang="ru-RU" dirty="0" err="1" smtClean="0"/>
              <a:t>Одеському</a:t>
            </a:r>
            <a:r>
              <a:rPr lang="ru-RU" dirty="0" smtClean="0"/>
              <a:t> </a:t>
            </a:r>
            <a:r>
              <a:rPr lang="ru-RU" dirty="0" err="1" smtClean="0"/>
              <a:t>музично-драматичному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13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253" y="1628799"/>
            <a:ext cx="4896545" cy="414522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4030671"/>
            <a:ext cx="11377264" cy="2782705"/>
          </a:xfrm>
        </p:spPr>
        <p:txBody>
          <a:bodyPr/>
          <a:lstStyle/>
          <a:p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подією</a:t>
            </a:r>
            <a:r>
              <a:rPr lang="ru-RU" dirty="0" smtClean="0"/>
              <a:t> в </a:t>
            </a:r>
            <a:r>
              <a:rPr lang="ru-RU" dirty="0" err="1" smtClean="0"/>
              <a:t>мистецькому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стало </a:t>
            </a:r>
            <a:r>
              <a:rPr lang="ru-RU" dirty="0" err="1" smtClean="0"/>
              <a:t>проведення</a:t>
            </a:r>
            <a:r>
              <a:rPr lang="ru-RU" dirty="0" smtClean="0"/>
              <a:t> в </a:t>
            </a:r>
            <a:r>
              <a:rPr lang="ru-RU" dirty="0" err="1" smtClean="0"/>
              <a:t>березні</a:t>
            </a:r>
            <a:r>
              <a:rPr lang="ru-RU" dirty="0" smtClean="0"/>
              <a:t>—</a:t>
            </a:r>
            <a:r>
              <a:rPr lang="ru-RU" dirty="0" err="1" smtClean="0"/>
              <a:t>травні</a:t>
            </a:r>
            <a:r>
              <a:rPr lang="ru-RU" dirty="0" smtClean="0"/>
              <a:t> 1958 р. фестивалю "Перша </a:t>
            </a:r>
            <a:r>
              <a:rPr lang="ru-RU" dirty="0" err="1" smtClean="0"/>
              <a:t>українська</a:t>
            </a:r>
            <a:r>
              <a:rPr lang="ru-RU" dirty="0" smtClean="0"/>
              <a:t> театральна весна", участь в </a:t>
            </a:r>
            <a:r>
              <a:rPr lang="ru-RU" dirty="0" err="1" smtClean="0"/>
              <a:t>якому</a:t>
            </a:r>
            <a:r>
              <a:rPr lang="ru-RU" dirty="0" smtClean="0"/>
              <a:t> взяли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театри</a:t>
            </a:r>
            <a:r>
              <a:rPr lang="ru-RU" dirty="0" smtClean="0"/>
              <a:t>, активно включившись у </a:t>
            </a:r>
            <a:r>
              <a:rPr lang="ru-RU" dirty="0" err="1" smtClean="0"/>
              <a:t>творче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 за право показу </a:t>
            </a:r>
            <a:r>
              <a:rPr lang="ru-RU" dirty="0" err="1" smtClean="0"/>
              <a:t>глядачам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.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дістали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"Веселка" М. Зарудного </a:t>
            </a:r>
            <a:r>
              <a:rPr lang="ru-RU" dirty="0" err="1" smtClean="0"/>
              <a:t>Вінницького</a:t>
            </a:r>
            <a:r>
              <a:rPr lang="ru-RU" dirty="0" smtClean="0"/>
              <a:t> </a:t>
            </a:r>
            <a:r>
              <a:rPr lang="ru-RU" dirty="0" err="1" smtClean="0"/>
              <a:t>обласного</a:t>
            </a:r>
            <a:r>
              <a:rPr lang="ru-RU" dirty="0" smtClean="0"/>
              <a:t> </a:t>
            </a:r>
            <a:r>
              <a:rPr lang="ru-RU" dirty="0" err="1" smtClean="0"/>
              <a:t>музично-драматичного</a:t>
            </a:r>
            <a:r>
              <a:rPr lang="ru-RU" dirty="0" smtClean="0"/>
              <a:t> театру </a:t>
            </a:r>
            <a:r>
              <a:rPr lang="ru-RU" dirty="0" err="1" smtClean="0"/>
              <a:t>ім</a:t>
            </a:r>
            <a:r>
              <a:rPr lang="ru-RU" dirty="0" smtClean="0"/>
              <a:t>. М. </a:t>
            </a:r>
            <a:r>
              <a:rPr lang="ru-RU" dirty="0" err="1" smtClean="0"/>
              <a:t>Садовського</a:t>
            </a:r>
            <a:r>
              <a:rPr lang="ru-RU" dirty="0" smtClean="0"/>
              <a:t>, "</a:t>
            </a:r>
            <a:r>
              <a:rPr lang="ru-RU" dirty="0" err="1" smtClean="0"/>
              <a:t>Мій</a:t>
            </a:r>
            <a:r>
              <a:rPr lang="ru-RU" dirty="0" smtClean="0"/>
              <a:t> друг" М. </a:t>
            </a:r>
            <a:r>
              <a:rPr lang="ru-RU" dirty="0" err="1" smtClean="0"/>
              <a:t>Погодіна</a:t>
            </a:r>
            <a:r>
              <a:rPr lang="ru-RU" dirty="0" smtClean="0"/>
              <a:t> </a:t>
            </a:r>
            <a:r>
              <a:rPr lang="ru-RU" dirty="0" err="1" smtClean="0"/>
              <a:t>Харківського</a:t>
            </a:r>
            <a:r>
              <a:rPr lang="ru-RU" dirty="0" smtClean="0"/>
              <a:t> </a:t>
            </a:r>
            <a:r>
              <a:rPr lang="ru-RU" dirty="0" err="1" smtClean="0"/>
              <a:t>академічного</a:t>
            </a:r>
            <a:r>
              <a:rPr lang="ru-RU" dirty="0" smtClean="0"/>
              <a:t> театру </a:t>
            </a:r>
            <a:r>
              <a:rPr lang="ru-RU" dirty="0" err="1" smtClean="0"/>
              <a:t>ім</a:t>
            </a:r>
            <a:r>
              <a:rPr lang="ru-RU" dirty="0" smtClean="0"/>
              <a:t>. Т. </a:t>
            </a:r>
            <a:r>
              <a:rPr lang="ru-RU" dirty="0" err="1" smtClean="0"/>
              <a:t>Шевченка</a:t>
            </a:r>
            <a:r>
              <a:rPr lang="ru-RU" dirty="0" smtClean="0"/>
              <a:t>, опера "</a:t>
            </a:r>
            <a:r>
              <a:rPr lang="ru-RU" dirty="0" err="1" smtClean="0"/>
              <a:t>Лісова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" В. </a:t>
            </a:r>
            <a:r>
              <a:rPr lang="ru-RU" dirty="0" err="1" smtClean="0"/>
              <a:t>Кирейка</a:t>
            </a:r>
            <a:r>
              <a:rPr lang="ru-RU" dirty="0" smtClean="0"/>
              <a:t> </a:t>
            </a:r>
            <a:r>
              <a:rPr lang="ru-RU" dirty="0" err="1" smtClean="0"/>
              <a:t>Львівського</a:t>
            </a:r>
            <a:r>
              <a:rPr lang="ru-RU" dirty="0" smtClean="0"/>
              <a:t> театру опери та балету </a:t>
            </a:r>
            <a:r>
              <a:rPr lang="ru-RU" dirty="0" err="1" smtClean="0"/>
              <a:t>ім</a:t>
            </a:r>
            <a:r>
              <a:rPr lang="ru-RU" dirty="0" smtClean="0"/>
              <a:t>. І. Франка.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одержали </a:t>
            </a:r>
            <a:r>
              <a:rPr lang="ru-RU" dirty="0" err="1" smtClean="0"/>
              <a:t>дипломи</a:t>
            </a:r>
            <a:r>
              <a:rPr lang="ru-RU" dirty="0" smtClean="0"/>
              <a:t> </a:t>
            </a:r>
            <a:r>
              <a:rPr lang="ru-RU" dirty="0" err="1" smtClean="0"/>
              <a:t>лауреатів</a:t>
            </a:r>
            <a:r>
              <a:rPr lang="ru-RU" dirty="0" smtClean="0"/>
              <a:t> фестивалю.</a:t>
            </a:r>
            <a:endParaRPr lang="uk-UA" dirty="0"/>
          </a:p>
        </p:txBody>
      </p:sp>
      <p:pic>
        <p:nvPicPr>
          <p:cNvPr id="4" name="Рисунок 3" descr="278125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758" y="188640"/>
            <a:ext cx="6912768" cy="388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614" y="1484784"/>
            <a:ext cx="10225135" cy="4195481"/>
          </a:xfrm>
        </p:spPr>
        <p:txBody>
          <a:bodyPr/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на </a:t>
            </a:r>
            <a:r>
              <a:rPr lang="ru-RU" dirty="0" err="1" smtClean="0"/>
              <a:t>завершальному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постали</a:t>
            </a:r>
            <a:r>
              <a:rPr lang="ru-RU" dirty="0" smtClean="0"/>
              <a:t> перед </a:t>
            </a:r>
            <a:r>
              <a:rPr lang="ru-RU" dirty="0" err="1" smtClean="0"/>
              <a:t>працівниками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. У </a:t>
            </a:r>
            <a:r>
              <a:rPr lang="ru-RU" dirty="0" err="1" smtClean="0"/>
              <a:t>червні</a:t>
            </a:r>
            <a:r>
              <a:rPr lang="ru-RU" dirty="0" smtClean="0"/>
              <a:t> 1944 р. </a:t>
            </a:r>
            <a:r>
              <a:rPr lang="ru-RU" dirty="0" err="1" smtClean="0"/>
              <a:t>повернулася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розгорнула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</a:t>
            </a:r>
            <a:r>
              <a:rPr lang="ru-RU" dirty="0" err="1" smtClean="0"/>
              <a:t>студія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r>
              <a:rPr lang="ru-RU" dirty="0" err="1" smtClean="0"/>
              <a:t>Відбудовчі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розпочалися</a:t>
            </a:r>
            <a:r>
              <a:rPr lang="ru-RU" dirty="0" smtClean="0"/>
              <a:t> на </a:t>
            </a:r>
            <a:r>
              <a:rPr lang="ru-RU" dirty="0" err="1" smtClean="0"/>
              <a:t>Одеській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4" name="Рисунок 3" descr="38222df868150d9b0cfe8f79ae4ab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838" y="2852936"/>
            <a:ext cx="5211105" cy="39604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9221" y="2052919"/>
            <a:ext cx="5544617" cy="4472425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Творчим</a:t>
            </a:r>
            <a:r>
              <a:rPr lang="ru-RU" dirty="0" smtClean="0"/>
              <a:t> </a:t>
            </a:r>
            <a:r>
              <a:rPr lang="ru-RU" dirty="0" err="1" smtClean="0"/>
              <a:t>успіхом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кінематографістів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на </a:t>
            </a:r>
            <a:r>
              <a:rPr lang="ru-RU" dirty="0" err="1" smtClean="0"/>
              <a:t>екрани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"</a:t>
            </a:r>
            <a:r>
              <a:rPr lang="ru-RU" dirty="0" err="1" smtClean="0"/>
              <a:t>Нескорені</a:t>
            </a:r>
            <a:r>
              <a:rPr lang="ru-RU" dirty="0" smtClean="0"/>
              <a:t>" за </a:t>
            </a:r>
            <a:r>
              <a:rPr lang="ru-RU" dirty="0" err="1" smtClean="0"/>
              <a:t>повістю</a:t>
            </a:r>
            <a:r>
              <a:rPr lang="ru-RU" dirty="0" smtClean="0"/>
              <a:t> "Батьки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" Б. Горбатова — про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шахтарів</a:t>
            </a:r>
            <a:r>
              <a:rPr lang="ru-RU" dirty="0" smtClean="0"/>
              <a:t> </a:t>
            </a:r>
            <a:r>
              <a:rPr lang="ru-RU" dirty="0" err="1" smtClean="0"/>
              <a:t>Донбасу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фашистських</a:t>
            </a:r>
            <a:r>
              <a:rPr lang="ru-RU" dirty="0" smtClean="0"/>
              <a:t> </a:t>
            </a:r>
            <a:r>
              <a:rPr lang="ru-RU" dirty="0" err="1" smtClean="0"/>
              <a:t>окупантів</a:t>
            </a:r>
            <a:r>
              <a:rPr lang="ru-RU" dirty="0" smtClean="0"/>
              <a:t>, "</a:t>
            </a:r>
            <a:r>
              <a:rPr lang="ru-RU" dirty="0" err="1" smtClean="0"/>
              <a:t>Зігмунд</a:t>
            </a:r>
            <a:r>
              <a:rPr lang="ru-RU" dirty="0" smtClean="0"/>
              <a:t> </a:t>
            </a:r>
            <a:r>
              <a:rPr lang="ru-RU" dirty="0" err="1" smtClean="0"/>
              <a:t>Колосовський</a:t>
            </a:r>
            <a:r>
              <a:rPr lang="ru-RU" dirty="0" smtClean="0"/>
              <a:t>", "В далекому </a:t>
            </a:r>
            <a:r>
              <a:rPr lang="ru-RU" dirty="0" err="1" smtClean="0"/>
              <a:t>плаванні</a:t>
            </a:r>
            <a:r>
              <a:rPr lang="ru-RU" dirty="0" smtClean="0"/>
              <a:t>" за мотивами "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" К. Станюковича, "</a:t>
            </a:r>
            <a:r>
              <a:rPr lang="ru-RU" dirty="0" err="1" smtClean="0"/>
              <a:t>Украдене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", "Доля </a:t>
            </a:r>
            <a:r>
              <a:rPr lang="ru-RU" dirty="0" err="1" smtClean="0"/>
              <a:t>Марини</a:t>
            </a:r>
            <a:r>
              <a:rPr lang="ru-RU" dirty="0" smtClean="0"/>
              <a:t>", "Командир корабля"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d067544fd84d1dacd5728165604d5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58" y="1340768"/>
            <a:ext cx="5721848" cy="42484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606" y="1556792"/>
            <a:ext cx="10801199" cy="4195481"/>
          </a:xfrm>
        </p:spPr>
        <p:txBody>
          <a:bodyPr/>
          <a:lstStyle/>
          <a:p>
            <a:r>
              <a:rPr lang="ru-RU" dirty="0" err="1" smtClean="0"/>
              <a:t>Розгорнула</a:t>
            </a:r>
            <a:r>
              <a:rPr lang="ru-RU" dirty="0" smtClean="0"/>
              <a:t> роботу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студія</a:t>
            </a:r>
            <a:r>
              <a:rPr lang="ru-RU" dirty="0" smtClean="0"/>
              <a:t> </a:t>
            </a:r>
            <a:r>
              <a:rPr lang="ru-RU" dirty="0" err="1" smtClean="0"/>
              <a:t>хронікальних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яка </a:t>
            </a:r>
            <a:r>
              <a:rPr lang="ru-RU" dirty="0" err="1" smtClean="0"/>
              <a:t>повернулася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1944 р.</a:t>
            </a:r>
          </a:p>
          <a:p>
            <a:r>
              <a:rPr lang="ru-RU" dirty="0" err="1" smtClean="0"/>
              <a:t>Кіностудіями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1951 р.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випущено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9 </a:t>
            </a:r>
            <a:r>
              <a:rPr lang="ru-RU" dirty="0" err="1" smtClean="0"/>
              <a:t>фільмів</a:t>
            </a:r>
            <a:r>
              <a:rPr lang="ru-RU" dirty="0" smtClean="0"/>
              <a:t>, а в 1956 р. на </a:t>
            </a:r>
            <a:r>
              <a:rPr lang="ru-RU" dirty="0" err="1" smtClean="0"/>
              <a:t>Київській</a:t>
            </a:r>
            <a:r>
              <a:rPr lang="ru-RU" dirty="0" smtClean="0"/>
              <a:t>, </a:t>
            </a:r>
            <a:r>
              <a:rPr lang="ru-RU" dirty="0" err="1" smtClean="0"/>
              <a:t>Одеській</a:t>
            </a:r>
            <a:r>
              <a:rPr lang="ru-RU" dirty="0" smtClean="0"/>
              <a:t> та </a:t>
            </a:r>
            <a:r>
              <a:rPr lang="ru-RU" dirty="0" err="1" smtClean="0"/>
              <a:t>Ялтинській</a:t>
            </a:r>
            <a:r>
              <a:rPr lang="ru-RU" dirty="0" smtClean="0"/>
              <a:t> </a:t>
            </a:r>
            <a:r>
              <a:rPr lang="ru-RU" dirty="0" err="1" smtClean="0"/>
              <a:t>кіностудіях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знімалося</a:t>
            </a:r>
            <a:r>
              <a:rPr lang="ru-RU" dirty="0" smtClean="0"/>
              <a:t> 4—7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r>
              <a:rPr lang="ru-RU" dirty="0" err="1" smtClean="0"/>
              <a:t>Позитивну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глядачів</a:t>
            </a:r>
            <a:r>
              <a:rPr lang="ru-RU" dirty="0" smtClean="0"/>
              <a:t> </a:t>
            </a:r>
            <a:r>
              <a:rPr lang="ru-RU" dirty="0" err="1" smtClean="0"/>
              <a:t>дістали</a:t>
            </a:r>
            <a:r>
              <a:rPr lang="ru-RU" dirty="0" smtClean="0"/>
              <a:t> "</a:t>
            </a:r>
            <a:r>
              <a:rPr lang="ru-RU" dirty="0" err="1" smtClean="0"/>
              <a:t>Тривожна</a:t>
            </a:r>
            <a:r>
              <a:rPr lang="ru-RU" dirty="0" smtClean="0"/>
              <a:t> </a:t>
            </a:r>
            <a:r>
              <a:rPr lang="ru-RU" dirty="0" err="1" smtClean="0"/>
              <a:t>молодість</a:t>
            </a:r>
            <a:r>
              <a:rPr lang="ru-RU" dirty="0" smtClean="0"/>
              <a:t>" </a:t>
            </a:r>
            <a:r>
              <a:rPr lang="ru-RU" dirty="0" err="1" smtClean="0"/>
              <a:t>режисерів</a:t>
            </a:r>
            <a:r>
              <a:rPr lang="ru-RU" dirty="0" smtClean="0"/>
              <a:t> О. Алова </a:t>
            </a:r>
            <a:r>
              <a:rPr lang="ru-RU" dirty="0" err="1" smtClean="0"/>
              <a:t>і</a:t>
            </a:r>
            <a:r>
              <a:rPr lang="ru-RU" dirty="0" smtClean="0"/>
              <a:t> В. Наумова, "Весна на </a:t>
            </a:r>
            <a:r>
              <a:rPr lang="ru-RU" dirty="0" err="1" smtClean="0"/>
              <a:t>Зарічній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" Ф. </a:t>
            </a:r>
            <a:r>
              <a:rPr lang="ru-RU" dirty="0" err="1" smtClean="0"/>
              <a:t>Миронера</a:t>
            </a:r>
            <a:r>
              <a:rPr lang="ru-RU" dirty="0" smtClean="0"/>
              <a:t> та М. </a:t>
            </a:r>
            <a:r>
              <a:rPr lang="ru-RU" dirty="0" err="1" smtClean="0"/>
              <a:t>Хуцієва</a:t>
            </a:r>
            <a:r>
              <a:rPr lang="ru-RU" dirty="0" smtClean="0"/>
              <a:t>. </a:t>
            </a:r>
            <a:r>
              <a:rPr lang="ru-RU" dirty="0" err="1" smtClean="0"/>
              <a:t>Кращою</a:t>
            </a:r>
            <a:r>
              <a:rPr lang="ru-RU" dirty="0" smtClean="0"/>
              <a:t> </a:t>
            </a:r>
            <a:r>
              <a:rPr lang="ru-RU" dirty="0" err="1" smtClean="0"/>
              <a:t>стрічкою</a:t>
            </a:r>
            <a:r>
              <a:rPr lang="ru-RU" dirty="0" smtClean="0"/>
              <a:t> в 1956 р. став </a:t>
            </a:r>
            <a:r>
              <a:rPr lang="ru-RU" dirty="0" err="1" smtClean="0"/>
              <a:t>фільм</a:t>
            </a:r>
            <a:r>
              <a:rPr lang="ru-RU" dirty="0" smtClean="0"/>
              <a:t> І. </a:t>
            </a:r>
            <a:r>
              <a:rPr lang="ru-RU" dirty="0" err="1" smtClean="0"/>
              <a:t>Савченка</a:t>
            </a:r>
            <a:r>
              <a:rPr lang="ru-RU" dirty="0" smtClean="0"/>
              <a:t> "Тарас Шевченко". </a:t>
            </a:r>
            <a:r>
              <a:rPr lang="ru-RU" dirty="0" err="1" smtClean="0"/>
              <a:t>Схвально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зустрінуто</a:t>
            </a:r>
            <a:r>
              <a:rPr lang="ru-RU" dirty="0" smtClean="0"/>
              <a:t> </a:t>
            </a:r>
            <a:r>
              <a:rPr lang="ru-RU" dirty="0" err="1" smtClean="0"/>
              <a:t>екранізацію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 Так, А. </a:t>
            </a:r>
            <a:r>
              <a:rPr lang="ru-RU" dirty="0" err="1" smtClean="0"/>
              <a:t>Бучма</a:t>
            </a:r>
            <a:r>
              <a:rPr lang="ru-RU" dirty="0" smtClean="0"/>
              <a:t> та О. </a:t>
            </a:r>
            <a:r>
              <a:rPr lang="ru-RU" dirty="0" err="1" smtClean="0"/>
              <a:t>Швачко</a:t>
            </a:r>
            <a:r>
              <a:rPr lang="ru-RU" dirty="0" smtClean="0"/>
              <a:t> </a:t>
            </a:r>
            <a:r>
              <a:rPr lang="ru-RU" dirty="0" err="1" smtClean="0"/>
              <a:t>зняли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"Земля" за </a:t>
            </a:r>
            <a:r>
              <a:rPr lang="ru-RU" dirty="0" err="1" smtClean="0"/>
              <a:t>повістю</a:t>
            </a:r>
            <a:r>
              <a:rPr lang="ru-RU" dirty="0" smtClean="0"/>
              <a:t> О. </a:t>
            </a:r>
            <a:r>
              <a:rPr lang="ru-RU" dirty="0" err="1" smtClean="0"/>
              <a:t>Кобилянської</a:t>
            </a:r>
            <a:r>
              <a:rPr lang="ru-RU" dirty="0" smtClean="0"/>
              <a:t>, М. </a:t>
            </a:r>
            <a:r>
              <a:rPr lang="ru-RU" dirty="0" err="1" smtClean="0"/>
              <a:t>Донськой</a:t>
            </a:r>
            <a:r>
              <a:rPr lang="ru-RU" dirty="0" smtClean="0"/>
              <a:t> — "</a:t>
            </a:r>
            <a:r>
              <a:rPr lang="ru-RU" dirty="0" err="1" smtClean="0"/>
              <a:t>Мати</a:t>
            </a:r>
            <a:r>
              <a:rPr lang="ru-RU" dirty="0" smtClean="0"/>
              <a:t>" за романом М. Горького, В. </a:t>
            </a:r>
            <a:r>
              <a:rPr lang="ru-RU" dirty="0" err="1" smtClean="0"/>
              <a:t>Івченко</a:t>
            </a:r>
            <a:r>
              <a:rPr lang="ru-RU" dirty="0" smtClean="0"/>
              <a:t> — "</a:t>
            </a:r>
            <a:r>
              <a:rPr lang="ru-RU" dirty="0" err="1" smtClean="0"/>
              <a:t>Назар</a:t>
            </a:r>
            <a:r>
              <a:rPr lang="ru-RU" dirty="0" smtClean="0"/>
              <a:t> </a:t>
            </a:r>
            <a:r>
              <a:rPr lang="ru-RU" dirty="0" err="1" smtClean="0"/>
              <a:t>Стодоля</a:t>
            </a:r>
            <a:r>
              <a:rPr lang="ru-RU" dirty="0" smtClean="0"/>
              <a:t>" за </a:t>
            </a:r>
            <a:r>
              <a:rPr lang="ru-RU" dirty="0" err="1" smtClean="0"/>
              <a:t>п'єсою</a:t>
            </a:r>
            <a:r>
              <a:rPr lang="ru-RU" dirty="0" smtClean="0"/>
              <a:t> Т. </a:t>
            </a:r>
            <a:r>
              <a:rPr lang="ru-RU" dirty="0" err="1" smtClean="0"/>
              <a:t>Шевченка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700808"/>
            <a:ext cx="8831509" cy="4320480"/>
          </a:xfrm>
        </p:spPr>
        <p:txBody>
          <a:bodyPr/>
          <a:lstStyle/>
          <a:p>
            <a:r>
              <a:rPr lang="ru-RU" dirty="0" smtClean="0"/>
              <a:t>Переломною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 стала </a:t>
            </a:r>
            <a:r>
              <a:rPr lang="ru-RU" dirty="0" err="1" smtClean="0"/>
              <a:t>хрущовська</a:t>
            </a:r>
            <a:r>
              <a:rPr lang="ru-RU" dirty="0" smtClean="0"/>
              <a:t> "</a:t>
            </a:r>
            <a:r>
              <a:rPr lang="ru-RU" dirty="0" err="1" smtClean="0"/>
              <a:t>відлига</a:t>
            </a:r>
            <a:r>
              <a:rPr lang="ru-RU" dirty="0" smtClean="0"/>
              <a:t>", яка дала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митцям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відійти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ідеологічних</a:t>
            </a:r>
            <a:r>
              <a:rPr lang="ru-RU" dirty="0" smtClean="0"/>
              <a:t> </a:t>
            </a:r>
            <a:r>
              <a:rPr lang="ru-RU" dirty="0" err="1" smtClean="0"/>
              <a:t>штампів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виходило</a:t>
            </a:r>
            <a:r>
              <a:rPr lang="ru-RU" dirty="0" smtClean="0"/>
              <a:t> на </a:t>
            </a:r>
            <a:r>
              <a:rPr lang="ru-RU" dirty="0" err="1" smtClean="0"/>
              <a:t>екрани</a:t>
            </a:r>
            <a:r>
              <a:rPr lang="ru-RU" dirty="0" smtClean="0"/>
              <a:t> 16—20 </a:t>
            </a:r>
            <a:r>
              <a:rPr lang="ru-RU" dirty="0" err="1" smtClean="0"/>
              <a:t>кінокартин</a:t>
            </a:r>
            <a:r>
              <a:rPr lang="ru-RU" dirty="0" smtClean="0"/>
              <a:t>. Почали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хронікально-документальних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науково-популярних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r>
              <a:rPr lang="ru-RU" dirty="0" err="1" smtClean="0"/>
              <a:t>Діячі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створили низку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"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ru-RU" dirty="0" smtClean="0"/>
              <a:t>" </a:t>
            </a:r>
            <a:r>
              <a:rPr lang="ru-RU" dirty="0" err="1" smtClean="0"/>
              <a:t>режисера</a:t>
            </a:r>
            <a:r>
              <a:rPr lang="ru-RU" dirty="0" smtClean="0"/>
              <a:t> В. </a:t>
            </a:r>
            <a:r>
              <a:rPr lang="ru-RU" dirty="0" err="1" smtClean="0"/>
              <a:t>Івченка</a:t>
            </a:r>
            <a:r>
              <a:rPr lang="ru-RU" dirty="0" smtClean="0"/>
              <a:t>, "</a:t>
            </a:r>
            <a:r>
              <a:rPr lang="ru-RU" dirty="0" err="1" smtClean="0"/>
              <a:t>Партизанська</a:t>
            </a:r>
            <a:r>
              <a:rPr lang="ru-RU" dirty="0" smtClean="0"/>
              <a:t> </a:t>
            </a:r>
            <a:r>
              <a:rPr lang="ru-RU" dirty="0" err="1" smtClean="0"/>
              <a:t>іскра</a:t>
            </a:r>
            <a:r>
              <a:rPr lang="ru-RU" dirty="0" smtClean="0"/>
              <a:t>" О. </a:t>
            </a:r>
            <a:r>
              <a:rPr lang="ru-RU" dirty="0" err="1" smtClean="0"/>
              <a:t>Маслюкова</a:t>
            </a:r>
            <a:r>
              <a:rPr lang="ru-RU" dirty="0" smtClean="0"/>
              <a:t> та М. </a:t>
            </a:r>
            <a:r>
              <a:rPr lang="ru-RU" dirty="0" err="1" smtClean="0"/>
              <a:t>Маєвського</a:t>
            </a:r>
            <a:r>
              <a:rPr lang="ru-RU" dirty="0" smtClean="0"/>
              <a:t>, "</a:t>
            </a:r>
            <a:r>
              <a:rPr lang="ru-RU" dirty="0" err="1" smtClean="0"/>
              <a:t>Григорій</a:t>
            </a:r>
            <a:r>
              <a:rPr lang="ru-RU" dirty="0" smtClean="0"/>
              <a:t> Сковорода" І. </a:t>
            </a:r>
            <a:r>
              <a:rPr lang="ru-RU" dirty="0" err="1" smtClean="0"/>
              <a:t>Кавалерідзе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68e3f0b6e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7534" y="1916832"/>
            <a:ext cx="2448272" cy="446518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2052919"/>
            <a:ext cx="11089231" cy="4195481"/>
          </a:xfrm>
        </p:spPr>
        <p:txBody>
          <a:bodyPr/>
          <a:lstStyle/>
          <a:p>
            <a:r>
              <a:rPr lang="ru-RU" dirty="0" err="1" smtClean="0"/>
              <a:t>Тривала</a:t>
            </a:r>
            <a:r>
              <a:rPr lang="ru-RU" dirty="0" smtClean="0"/>
              <a:t> </a:t>
            </a:r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деформувала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послабила </a:t>
            </a:r>
            <a:r>
              <a:rPr lang="ru-RU" dirty="0" err="1" smtClean="0"/>
              <a:t>гуманістичні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 та </a:t>
            </a:r>
            <a:r>
              <a:rPr lang="ru-RU" dirty="0" err="1" smtClean="0"/>
              <a:t>загальнолюдські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, </a:t>
            </a:r>
            <a:r>
              <a:rPr lang="ru-RU" dirty="0" err="1" smtClean="0"/>
              <a:t>посилила</a:t>
            </a:r>
            <a:r>
              <a:rPr lang="ru-RU" dirty="0" smtClean="0"/>
              <a:t> </a:t>
            </a:r>
            <a:r>
              <a:rPr lang="ru-RU" dirty="0" err="1" smtClean="0"/>
              <a:t>жорстокість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безправ'я</a:t>
            </a:r>
            <a:r>
              <a:rPr lang="ru-RU" dirty="0" smtClean="0"/>
              <a:t>,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завдала</a:t>
            </a:r>
            <a:r>
              <a:rPr lang="ru-RU" dirty="0" smtClean="0"/>
              <a:t> </a:t>
            </a:r>
            <a:r>
              <a:rPr lang="ru-RU" dirty="0" err="1" smtClean="0"/>
              <a:t>небаченої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матеріальній</a:t>
            </a:r>
            <a:r>
              <a:rPr lang="ru-RU" dirty="0" smtClean="0"/>
              <a:t>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забрала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учених</a:t>
            </a:r>
            <a:r>
              <a:rPr lang="ru-RU" dirty="0" smtClean="0"/>
              <a:t>, </a:t>
            </a:r>
            <a:r>
              <a:rPr lang="ru-RU" dirty="0" err="1" smtClean="0"/>
              <a:t>викладачів</a:t>
            </a:r>
            <a:r>
              <a:rPr lang="ru-RU" dirty="0" smtClean="0"/>
              <a:t>, </a:t>
            </a:r>
            <a:r>
              <a:rPr lang="ru-RU" dirty="0" err="1" smtClean="0"/>
              <a:t>учителів</a:t>
            </a:r>
            <a:r>
              <a:rPr lang="ru-RU" dirty="0" smtClean="0"/>
              <a:t>, </a:t>
            </a:r>
            <a:r>
              <a:rPr lang="ru-RU" dirty="0" err="1" smtClean="0"/>
              <a:t>культосвітніх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,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демографічні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становили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загиблих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5,5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2,5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. З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вивезено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330 тис. </a:t>
            </a:r>
            <a:r>
              <a:rPr lang="ru-RU" dirty="0" err="1" smtClean="0"/>
              <a:t>музейних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, </a:t>
            </a:r>
            <a:r>
              <a:rPr lang="ru-RU" dirty="0" err="1" smtClean="0"/>
              <a:t>знищено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 </a:t>
            </a:r>
            <a:r>
              <a:rPr lang="ru-RU" dirty="0" err="1" smtClean="0"/>
              <a:t>млн</a:t>
            </a:r>
            <a:r>
              <a:rPr lang="ru-RU" dirty="0" smtClean="0"/>
              <a:t> книг,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зруйновано</a:t>
            </a:r>
            <a:r>
              <a:rPr lang="ru-RU" dirty="0" smtClean="0"/>
              <a:t> </a:t>
            </a:r>
            <a:r>
              <a:rPr lang="ru-RU" dirty="0" err="1" smtClean="0"/>
              <a:t>матеріальну</a:t>
            </a:r>
            <a:r>
              <a:rPr lang="ru-RU" dirty="0" smtClean="0"/>
              <a:t> базу </a:t>
            </a:r>
            <a:r>
              <a:rPr lang="ru-RU" dirty="0" err="1" smtClean="0"/>
              <a:t>інститутів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наук, 20 тис. </a:t>
            </a:r>
            <a:r>
              <a:rPr lang="ru-RU" dirty="0" err="1" smtClean="0"/>
              <a:t>шкіл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uk-UA" dirty="0" err="1" smtClean="0"/>
              <a:t>узика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2052919"/>
            <a:ext cx="11233247" cy="4195481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повоєнний</a:t>
            </a:r>
            <a:r>
              <a:rPr lang="ru-RU" dirty="0" smtClean="0"/>
              <a:t> час </a:t>
            </a:r>
            <a:r>
              <a:rPr lang="ru-RU" dirty="0" err="1" smtClean="0"/>
              <a:t>композитори</a:t>
            </a:r>
            <a:r>
              <a:rPr lang="ru-RU" dirty="0" smtClean="0"/>
              <a:t> </a:t>
            </a:r>
            <a:r>
              <a:rPr lang="ru-RU" dirty="0" err="1" smtClean="0"/>
              <a:t>звернулись</a:t>
            </a:r>
            <a:r>
              <a:rPr lang="ru-RU" dirty="0" smtClean="0"/>
              <a:t> до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розширенням</a:t>
            </a:r>
            <a:r>
              <a:rPr lang="ru-RU" dirty="0" smtClean="0"/>
              <a:t> тематики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, </a:t>
            </a:r>
            <a:r>
              <a:rPr lang="ru-RU" dirty="0" err="1" smtClean="0"/>
              <a:t>поглибленням</a:t>
            </a:r>
            <a:r>
              <a:rPr lang="ru-RU" dirty="0" smtClean="0"/>
              <a:t> </a:t>
            </a:r>
            <a:r>
              <a:rPr lang="ru-RU" dirty="0" err="1" smtClean="0"/>
              <a:t>образної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, </a:t>
            </a:r>
            <a:r>
              <a:rPr lang="ru-RU" dirty="0" err="1" smtClean="0"/>
              <a:t>підвищенням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. На початку 60-х </a:t>
            </a:r>
            <a:r>
              <a:rPr lang="ru-RU" dirty="0" err="1" smtClean="0"/>
              <a:t>років</a:t>
            </a:r>
            <a:r>
              <a:rPr lang="ru-RU" dirty="0" smtClean="0"/>
              <a:t> Б. </a:t>
            </a:r>
            <a:r>
              <a:rPr lang="ru-RU" dirty="0" err="1" smtClean="0"/>
              <a:t>Лятошинський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Третю</a:t>
            </a:r>
            <a:r>
              <a:rPr lang="ru-RU" dirty="0" smtClean="0"/>
              <a:t> </a:t>
            </a:r>
            <a:r>
              <a:rPr lang="ru-RU" dirty="0" err="1" smtClean="0"/>
              <a:t>симфонію</a:t>
            </a:r>
            <a:r>
              <a:rPr lang="ru-RU" dirty="0" smtClean="0"/>
              <a:t>, поему "</a:t>
            </a:r>
            <a:r>
              <a:rPr lang="ru-RU" dirty="0" err="1" smtClean="0"/>
              <a:t>Гражина</a:t>
            </a:r>
            <a:r>
              <a:rPr lang="ru-RU" dirty="0" smtClean="0"/>
              <a:t>" за </a:t>
            </a:r>
            <a:r>
              <a:rPr lang="ru-RU" dirty="0" err="1" smtClean="0"/>
              <a:t>повістю</a:t>
            </a:r>
            <a:r>
              <a:rPr lang="ru-RU" dirty="0" smtClean="0"/>
              <a:t> А. </a:t>
            </a:r>
            <a:r>
              <a:rPr lang="ru-RU" dirty="0" err="1" smtClean="0"/>
              <a:t>Міцкевича</a:t>
            </a:r>
            <a:r>
              <a:rPr lang="ru-RU" dirty="0" smtClean="0"/>
              <a:t>. Тепло </a:t>
            </a:r>
            <a:r>
              <a:rPr lang="ru-RU" dirty="0" err="1" smtClean="0"/>
              <a:t>зустріли</a:t>
            </a:r>
            <a:r>
              <a:rPr lang="ru-RU" dirty="0" smtClean="0"/>
              <a:t> </a:t>
            </a:r>
            <a:r>
              <a:rPr lang="ru-RU" dirty="0" err="1" smtClean="0"/>
              <a:t>слухачі</a:t>
            </a:r>
            <a:r>
              <a:rPr lang="ru-RU" dirty="0" smtClean="0"/>
              <a:t> Другу </a:t>
            </a:r>
            <a:r>
              <a:rPr lang="ru-RU" dirty="0" err="1" smtClean="0"/>
              <a:t>симфонію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сюїту</a:t>
            </a:r>
            <a:r>
              <a:rPr lang="ru-RU" dirty="0" smtClean="0"/>
              <a:t> "Король </a:t>
            </a:r>
            <a:r>
              <a:rPr lang="ru-RU" dirty="0" err="1" smtClean="0"/>
              <a:t>Лір</a:t>
            </a:r>
            <a:r>
              <a:rPr lang="ru-RU" dirty="0" smtClean="0"/>
              <a:t>" Г. </a:t>
            </a:r>
            <a:r>
              <a:rPr lang="ru-RU" dirty="0" err="1" smtClean="0"/>
              <a:t>Майбороди</a:t>
            </a:r>
            <a:r>
              <a:rPr lang="ru-RU" dirty="0" smtClean="0"/>
              <a:t>, </a:t>
            </a:r>
            <a:r>
              <a:rPr lang="ru-RU" dirty="0" err="1" smtClean="0"/>
              <a:t>ораторію</a:t>
            </a:r>
            <a:r>
              <a:rPr lang="ru-RU" dirty="0" smtClean="0"/>
              <a:t> "</a:t>
            </a:r>
            <a:r>
              <a:rPr lang="ru-RU" dirty="0" err="1" smtClean="0"/>
              <a:t>Жовтень</a:t>
            </a:r>
            <a:r>
              <a:rPr lang="ru-RU" dirty="0" smtClean="0"/>
              <a:t>" К. </a:t>
            </a:r>
            <a:r>
              <a:rPr lang="ru-RU" dirty="0" err="1" smtClean="0"/>
              <a:t>Данькевича</a:t>
            </a:r>
            <a:r>
              <a:rPr lang="ru-RU" dirty="0" smtClean="0"/>
              <a:t>, </a:t>
            </a:r>
            <a:r>
              <a:rPr lang="ru-RU" dirty="0" err="1" smtClean="0"/>
              <a:t>сюїту</a:t>
            </a:r>
            <a:r>
              <a:rPr lang="ru-RU" dirty="0" smtClean="0"/>
              <a:t> "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" та "</a:t>
            </a:r>
            <a:r>
              <a:rPr lang="ru-RU" dirty="0" err="1" smtClean="0"/>
              <a:t>Партизанські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" А. </a:t>
            </a:r>
            <a:r>
              <a:rPr lang="ru-RU" dirty="0" err="1" smtClean="0"/>
              <a:t>Штогаренка</a:t>
            </a:r>
            <a:r>
              <a:rPr lang="ru-RU" dirty="0" smtClean="0"/>
              <a:t>, "</a:t>
            </a:r>
            <a:r>
              <a:rPr lang="ru-RU" dirty="0" err="1" smtClean="0"/>
              <a:t>Прикарпатську</a:t>
            </a:r>
            <a:r>
              <a:rPr lang="ru-RU" dirty="0" smtClean="0"/>
              <a:t> </a:t>
            </a:r>
            <a:r>
              <a:rPr lang="ru-RU" dirty="0" err="1" smtClean="0"/>
              <a:t>симфонію</a:t>
            </a:r>
            <a:r>
              <a:rPr lang="ru-RU" dirty="0" smtClean="0"/>
              <a:t>" С. Людкевича та </a:t>
            </a:r>
            <a:r>
              <a:rPr lang="ru-RU" dirty="0" err="1" smtClean="0"/>
              <a:t>ін</a:t>
            </a:r>
            <a:r>
              <a:rPr lang="ru-RU" dirty="0" smtClean="0"/>
              <a:t>. В оперному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опери "Богдан </a:t>
            </a:r>
            <a:r>
              <a:rPr lang="ru-RU" dirty="0" err="1" smtClean="0"/>
              <a:t>Хмельницький</a:t>
            </a:r>
            <a:r>
              <a:rPr lang="ru-RU" dirty="0" smtClean="0"/>
              <a:t>" К. </a:t>
            </a:r>
            <a:r>
              <a:rPr lang="ru-RU" dirty="0" err="1" smtClean="0"/>
              <a:t>Данькевича</a:t>
            </a:r>
            <a:r>
              <a:rPr lang="ru-RU" dirty="0" smtClean="0"/>
              <a:t> (</a:t>
            </a:r>
            <a:r>
              <a:rPr lang="ru-RU" dirty="0" err="1" smtClean="0"/>
              <a:t>лібрето</a:t>
            </a:r>
            <a:r>
              <a:rPr lang="ru-RU" dirty="0" smtClean="0"/>
              <a:t> О. </a:t>
            </a:r>
            <a:r>
              <a:rPr lang="ru-RU" dirty="0" err="1" smtClean="0"/>
              <a:t>Корнійчука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В. </a:t>
            </a:r>
            <a:r>
              <a:rPr lang="ru-RU" dirty="0" err="1" smtClean="0"/>
              <a:t>Василевської</a:t>
            </a:r>
            <a:r>
              <a:rPr lang="ru-RU" dirty="0" smtClean="0"/>
              <a:t>), "Милана" Г. </a:t>
            </a:r>
            <a:r>
              <a:rPr lang="ru-RU" dirty="0" err="1" smtClean="0"/>
              <a:t>Майбороди</a:t>
            </a:r>
            <a:r>
              <a:rPr lang="ru-RU" dirty="0" smtClean="0"/>
              <a:t> (</a:t>
            </a:r>
            <a:r>
              <a:rPr lang="ru-RU" dirty="0" err="1" smtClean="0"/>
              <a:t>лібрето</a:t>
            </a:r>
            <a:r>
              <a:rPr lang="ru-RU" dirty="0" smtClean="0"/>
              <a:t> А. </a:t>
            </a:r>
            <a:r>
              <a:rPr lang="ru-RU" dirty="0" err="1" smtClean="0"/>
              <a:t>Турчинської</a:t>
            </a:r>
            <a:r>
              <a:rPr lang="ru-RU" dirty="0" smtClean="0"/>
              <a:t>), "</a:t>
            </a:r>
            <a:r>
              <a:rPr lang="ru-RU" dirty="0" err="1" smtClean="0"/>
              <a:t>Украдене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"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43" y="396735"/>
            <a:ext cx="10513167" cy="2600217"/>
          </a:xfrm>
        </p:spPr>
        <p:txBody>
          <a:bodyPr>
            <a:normAutofit/>
          </a:bodyPr>
          <a:lstStyle/>
          <a:p>
            <a:r>
              <a:rPr lang="ru-RU" dirty="0" smtClean="0"/>
              <a:t>Ю. </a:t>
            </a:r>
            <a:r>
              <a:rPr lang="ru-RU" dirty="0" err="1" smtClean="0"/>
              <a:t>Мейтуса</a:t>
            </a:r>
            <a:r>
              <a:rPr lang="ru-RU" dirty="0" smtClean="0"/>
              <a:t>, "</a:t>
            </a:r>
            <a:r>
              <a:rPr lang="ru-RU" dirty="0" err="1" smtClean="0"/>
              <a:t>Довбуш</a:t>
            </a:r>
            <a:r>
              <a:rPr lang="ru-RU" dirty="0" smtClean="0"/>
              <a:t>" С. Людкевича, </a:t>
            </a:r>
            <a:r>
              <a:rPr lang="ru-RU" dirty="0" err="1" smtClean="0"/>
              <a:t>оперу-інтерпретацію</a:t>
            </a:r>
            <a:r>
              <a:rPr lang="ru-RU" dirty="0" smtClean="0"/>
              <a:t> </a:t>
            </a:r>
            <a:r>
              <a:rPr lang="ru-RU" dirty="0" err="1" smtClean="0"/>
              <a:t>драми-феєрії</a:t>
            </a:r>
            <a:r>
              <a:rPr lang="ru-RU" dirty="0" smtClean="0"/>
              <a:t> 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 "</a:t>
            </a:r>
            <a:r>
              <a:rPr lang="ru-RU" dirty="0" err="1" smtClean="0"/>
              <a:t>Лісова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" В. </a:t>
            </a:r>
            <a:r>
              <a:rPr lang="ru-RU" dirty="0" err="1" smtClean="0"/>
              <a:t>Кирейка</a:t>
            </a:r>
            <a:r>
              <a:rPr lang="ru-RU" dirty="0" smtClean="0"/>
              <a:t>. </a:t>
            </a:r>
            <a:r>
              <a:rPr lang="ru-RU" dirty="0" err="1" smtClean="0"/>
              <a:t>Виходять</a:t>
            </a:r>
            <a:r>
              <a:rPr lang="ru-RU" dirty="0" smtClean="0"/>
              <a:t> на сцену </a:t>
            </a:r>
            <a:r>
              <a:rPr lang="ru-RU" dirty="0" err="1" smtClean="0"/>
              <a:t>балети</a:t>
            </a:r>
            <a:r>
              <a:rPr lang="ru-RU" dirty="0" smtClean="0"/>
              <a:t> "Маруся </a:t>
            </a:r>
            <a:r>
              <a:rPr lang="ru-RU" dirty="0" err="1" smtClean="0"/>
              <a:t>Богуславка</a:t>
            </a:r>
            <a:r>
              <a:rPr lang="ru-RU" dirty="0" smtClean="0"/>
              <a:t>" А. </a:t>
            </a:r>
            <a:r>
              <a:rPr lang="ru-RU" dirty="0" err="1" smtClean="0"/>
              <a:t>Свєчникова</a:t>
            </a:r>
            <a:r>
              <a:rPr lang="ru-RU" dirty="0" smtClean="0"/>
              <a:t>, "Ростислава" Г. </a:t>
            </a:r>
            <a:r>
              <a:rPr lang="ru-RU" dirty="0" err="1" smtClean="0"/>
              <a:t>Жуковського</a:t>
            </a:r>
            <a:r>
              <a:rPr lang="ru-RU" dirty="0" smtClean="0"/>
              <a:t>, "</a:t>
            </a:r>
            <a:r>
              <a:rPr lang="ru-RU" dirty="0" err="1" smtClean="0"/>
              <a:t>Хустка</a:t>
            </a:r>
            <a:r>
              <a:rPr lang="ru-RU" dirty="0" smtClean="0"/>
              <a:t> </a:t>
            </a:r>
            <a:r>
              <a:rPr lang="ru-RU" dirty="0" err="1" smtClean="0"/>
              <a:t>Довбуша</a:t>
            </a:r>
            <a:r>
              <a:rPr lang="ru-RU" dirty="0" smtClean="0"/>
              <a:t>" А. </a:t>
            </a:r>
            <a:r>
              <a:rPr lang="ru-RU" dirty="0" err="1" smtClean="0"/>
              <a:t>Кос-Анатольського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Музику</a:t>
            </a:r>
            <a:r>
              <a:rPr lang="ru-RU" dirty="0" smtClean="0"/>
              <a:t> до </a:t>
            </a:r>
            <a:r>
              <a:rPr lang="ru-RU" dirty="0" err="1" smtClean="0"/>
              <a:t>оперет</a:t>
            </a:r>
            <a:r>
              <a:rPr lang="ru-RU" dirty="0" smtClean="0"/>
              <a:t> </a:t>
            </a:r>
            <a:r>
              <a:rPr lang="ru-RU" dirty="0" err="1" smtClean="0"/>
              <a:t>пишуть</a:t>
            </a:r>
            <a:r>
              <a:rPr lang="ru-RU" dirty="0" smtClean="0"/>
              <a:t> В</a:t>
            </a:r>
            <a:r>
              <a:rPr lang="ru-RU" dirty="0" smtClean="0"/>
              <a:t>. </a:t>
            </a:r>
            <a:r>
              <a:rPr lang="ru-RU" dirty="0" smtClean="0"/>
              <a:t>Рябов, </a:t>
            </a:r>
            <a:r>
              <a:rPr lang="ru-RU" dirty="0" smtClean="0"/>
              <a:t>Р. </a:t>
            </a:r>
            <a:r>
              <a:rPr lang="ru-RU" dirty="0" err="1" smtClean="0"/>
              <a:t>Рождественський</a:t>
            </a:r>
            <a:r>
              <a:rPr lang="ru-RU" dirty="0" smtClean="0"/>
              <a:t>, </a:t>
            </a:r>
            <a:r>
              <a:rPr lang="ru-RU" dirty="0" smtClean="0"/>
              <a:t>Я</a:t>
            </a:r>
            <a:r>
              <a:rPr lang="ru-RU" dirty="0" smtClean="0"/>
              <a:t>. </a:t>
            </a:r>
            <a:r>
              <a:rPr lang="ru-RU" dirty="0" err="1" smtClean="0"/>
              <a:t>Цегляр</a:t>
            </a:r>
            <a:r>
              <a:rPr lang="ru-RU" dirty="0" smtClean="0"/>
              <a:t>, А. </a:t>
            </a:r>
            <a:r>
              <a:rPr lang="ru-RU" dirty="0" err="1" smtClean="0"/>
              <a:t>Кос-Анатольський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vladimir-ryabov_974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66" y="3789040"/>
            <a:ext cx="2324100" cy="2857500"/>
          </a:xfrm>
          <a:prstGeom prst="rect">
            <a:avLst/>
          </a:prstGeom>
        </p:spPr>
      </p:pic>
      <p:pic>
        <p:nvPicPr>
          <p:cNvPr id="5" name="Рисунок 4" descr="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910" y="2852936"/>
            <a:ext cx="1872208" cy="2815801"/>
          </a:xfrm>
          <a:prstGeom prst="rect">
            <a:avLst/>
          </a:prstGeom>
        </p:spPr>
      </p:pic>
      <p:pic>
        <p:nvPicPr>
          <p:cNvPr id="6" name="Рисунок 5" descr="2db03364502ef67c78def411e2d11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254" y="2780928"/>
            <a:ext cx="2088232" cy="2748113"/>
          </a:xfrm>
          <a:prstGeom prst="rect">
            <a:avLst/>
          </a:prstGeom>
        </p:spPr>
      </p:pic>
      <p:pic>
        <p:nvPicPr>
          <p:cNvPr id="7" name="Рисунок 6" descr="s_261110_1l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3598" y="3789040"/>
            <a:ext cx="1905000" cy="26955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836712"/>
            <a:ext cx="10873208" cy="4195481"/>
          </a:xfrm>
        </p:spPr>
        <p:txBody>
          <a:bodyPr/>
          <a:lstStyle/>
          <a:p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пісенна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. </a:t>
            </a:r>
            <a:r>
              <a:rPr lang="ru-RU" dirty="0" err="1" smtClean="0"/>
              <a:t>Популярними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П. </a:t>
            </a:r>
            <a:r>
              <a:rPr lang="ru-RU" dirty="0" err="1" smtClean="0"/>
              <a:t>Майбороди</a:t>
            </a:r>
            <a:r>
              <a:rPr lang="ru-RU" dirty="0" smtClean="0"/>
              <a:t>, А. </a:t>
            </a:r>
            <a:r>
              <a:rPr lang="ru-RU" dirty="0" err="1" smtClean="0"/>
              <a:t>Філіпенка</a:t>
            </a:r>
            <a:r>
              <a:rPr lang="ru-RU" dirty="0" smtClean="0"/>
              <a:t>, А. </a:t>
            </a:r>
            <a:r>
              <a:rPr lang="ru-RU" dirty="0" err="1" smtClean="0"/>
              <a:t>Кос-Анатольського</a:t>
            </a:r>
            <a:r>
              <a:rPr lang="ru-RU" dirty="0" smtClean="0"/>
              <a:t>, Л. </a:t>
            </a:r>
            <a:r>
              <a:rPr lang="ru-RU" dirty="0" err="1" smtClean="0"/>
              <a:t>Ревуцького</a:t>
            </a:r>
            <a:r>
              <a:rPr lang="ru-RU" dirty="0" smtClean="0"/>
              <a:t>, П. </a:t>
            </a:r>
            <a:r>
              <a:rPr lang="ru-RU" dirty="0" err="1" smtClean="0"/>
              <a:t>Козицького</a:t>
            </a:r>
            <a:r>
              <a:rPr lang="ru-RU" dirty="0" smtClean="0"/>
              <a:t>, М. </a:t>
            </a:r>
            <a:r>
              <a:rPr lang="ru-RU" dirty="0" err="1" smtClean="0"/>
              <a:t>Дремлюги</a:t>
            </a:r>
            <a:r>
              <a:rPr lang="ru-RU" dirty="0" smtClean="0"/>
              <a:t>, А. </a:t>
            </a:r>
            <a:r>
              <a:rPr lang="ru-RU" dirty="0" err="1" smtClean="0"/>
              <a:t>Штогаренка</a:t>
            </a:r>
            <a:r>
              <a:rPr lang="ru-RU" dirty="0" smtClean="0"/>
              <a:t>, І. </a:t>
            </a:r>
            <a:r>
              <a:rPr lang="ru-RU" dirty="0" err="1" smtClean="0"/>
              <a:t>Шамо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Доробок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err="1" smtClean="0"/>
              <a:t>сприяв</a:t>
            </a:r>
            <a:r>
              <a:rPr lang="ru-RU" dirty="0" smtClean="0"/>
              <a:t>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 descr="e6e8bc54fbc8a4ccaf0389f0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942" y="2492896"/>
            <a:ext cx="4162028" cy="41620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9" y="692696"/>
            <a:ext cx="8945376" cy="4195481"/>
          </a:xfrm>
        </p:spPr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відрізок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 як час </a:t>
            </a:r>
            <a:r>
              <a:rPr lang="ru-RU" dirty="0" err="1" smtClean="0"/>
              <a:t>хрущовської</a:t>
            </a:r>
            <a:r>
              <a:rPr lang="ru-RU" dirty="0" smtClean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відлиги</a:t>
            </a:r>
            <a:r>
              <a:rPr lang="ru-RU" dirty="0" smtClean="0"/>
              <a:t>". І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визначальним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у </a:t>
            </a:r>
            <a:r>
              <a:rPr lang="ru-RU" dirty="0" err="1" smtClean="0"/>
              <a:t>подальшій</a:t>
            </a:r>
            <a:r>
              <a:rPr lang="ru-RU" dirty="0" smtClean="0"/>
              <a:t> </a:t>
            </a:r>
            <a:r>
              <a:rPr lang="ru-RU" dirty="0" err="1" smtClean="0"/>
              <a:t>лібералізації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став </a:t>
            </a:r>
            <a:r>
              <a:rPr lang="en-US" dirty="0" smtClean="0"/>
              <a:t>XX </a:t>
            </a:r>
            <a:r>
              <a:rPr lang="ru-RU" dirty="0" err="1" smtClean="0"/>
              <a:t>з'їзд</a:t>
            </a:r>
            <a:r>
              <a:rPr lang="ru-RU" dirty="0" smtClean="0"/>
              <a:t> КПРС (1956), на </a:t>
            </a:r>
            <a:r>
              <a:rPr lang="ru-RU" dirty="0" err="1" smtClean="0"/>
              <a:t>якому</a:t>
            </a:r>
            <a:r>
              <a:rPr lang="ru-RU" dirty="0" smtClean="0"/>
              <a:t> М.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критикою культу особи </a:t>
            </a:r>
            <a:r>
              <a:rPr lang="ru-RU" dirty="0" err="1" smtClean="0"/>
              <a:t>Сталіна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sovok_se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4766" y="2348880"/>
            <a:ext cx="6858000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87294" y="1772816"/>
            <a:ext cx="5112568" cy="4680520"/>
          </a:xfrm>
        </p:spPr>
        <p:txBody>
          <a:bodyPr/>
          <a:lstStyle/>
          <a:p>
            <a:r>
              <a:rPr lang="ru-RU" dirty="0" err="1" smtClean="0"/>
              <a:t>Першочерговою</a:t>
            </a:r>
            <a:r>
              <a:rPr lang="ru-RU" dirty="0" smtClean="0"/>
              <a:t> справою в </a:t>
            </a:r>
            <a:r>
              <a:rPr lang="ru-RU" dirty="0" err="1" smtClean="0"/>
              <a:t>повоєнний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стала робота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як </a:t>
            </a:r>
            <a:r>
              <a:rPr lang="ru-RU" dirty="0" err="1" smtClean="0"/>
              <a:t>невід'ємної</a:t>
            </a:r>
            <a:r>
              <a:rPr lang="ru-RU" dirty="0" smtClean="0"/>
              <a:t> </a:t>
            </a:r>
            <a:r>
              <a:rPr lang="ru-RU" dirty="0" err="1" smtClean="0"/>
              <a:t>складової</a:t>
            </a:r>
            <a:r>
              <a:rPr lang="ru-RU" dirty="0" smtClean="0"/>
              <a:t> </a:t>
            </a:r>
            <a:r>
              <a:rPr lang="ru-RU" dirty="0" err="1" smtClean="0"/>
              <a:t>нормалізації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слідом</a:t>
            </a:r>
            <a:r>
              <a:rPr lang="ru-RU" dirty="0" smtClean="0"/>
              <a:t> за </a:t>
            </a:r>
            <a:r>
              <a:rPr lang="ru-RU" dirty="0" err="1" smtClean="0"/>
              <a:t>визвольною</a:t>
            </a:r>
            <a:r>
              <a:rPr lang="ru-RU" dirty="0" smtClean="0"/>
              <a:t> ходою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відбудова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</a:t>
            </a:r>
            <a:r>
              <a:rPr lang="ru-RU" dirty="0" err="1" smtClean="0"/>
              <a:t>театрів</a:t>
            </a:r>
            <a:r>
              <a:rPr lang="ru-RU" dirty="0" smtClean="0"/>
              <a:t>, </a:t>
            </a:r>
            <a:r>
              <a:rPr lang="ru-RU" dirty="0" err="1" smtClean="0"/>
              <a:t>видавництв</a:t>
            </a:r>
            <a:r>
              <a:rPr lang="ru-RU" dirty="0" smtClean="0"/>
              <a:t>, </a:t>
            </a:r>
            <a:r>
              <a:rPr lang="ru-RU" dirty="0" err="1" smtClean="0"/>
              <a:t>культосвітніх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та </a:t>
            </a:r>
            <a:r>
              <a:rPr lang="ru-RU" dirty="0" err="1" smtClean="0"/>
              <a:t>виробничих</a:t>
            </a:r>
            <a:r>
              <a:rPr lang="ru-RU" dirty="0" smtClean="0"/>
              <a:t> структур.</a:t>
            </a:r>
            <a:endParaRPr lang="uk-UA" dirty="0"/>
          </a:p>
        </p:txBody>
      </p:sp>
      <p:pic>
        <p:nvPicPr>
          <p:cNvPr id="4" name="Рисунок 3" descr="3Рисунок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74" y="2060848"/>
            <a:ext cx="6336704" cy="415123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663158" cy="5184576"/>
          </a:xfrm>
        </p:spPr>
        <p:txBody>
          <a:bodyPr/>
          <a:lstStyle/>
          <a:p>
            <a:r>
              <a:rPr lang="ru-RU" dirty="0" err="1" smtClean="0"/>
              <a:t>Виняткова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приділялася</a:t>
            </a:r>
            <a:r>
              <a:rPr lang="ru-RU" dirty="0" smtClean="0"/>
              <a:t> закладам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поширився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за </a:t>
            </a:r>
            <a:r>
              <a:rPr lang="ru-RU" dirty="0" err="1" smtClean="0"/>
              <a:t>відбудову</a:t>
            </a:r>
            <a:r>
              <a:rPr lang="ru-RU" dirty="0" smtClean="0"/>
              <a:t> </a:t>
            </a:r>
            <a:r>
              <a:rPr lang="ru-RU" dirty="0" err="1" smtClean="0"/>
              <a:t>зруйнованих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методом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відбудови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1943/44 </a:t>
            </a:r>
            <a:r>
              <a:rPr lang="ru-RU" dirty="0" err="1" smtClean="0"/>
              <a:t>навчального</a:t>
            </a:r>
            <a:r>
              <a:rPr lang="ru-RU" dirty="0" smtClean="0"/>
              <a:t> року </a:t>
            </a:r>
            <a:r>
              <a:rPr lang="ru-RU" dirty="0" err="1" smtClean="0"/>
              <a:t>працювало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12802 </a:t>
            </a:r>
            <a:r>
              <a:rPr lang="ru-RU" dirty="0" err="1" smtClean="0"/>
              <a:t>початкові</a:t>
            </a:r>
            <a:r>
              <a:rPr lang="ru-RU" dirty="0" smtClean="0"/>
              <a:t>, </a:t>
            </a:r>
            <a:r>
              <a:rPr lang="ru-RU" dirty="0" err="1" smtClean="0"/>
              <a:t>семирічні</a:t>
            </a:r>
            <a:r>
              <a:rPr lang="ru-RU" dirty="0" smtClean="0"/>
              <a:t> та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де </a:t>
            </a:r>
            <a:r>
              <a:rPr lang="ru-RU" dirty="0" err="1" smtClean="0"/>
              <a:t>навчалось</a:t>
            </a:r>
            <a:r>
              <a:rPr lang="ru-RU" dirty="0" smtClean="0"/>
              <a:t> 1770 тис. </a:t>
            </a:r>
            <a:r>
              <a:rPr lang="ru-RU" dirty="0" err="1" smtClean="0"/>
              <a:t>учнів</a:t>
            </a:r>
            <a:r>
              <a:rPr lang="ru-RU" dirty="0" smtClean="0"/>
              <a:t>, 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визволенням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початок 1945/46 </a:t>
            </a:r>
            <a:r>
              <a:rPr lang="ru-RU" dirty="0" err="1" smtClean="0"/>
              <a:t>навчального</a:t>
            </a:r>
            <a:r>
              <a:rPr lang="ru-RU" dirty="0" smtClean="0"/>
              <a:t> року </a:t>
            </a:r>
            <a:r>
              <a:rPr lang="ru-RU" dirty="0" err="1" smtClean="0"/>
              <a:t>працювало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30512 </a:t>
            </a:r>
            <a:r>
              <a:rPr lang="ru-RU" dirty="0" err="1" smtClean="0"/>
              <a:t>шкіл</a:t>
            </a:r>
            <a:r>
              <a:rPr lang="ru-RU" dirty="0" smtClean="0"/>
              <a:t>, де </a:t>
            </a:r>
            <a:r>
              <a:rPr lang="ru-RU" dirty="0" err="1" smtClean="0"/>
              <a:t>навчалось</a:t>
            </a:r>
            <a:r>
              <a:rPr lang="ru-RU" dirty="0" smtClean="0"/>
              <a:t> 1851 тис.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7083428s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150" y="1268760"/>
            <a:ext cx="6339046" cy="538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622" y="2052919"/>
            <a:ext cx="10513167" cy="3680337"/>
          </a:xfrm>
        </p:spPr>
        <p:txBody>
          <a:bodyPr/>
          <a:lstStyle/>
          <a:p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турботи</a:t>
            </a:r>
            <a:r>
              <a:rPr lang="ru-RU" dirty="0" smtClean="0"/>
              <a:t> про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загальноосвітнього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у 1953 р. до </a:t>
            </a:r>
            <a:r>
              <a:rPr lang="ru-RU" dirty="0" err="1" smtClean="0"/>
              <a:t>обов'язкової</a:t>
            </a:r>
            <a:r>
              <a:rPr lang="ru-RU" dirty="0" smtClean="0"/>
              <a:t> </a:t>
            </a:r>
            <a:r>
              <a:rPr lang="ru-RU" dirty="0" err="1" smtClean="0"/>
              <a:t>семирічної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</a:t>
            </a:r>
            <a:r>
              <a:rPr lang="ru-RU" dirty="0" err="1" smtClean="0"/>
              <a:t>скасування</a:t>
            </a:r>
            <a:r>
              <a:rPr lang="ru-RU" dirty="0" smtClean="0"/>
              <a:t> в 1956 р. плати за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вечірні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робітничої</a:t>
            </a:r>
            <a:r>
              <a:rPr lang="ru-RU" dirty="0" smtClean="0"/>
              <a:t> та </a:t>
            </a:r>
            <a:r>
              <a:rPr lang="ru-RU" dirty="0" err="1" smtClean="0"/>
              <a:t>сільської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, яка не </a:t>
            </a:r>
            <a:r>
              <a:rPr lang="ru-RU" dirty="0" err="1" smtClean="0"/>
              <a:t>змогла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в </a:t>
            </a:r>
            <a:r>
              <a:rPr lang="ru-RU" dirty="0" err="1" smtClean="0"/>
              <a:t>денній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 Так, у 1948 р. в </a:t>
            </a:r>
            <a:r>
              <a:rPr lang="ru-RU" dirty="0" err="1" smtClean="0"/>
              <a:t>республіці</a:t>
            </a:r>
            <a:r>
              <a:rPr lang="ru-RU" dirty="0" smtClean="0"/>
              <a:t> без </a:t>
            </a:r>
            <a:r>
              <a:rPr lang="ru-RU" dirty="0" err="1" smtClean="0"/>
              <a:t>відриву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навчалося</a:t>
            </a:r>
            <a:r>
              <a:rPr lang="ru-RU" dirty="0" smtClean="0"/>
              <a:t> 185 тис.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У 1950—1951 </a:t>
            </a:r>
            <a:r>
              <a:rPr lang="en-US" dirty="0" smtClean="0"/>
              <a:t>pp. </a:t>
            </a:r>
            <a:r>
              <a:rPr lang="ru-RU" dirty="0" err="1" smtClean="0"/>
              <a:t>було</a:t>
            </a:r>
            <a:r>
              <a:rPr lang="ru-RU" dirty="0" smtClean="0"/>
              <a:t> 4896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робітничої</a:t>
            </a:r>
            <a:r>
              <a:rPr lang="ru-RU" dirty="0" smtClean="0"/>
              <a:t> та </a:t>
            </a:r>
            <a:r>
              <a:rPr lang="ru-RU" dirty="0" err="1" smtClean="0"/>
              <a:t>сільської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, де </a:t>
            </a:r>
            <a:r>
              <a:rPr lang="ru-RU" dirty="0" err="1" smtClean="0"/>
              <a:t>навчалось</a:t>
            </a:r>
            <a:r>
              <a:rPr lang="ru-RU" dirty="0" smtClean="0"/>
              <a:t> 343,3 тис.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6" y="4509120"/>
            <a:ext cx="11449272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Особливого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набувала</a:t>
            </a:r>
            <a:r>
              <a:rPr lang="ru-RU" dirty="0" smtClean="0"/>
              <a:t> проблема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. У 1945/46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у школах </a:t>
            </a:r>
            <a:r>
              <a:rPr lang="ru-RU" dirty="0" err="1" smtClean="0"/>
              <a:t>працювало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182 тис. </a:t>
            </a:r>
            <a:r>
              <a:rPr lang="ru-RU" dirty="0" err="1" smtClean="0"/>
              <a:t>вчителів</a:t>
            </a:r>
            <a:r>
              <a:rPr lang="ru-RU" dirty="0" smtClean="0"/>
              <a:t> при </a:t>
            </a:r>
            <a:r>
              <a:rPr lang="ru-RU" dirty="0" err="1" smtClean="0"/>
              <a:t>потребі</a:t>
            </a:r>
            <a:r>
              <a:rPr lang="ru-RU" dirty="0" smtClean="0"/>
              <a:t> 245 тис.,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/о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взагалі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Основною базою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 у </a:t>
            </a:r>
            <a:r>
              <a:rPr lang="ru-RU" dirty="0" err="1" smtClean="0"/>
              <a:t>повоєнні</a:t>
            </a:r>
            <a:r>
              <a:rPr lang="ru-RU" dirty="0" smtClean="0"/>
              <a:t> роки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учительські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, а </a:t>
            </a:r>
            <a:r>
              <a:rPr lang="ru-RU" dirty="0" err="1" smtClean="0"/>
              <a:t>після</a:t>
            </a:r>
            <a:r>
              <a:rPr lang="ru-RU" dirty="0" smtClean="0"/>
              <a:t> 1950 р. — </a:t>
            </a:r>
            <a:r>
              <a:rPr lang="ru-RU" dirty="0" err="1" smtClean="0"/>
              <a:t>педагогічні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готували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 для 5—10-х </a:t>
            </a:r>
            <a:r>
              <a:rPr lang="ru-RU" dirty="0" err="1" smtClean="0"/>
              <a:t>класів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училища — для </a:t>
            </a:r>
            <a:r>
              <a:rPr lang="ru-RU" dirty="0" err="1" smtClean="0"/>
              <a:t>початкових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3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814" y="188640"/>
            <a:ext cx="5904656" cy="404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1988840"/>
            <a:ext cx="10873208" cy="4195481"/>
          </a:xfrm>
        </p:spPr>
        <p:txBody>
          <a:bodyPr/>
          <a:lstStyle/>
          <a:p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класи</a:t>
            </a:r>
            <a:r>
              <a:rPr lang="ru-RU" dirty="0" smtClean="0"/>
              <a:t> при 177 </a:t>
            </a:r>
            <a:r>
              <a:rPr lang="ru-RU" dirty="0" err="1" smtClean="0"/>
              <a:t>середніх</a:t>
            </a:r>
            <a:r>
              <a:rPr lang="ru-RU" dirty="0" smtClean="0"/>
              <a:t> школах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 </a:t>
            </a:r>
            <a:r>
              <a:rPr lang="ru-RU" dirty="0" err="1" smtClean="0"/>
              <a:t>перші</a:t>
            </a:r>
            <a:r>
              <a:rPr lang="ru-RU" dirty="0" smtClean="0"/>
              <a:t> 5 </a:t>
            </a:r>
            <a:r>
              <a:rPr lang="ru-RU" dirty="0" err="1" smtClean="0"/>
              <a:t>повоєнних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підготували</a:t>
            </a:r>
            <a:r>
              <a:rPr lang="ru-RU" dirty="0" smtClean="0"/>
              <a:t> 2,6 тис. </a:t>
            </a:r>
            <a:r>
              <a:rPr lang="ru-RU" dirty="0" err="1" smtClean="0"/>
              <a:t>учителів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вжитих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республіці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року в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збільшувалася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на початок 1950 р. у </a:t>
            </a:r>
            <a:r>
              <a:rPr lang="ru-RU" dirty="0" err="1" smtClean="0"/>
              <a:t>загальноосвітніх</a:t>
            </a:r>
            <a:r>
              <a:rPr lang="ru-RU" dirty="0" smtClean="0"/>
              <a:t> школах </a:t>
            </a:r>
            <a:r>
              <a:rPr lang="ru-RU" dirty="0" err="1" smtClean="0"/>
              <a:t>працювало</a:t>
            </a:r>
            <a:r>
              <a:rPr lang="ru-RU" dirty="0" smtClean="0"/>
              <a:t> 291,3 тис. </a:t>
            </a:r>
            <a:r>
              <a:rPr lang="ru-RU" dirty="0" err="1" smtClean="0"/>
              <a:t>вчителів</a:t>
            </a:r>
            <a:r>
              <a:rPr lang="ru-RU" dirty="0" smtClean="0"/>
              <a:t>, а в 1960 р. — </a:t>
            </a:r>
            <a:r>
              <a:rPr lang="ru-RU" dirty="0" err="1" smtClean="0"/>
              <a:t>близько</a:t>
            </a:r>
            <a:r>
              <a:rPr lang="ru-RU" dirty="0" smtClean="0"/>
              <a:t> 408 тис. У 50-х роках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кадри</a:t>
            </a:r>
            <a:r>
              <a:rPr lang="ru-RU" dirty="0" smtClean="0"/>
              <a:t> </a:t>
            </a:r>
            <a:r>
              <a:rPr lang="ru-RU" dirty="0" err="1" smtClean="0"/>
              <a:t>готувались</a:t>
            </a:r>
            <a:r>
              <a:rPr lang="ru-RU" dirty="0" smtClean="0"/>
              <a:t> в 7 </a:t>
            </a:r>
            <a:r>
              <a:rPr lang="ru-RU" dirty="0" err="1" smtClean="0"/>
              <a:t>університетах</a:t>
            </a:r>
            <a:r>
              <a:rPr lang="ru-RU" dirty="0" smtClean="0"/>
              <a:t>, 36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інститутах</a:t>
            </a:r>
            <a:r>
              <a:rPr lang="ru-RU" dirty="0" smtClean="0"/>
              <a:t>, 43 педучилищах. З 1956 р. вони почали </a:t>
            </a:r>
            <a:r>
              <a:rPr lang="ru-RU" dirty="0" err="1" smtClean="0"/>
              <a:t>готувати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 широкого </a:t>
            </a:r>
            <a:r>
              <a:rPr lang="ru-RU" dirty="0" err="1" smtClean="0"/>
              <a:t>профілю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могли </a:t>
            </a:r>
            <a:r>
              <a:rPr lang="ru-RU" dirty="0" err="1" smtClean="0"/>
              <a:t>викладати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споріднені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остарбайтери</Template>
  <TotalTime>95</TotalTime>
  <Words>2353</Words>
  <Application>Microsoft Office PowerPoint</Application>
  <PresentationFormat>Произвольный</PresentationFormat>
  <Paragraphs>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Ion</vt:lpstr>
      <vt:lpstr>Культура повоєнного часу</vt:lpstr>
      <vt:lpstr>Слайд 2</vt:lpstr>
      <vt:lpstr>Слайд 3</vt:lpstr>
      <vt:lpstr>Слайд 4</vt:lpstr>
      <vt:lpstr>Освіта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Наука</vt:lpstr>
      <vt:lpstr>Слайд 14</vt:lpstr>
      <vt:lpstr>Слайд 15</vt:lpstr>
      <vt:lpstr>Слайд 16</vt:lpstr>
      <vt:lpstr>Слайд 17</vt:lpstr>
      <vt:lpstr>Слайд 18</vt:lpstr>
      <vt:lpstr>Література</vt:lpstr>
      <vt:lpstr>Слайд 20</vt:lpstr>
      <vt:lpstr>Слайд 21</vt:lpstr>
      <vt:lpstr>Слайд 22</vt:lpstr>
      <vt:lpstr>Театр</vt:lpstr>
      <vt:lpstr>Слайд 24</vt:lpstr>
      <vt:lpstr>Слайд 25</vt:lpstr>
      <vt:lpstr>Кіно</vt:lpstr>
      <vt:lpstr>Слайд 27</vt:lpstr>
      <vt:lpstr>Слайд 28</vt:lpstr>
      <vt:lpstr>Слайд 29</vt:lpstr>
      <vt:lpstr>Музика</vt:lpstr>
      <vt:lpstr>Слайд 31</vt:lpstr>
      <vt:lpstr>Слайд 32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повоєнного часу</dc:title>
  <cp:lastModifiedBy>Леонид</cp:lastModifiedBy>
  <cp:revision>12</cp:revision>
  <dcterms:modified xsi:type="dcterms:W3CDTF">2013-11-12T20:58:30Z</dcterms:modified>
</cp:coreProperties>
</file>