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1" autoAdjust="0"/>
    <p:restoredTop sz="94660"/>
  </p:normalViewPr>
  <p:slideViewPr>
    <p:cSldViewPr>
      <p:cViewPr varScale="1">
        <p:scale>
          <a:sx n="103" d="100"/>
          <a:sy n="103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8F1E97-6293-49DC-A940-B00FD03B3B22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160D02-4494-43FC-A8E7-76F8A7B502E3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29198"/>
            <a:ext cx="6115080" cy="1643074"/>
          </a:xfrm>
        </p:spPr>
        <p:txBody>
          <a:bodyPr>
            <a:normAutofit/>
          </a:bodyPr>
          <a:lstStyle/>
          <a:p>
            <a:pPr algn="r"/>
            <a:r>
              <a:rPr lang="uk-UA" sz="1800" i="1" u="sng" dirty="0" smtClean="0"/>
              <a:t>Підготувала:</a:t>
            </a:r>
          </a:p>
          <a:p>
            <a:pPr algn="r"/>
            <a:r>
              <a:rPr lang="uk-UA" i="1" dirty="0"/>
              <a:t>у</a:t>
            </a:r>
            <a:r>
              <a:rPr lang="uk-UA" i="1" dirty="0" smtClean="0"/>
              <a:t>чениця 11-А класу</a:t>
            </a:r>
          </a:p>
          <a:p>
            <a:pPr algn="r"/>
            <a:r>
              <a:rPr lang="uk-UA" i="1" dirty="0" smtClean="0"/>
              <a:t>СШ №5</a:t>
            </a:r>
          </a:p>
          <a:p>
            <a:pPr algn="r"/>
            <a:r>
              <a:rPr lang="uk-UA" sz="1800" i="1" dirty="0" err="1" smtClean="0"/>
              <a:t>Головчак</a:t>
            </a:r>
            <a:r>
              <a:rPr lang="uk-UA" sz="1800" i="1" dirty="0" smtClean="0"/>
              <a:t> Анастасія</a:t>
            </a:r>
            <a:endParaRPr lang="uk-UA" sz="1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Субкультура. </a:t>
            </a:r>
            <a:br>
              <a:rPr lang="uk-UA" dirty="0" smtClean="0"/>
            </a:br>
            <a:r>
              <a:rPr lang="uk-UA" dirty="0" smtClean="0"/>
              <a:t>Молодіжна субкультура.</a:t>
            </a:r>
            <a:endParaRPr lang="uk-UA" dirty="0"/>
          </a:p>
        </p:txBody>
      </p:sp>
      <p:pic>
        <p:nvPicPr>
          <p:cNvPr id="4" name="Рисунок 3" descr="z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786058"/>
            <a:ext cx="428625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Autofit/>
          </a:bodyPr>
          <a:lstStyle/>
          <a:p>
            <a:r>
              <a:rPr lang="uk-UA" sz="4400" dirty="0" err="1" smtClean="0"/>
              <a:t>Гопники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Молодь країн колишнього СССР;</a:t>
            </a:r>
          </a:p>
          <a:p>
            <a:r>
              <a:rPr lang="uk-UA" dirty="0" smtClean="0"/>
              <a:t>Пародія на представників кримінального світу 1990-х рр.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1368586530_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3286124"/>
            <a:ext cx="3917991" cy="293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o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357562"/>
            <a:ext cx="4092540" cy="283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Autofit/>
          </a:bodyPr>
          <a:lstStyle/>
          <a:p>
            <a:r>
              <a:rPr lang="uk-UA" sz="4400" dirty="0" smtClean="0"/>
              <a:t>Металісти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Натхненні музикою метал, яка з’явилася в 1980-х рр.</a:t>
            </a:r>
          </a:p>
          <a:p>
            <a:r>
              <a:rPr lang="uk-UA" dirty="0" smtClean="0"/>
              <a:t>Широко розповсюджена </a:t>
            </a:r>
            <a:r>
              <a:rPr lang="uk-UA" dirty="0" err="1" smtClean="0"/>
              <a:t>к-ра</a:t>
            </a:r>
            <a:r>
              <a:rPr lang="uk-UA" dirty="0" smtClean="0"/>
              <a:t> в </a:t>
            </a:r>
            <a:r>
              <a:rPr lang="uk-UA" dirty="0" err="1" smtClean="0"/>
              <a:t>Пн</a:t>
            </a:r>
            <a:r>
              <a:rPr lang="uk-UA" dirty="0" smtClean="0"/>
              <a:t> Європі та </a:t>
            </a:r>
            <a:r>
              <a:rPr lang="uk-UA" dirty="0" err="1" smtClean="0"/>
              <a:t>Пн</a:t>
            </a:r>
            <a:r>
              <a:rPr lang="uk-UA" dirty="0" smtClean="0"/>
              <a:t> Америці.</a:t>
            </a:r>
            <a:endParaRPr lang="uk-UA" dirty="0"/>
          </a:p>
        </p:txBody>
      </p:sp>
      <p:pic>
        <p:nvPicPr>
          <p:cNvPr id="4" name="Рисунок 3" descr="Meta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000372"/>
            <a:ext cx="5429273" cy="336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630386"/>
          </a:xfrm>
        </p:spPr>
        <p:txBody>
          <a:bodyPr>
            <a:noAutofit/>
          </a:bodyPr>
          <a:lstStyle/>
          <a:p>
            <a:r>
              <a:rPr lang="uk-UA" sz="4000" dirty="0" smtClean="0"/>
              <a:t>Типова мода металістів: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41752" cy="490234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Довге волосся у чоловіків;</a:t>
            </a:r>
          </a:p>
          <a:p>
            <a:r>
              <a:rPr lang="uk-UA" dirty="0" smtClean="0"/>
              <a:t>Шкіряна мотоциклетна куртка;</a:t>
            </a:r>
          </a:p>
          <a:p>
            <a:r>
              <a:rPr lang="uk-UA" dirty="0" smtClean="0"/>
              <a:t>Чорні футболки з емблемою групи;</a:t>
            </a:r>
          </a:p>
          <a:p>
            <a:r>
              <a:rPr lang="uk-UA" dirty="0" smtClean="0"/>
              <a:t>Напульсники;</a:t>
            </a:r>
          </a:p>
          <a:p>
            <a:r>
              <a:rPr lang="uk-UA" dirty="0" smtClean="0"/>
              <a:t>Нашивки на одязі;</a:t>
            </a:r>
          </a:p>
          <a:p>
            <a:r>
              <a:rPr lang="uk-UA" dirty="0" smtClean="0"/>
              <a:t>Шкіряні штани чи джинси;</a:t>
            </a:r>
          </a:p>
          <a:p>
            <a:r>
              <a:rPr lang="uk-UA" dirty="0" smtClean="0"/>
              <a:t>Часто чорні плащі, пальто;</a:t>
            </a:r>
          </a:p>
          <a:p>
            <a:r>
              <a:rPr lang="uk-UA" dirty="0" smtClean="0"/>
              <a:t>Шкіряні рукавиці без пальців.</a:t>
            </a:r>
            <a:endParaRPr lang="uk-UA" dirty="0"/>
          </a:p>
        </p:txBody>
      </p:sp>
      <p:pic>
        <p:nvPicPr>
          <p:cNvPr id="4" name="Рисунок 3" descr="yak-odyagatisya-metalist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071678"/>
            <a:ext cx="371475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Autofit/>
          </a:bodyPr>
          <a:lstStyle/>
          <a:p>
            <a:r>
              <a:rPr lang="uk-UA" sz="4400" dirty="0" smtClean="0"/>
              <a:t>Панки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Виникла субкультура в середині 70-х рр. у Великобританії, США, Канаді і Австралії.</a:t>
            </a:r>
          </a:p>
          <a:p>
            <a:r>
              <a:rPr lang="uk-UA" dirty="0" smtClean="0"/>
              <a:t>Характерні особливості: критичне відношення до суспільства і політики.</a:t>
            </a:r>
            <a:endParaRPr lang="uk-UA" dirty="0"/>
          </a:p>
        </p:txBody>
      </p:sp>
      <p:pic>
        <p:nvPicPr>
          <p:cNvPr id="4" name="Рисунок 3" descr="13_61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0043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357562"/>
            <a:ext cx="3357586" cy="286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Зовнішній вигляд панків: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98942" cy="4688034"/>
          </a:xfrm>
        </p:spPr>
        <p:txBody>
          <a:bodyPr/>
          <a:lstStyle/>
          <a:p>
            <a:r>
              <a:rPr lang="uk-UA" i="1" dirty="0" smtClean="0"/>
              <a:t>Ірокез;</a:t>
            </a:r>
          </a:p>
          <a:p>
            <a:r>
              <a:rPr lang="uk-UA" i="1" dirty="0" smtClean="0"/>
              <a:t>Важке взуття;</a:t>
            </a:r>
          </a:p>
          <a:p>
            <a:r>
              <a:rPr lang="uk-UA" i="1" dirty="0" smtClean="0"/>
              <a:t>Джинси з </a:t>
            </a:r>
            <a:r>
              <a:rPr lang="uk-UA" i="1" dirty="0" err="1" smtClean="0"/>
              <a:t>“розводами”</a:t>
            </a:r>
            <a:r>
              <a:rPr lang="uk-UA" i="1" dirty="0" smtClean="0"/>
              <a:t>;</a:t>
            </a:r>
          </a:p>
          <a:p>
            <a:r>
              <a:rPr lang="uk-UA" i="1" dirty="0" smtClean="0"/>
              <a:t>Черепи на одязі та аксесуарах;</a:t>
            </a:r>
          </a:p>
          <a:p>
            <a:r>
              <a:rPr lang="uk-UA" i="1" dirty="0" smtClean="0"/>
              <a:t>Ланцюги на джинсах;</a:t>
            </a:r>
          </a:p>
          <a:p>
            <a:r>
              <a:rPr lang="uk-UA" i="1" dirty="0" smtClean="0"/>
              <a:t>Сумки-торби.</a:t>
            </a:r>
            <a:endParaRPr lang="uk-UA" i="1" dirty="0"/>
          </a:p>
        </p:txBody>
      </p:sp>
      <p:pic>
        <p:nvPicPr>
          <p:cNvPr id="4" name="Рисунок 3" descr="Панки-готы-и-друг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571612"/>
            <a:ext cx="3286148" cy="471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Autofit/>
          </a:bodyPr>
          <a:lstStyle/>
          <a:p>
            <a:r>
              <a:rPr lang="uk-UA" sz="4400" dirty="0" err="1" smtClean="0"/>
              <a:t>Скінхеди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1969 р. – пік популярності субкультури.</a:t>
            </a:r>
          </a:p>
          <a:p>
            <a:r>
              <a:rPr lang="uk-UA" dirty="0" smtClean="0"/>
              <a:t>Музика: ямайська, англійська музична сцена початку 1980-х рр.</a:t>
            </a:r>
          </a:p>
          <a:p>
            <a:r>
              <a:rPr lang="uk-UA" dirty="0" smtClean="0"/>
              <a:t>Зовнішній вигляд: </a:t>
            </a:r>
            <a:r>
              <a:rPr lang="uk-UA" dirty="0" err="1" smtClean="0"/>
              <a:t>“боти</a:t>
            </a:r>
            <a:r>
              <a:rPr lang="uk-UA" dirty="0" smtClean="0"/>
              <a:t> і </a:t>
            </a:r>
            <a:r>
              <a:rPr lang="uk-UA" dirty="0" err="1" smtClean="0"/>
              <a:t>підтяжки”</a:t>
            </a:r>
            <a:r>
              <a:rPr lang="uk-UA" dirty="0" smtClean="0"/>
              <a:t>, короткий шарф, коротка стрижка.</a:t>
            </a:r>
            <a:endParaRPr lang="uk-UA" dirty="0"/>
          </a:p>
        </p:txBody>
      </p:sp>
      <p:pic>
        <p:nvPicPr>
          <p:cNvPr id="4" name="Рисунок 3" descr="Romper-1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929066"/>
            <a:ext cx="381000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lepaya-ukra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857628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Autofit/>
          </a:bodyPr>
          <a:lstStyle/>
          <a:p>
            <a:r>
              <a:rPr lang="uk-UA" sz="4400" dirty="0" err="1" smtClean="0"/>
              <a:t>Хіппі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400" dirty="0" err="1" smtClean="0"/>
              <a:t>“Модний</a:t>
            </a:r>
            <a:r>
              <a:rPr lang="uk-UA" sz="2400" dirty="0" smtClean="0"/>
              <a:t>, </a:t>
            </a:r>
            <a:r>
              <a:rPr lang="uk-UA" sz="2400" dirty="0" err="1" smtClean="0"/>
              <a:t>стильний”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Виникли в США в 1960-х рр.</a:t>
            </a:r>
          </a:p>
          <a:p>
            <a:r>
              <a:rPr lang="uk-UA" sz="2400" dirty="0" smtClean="0"/>
              <a:t>Вони прагнули любові і миру.</a:t>
            </a:r>
          </a:p>
          <a:p>
            <a:r>
              <a:rPr lang="uk-UA" sz="2400" dirty="0" smtClean="0"/>
              <a:t>Носили </a:t>
            </a:r>
            <a:r>
              <a:rPr lang="uk-UA" sz="2400" dirty="0" err="1" smtClean="0"/>
              <a:t>бандани</a:t>
            </a:r>
            <a:r>
              <a:rPr lang="uk-UA" sz="2400" dirty="0" smtClean="0"/>
              <a:t>, </a:t>
            </a:r>
            <a:r>
              <a:rPr lang="uk-UA" sz="2400" dirty="0" err="1" smtClean="0"/>
              <a:t>дреди</a:t>
            </a:r>
            <a:r>
              <a:rPr lang="uk-UA" sz="2400" dirty="0" smtClean="0"/>
              <a:t>, їздили на </a:t>
            </a:r>
            <a:r>
              <a:rPr lang="uk-UA" sz="2400" dirty="0" err="1" smtClean="0"/>
              <a:t>хіппі-мобілях</a:t>
            </a:r>
            <a:r>
              <a:rPr lang="uk-UA" sz="2400" dirty="0" smtClean="0"/>
              <a:t>, курили марихуану.</a:t>
            </a:r>
            <a:endParaRPr lang="uk-UA" sz="2400" dirty="0"/>
          </a:p>
        </p:txBody>
      </p:sp>
      <p:pic>
        <p:nvPicPr>
          <p:cNvPr id="4" name="Рисунок 3" descr="sm_users_img-182815.jpg"/>
          <p:cNvPicPr>
            <a:picLocks noChangeAspect="1"/>
          </p:cNvPicPr>
          <p:nvPr/>
        </p:nvPicPr>
        <p:blipFill>
          <a:blip r:embed="rId2"/>
          <a:srcRect l="6218" r="6735"/>
          <a:stretch>
            <a:fillRect/>
          </a:stretch>
        </p:blipFill>
        <p:spPr>
          <a:xfrm>
            <a:off x="4572000" y="3786190"/>
            <a:ext cx="4000528" cy="275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ETAIL_PICTURE__115709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14752"/>
            <a:ext cx="3934862" cy="294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Autofit/>
          </a:bodyPr>
          <a:lstStyle/>
          <a:p>
            <a:r>
              <a:rPr lang="uk-UA" sz="4400" dirty="0" smtClean="0"/>
              <a:t>Емо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13190" cy="4572000"/>
          </a:xfrm>
        </p:spPr>
        <p:txBody>
          <a:bodyPr>
            <a:noAutofit/>
          </a:bodyPr>
          <a:lstStyle/>
          <a:p>
            <a:r>
              <a:rPr lang="uk-UA" sz="2600" i="1" dirty="0" smtClean="0"/>
              <a:t>Виникли на базі прихильників однойменного музичного стилю;</a:t>
            </a:r>
          </a:p>
          <a:p>
            <a:r>
              <a:rPr lang="uk-UA" sz="2600" i="1" dirty="0" smtClean="0"/>
              <a:t>Мають чутливе світосприйняття, вразливі і депресивні;</a:t>
            </a:r>
          </a:p>
          <a:p>
            <a:r>
              <a:rPr lang="uk-UA" sz="2600" i="1" dirty="0" smtClean="0"/>
              <a:t>Зовнішній вигляд: коса </a:t>
            </a:r>
            <a:r>
              <a:rPr lang="uk-UA" sz="2600" i="1" dirty="0" err="1" smtClean="0"/>
              <a:t>чілка</a:t>
            </a:r>
            <a:r>
              <a:rPr lang="uk-UA" sz="2600" i="1" dirty="0" smtClean="0"/>
              <a:t>, </a:t>
            </a:r>
            <a:r>
              <a:rPr lang="uk-UA" sz="2600" i="1" dirty="0" err="1" smtClean="0"/>
              <a:t>“тунелі”</a:t>
            </a:r>
            <a:r>
              <a:rPr lang="uk-UA" sz="2600" i="1" dirty="0" smtClean="0"/>
              <a:t> у вухах, </a:t>
            </a:r>
            <a:r>
              <a:rPr lang="uk-UA" sz="2600" i="1" dirty="0" err="1" smtClean="0"/>
              <a:t>“підведені”</a:t>
            </a:r>
            <a:r>
              <a:rPr lang="uk-UA" sz="2600" i="1" dirty="0" smtClean="0"/>
              <a:t> очі.</a:t>
            </a:r>
          </a:p>
          <a:p>
            <a:r>
              <a:rPr lang="uk-UA" sz="2600" i="1" dirty="0" smtClean="0"/>
              <a:t>Чорно-рожеві тони.</a:t>
            </a:r>
            <a:endParaRPr lang="uk-UA" sz="2600" i="1" dirty="0"/>
          </a:p>
        </p:txBody>
      </p:sp>
      <p:pic>
        <p:nvPicPr>
          <p:cNvPr id="4" name="Рисунок 3" descr="emo-zachisk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785926"/>
            <a:ext cx="2928949" cy="433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Autofit/>
          </a:bodyPr>
          <a:lstStyle/>
          <a:p>
            <a:r>
              <a:rPr lang="uk-UA" sz="4400" dirty="0" smtClean="0"/>
              <a:t>Футбольні фанати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2400" dirty="0" smtClean="0"/>
              <a:t>Особи, які порушують громадський порядок, пов’язуючи свої дії з футбольними пристрастями;</a:t>
            </a:r>
          </a:p>
          <a:p>
            <a:r>
              <a:rPr lang="uk-UA" sz="2400" dirty="0" smtClean="0"/>
              <a:t>Діють до або після футбольних матчів, а також в місцях скупчення футбольних уболівальників;</a:t>
            </a:r>
          </a:p>
          <a:p>
            <a:r>
              <a:rPr lang="uk-UA" sz="2400" dirty="0" smtClean="0"/>
              <a:t>Субкультура зародилася в Британії в 1950-х рр.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Bundesarchiv_Bild_183-1990-0414-009,_FDGB-Pokal,_1._FC_Lok_Leipzig_-_Dynamo_Schwerin,_Ausschreitung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86190"/>
            <a:ext cx="4071934" cy="272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5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714752"/>
            <a:ext cx="3143250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Autofit/>
          </a:bodyPr>
          <a:lstStyle/>
          <a:p>
            <a:r>
              <a:rPr lang="uk-UA" sz="4400" dirty="0" smtClean="0"/>
              <a:t>Висновок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Будь-яка субкультура – це завжди протиставлення існуючому суспільному і культурному порядку.</a:t>
            </a:r>
          </a:p>
          <a:p>
            <a:r>
              <a:rPr lang="uk-UA" dirty="0" smtClean="0"/>
              <a:t>Субкультури сучасності відрізняються значним різноманіттям, в їх складі домінують підлітки.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/>
              <a:t>Зміст</a:t>
            </a:r>
            <a:endParaRPr lang="uk-UA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терміну.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Взаємовідношення субкультур.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 субкультур на групи.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Найпопулярніші субкультури: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байкери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готи,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гопники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металісти, панки,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скінхеди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футбольні фанати.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Autofit/>
          </a:bodyPr>
          <a:lstStyle/>
          <a:p>
            <a:r>
              <a:rPr lang="uk-UA" sz="4400" b="1" dirty="0" smtClean="0"/>
              <a:t>Вступ</a:t>
            </a:r>
            <a:endParaRPr lang="uk-UA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56528" cy="4572000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Субкультура</a:t>
            </a:r>
            <a:r>
              <a:rPr lang="uk-UA" dirty="0" smtClean="0"/>
              <a:t> – це спільнота людей, чиї </a:t>
            </a:r>
          </a:p>
          <a:p>
            <a:pPr>
              <a:buNone/>
            </a:pPr>
            <a:r>
              <a:rPr lang="uk-UA" dirty="0" smtClean="0"/>
              <a:t>переконання, погляди на життя і поведінка </a:t>
            </a:r>
          </a:p>
          <a:p>
            <a:pPr>
              <a:buNone/>
            </a:pPr>
            <a:r>
              <a:rPr lang="uk-UA" dirty="0" smtClean="0"/>
              <a:t>відрізняються від загальноприйнятих або просто</a:t>
            </a:r>
          </a:p>
          <a:p>
            <a:pPr>
              <a:buNone/>
            </a:pPr>
            <a:r>
              <a:rPr lang="uk-UA" dirty="0" smtClean="0"/>
              <a:t>приховані від широкої</a:t>
            </a:r>
          </a:p>
          <a:p>
            <a:pPr>
              <a:buNone/>
            </a:pPr>
            <a:r>
              <a:rPr lang="uk-UA" dirty="0" smtClean="0"/>
              <a:t>публіки, що й </a:t>
            </a:r>
          </a:p>
          <a:p>
            <a:pPr>
              <a:buNone/>
            </a:pPr>
            <a:r>
              <a:rPr lang="uk-UA" dirty="0" smtClean="0"/>
              <a:t>відрізняє їх від більш</a:t>
            </a:r>
          </a:p>
          <a:p>
            <a:pPr>
              <a:buNone/>
            </a:pPr>
            <a:r>
              <a:rPr lang="uk-UA" dirty="0" smtClean="0"/>
              <a:t>широкого поняття </a:t>
            </a:r>
          </a:p>
          <a:p>
            <a:pPr>
              <a:buNone/>
            </a:pPr>
            <a:r>
              <a:rPr lang="uk-UA" dirty="0" smtClean="0"/>
              <a:t>культури, </a:t>
            </a:r>
          </a:p>
          <a:p>
            <a:pPr>
              <a:buNone/>
            </a:pPr>
            <a:r>
              <a:rPr lang="uk-UA" dirty="0" smtClean="0"/>
              <a:t>відгалуженням </a:t>
            </a:r>
          </a:p>
          <a:p>
            <a:pPr>
              <a:buNone/>
            </a:pPr>
            <a:r>
              <a:rPr lang="uk-UA" dirty="0" smtClean="0"/>
              <a:t>якої вони є.</a:t>
            </a:r>
            <a:endParaRPr lang="uk-UA" dirty="0"/>
          </a:p>
        </p:txBody>
      </p:sp>
      <p:pic>
        <p:nvPicPr>
          <p:cNvPr id="5" name="Рисунок 4" descr="1343774475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090419"/>
            <a:ext cx="4786314" cy="35394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Історія терміну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 1950 році американський соціолог Девід </a:t>
            </a:r>
            <a:r>
              <a:rPr lang="uk-UA" dirty="0" err="1" smtClean="0"/>
              <a:t>Райзмен</a:t>
            </a:r>
            <a:r>
              <a:rPr lang="uk-UA" dirty="0" smtClean="0"/>
              <a:t> у своїх дослідженнях вивів поняття субкультури як групи людей, які зумисне вибирають стиль і цінності, які вибрані меншістю. Більш детальний аналіз явища і поняття субкультури провів </a:t>
            </a:r>
            <a:r>
              <a:rPr lang="uk-UA" dirty="0" err="1" smtClean="0"/>
              <a:t>Дік</a:t>
            </a:r>
            <a:r>
              <a:rPr lang="uk-UA" dirty="0" smtClean="0"/>
              <a:t> </a:t>
            </a:r>
            <a:r>
              <a:rPr lang="uk-UA" dirty="0" err="1" smtClean="0"/>
              <a:t>Хербідж</a:t>
            </a:r>
            <a:r>
              <a:rPr lang="uk-UA" dirty="0" smtClean="0"/>
              <a:t> у своїй книзі </a:t>
            </a:r>
            <a:r>
              <a:rPr lang="uk-UA" dirty="0" err="1" smtClean="0"/>
              <a:t>“Субкультура</a:t>
            </a:r>
            <a:r>
              <a:rPr lang="uk-UA" dirty="0" smtClean="0"/>
              <a:t>: значення </a:t>
            </a:r>
            <a:r>
              <a:rPr lang="uk-UA" dirty="0" err="1" smtClean="0"/>
              <a:t>стилю”</a:t>
            </a:r>
            <a:r>
              <a:rPr lang="uk-UA" dirty="0" smtClean="0"/>
              <a:t>. На його думку, субкультури залучають людей з подібними смаками ,яких не задовольняють загальноприйняті стандарти і цінності.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Взаємовідношення субкультур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Субкультури, як і будь-яке культурне явище, виникли не в культурному вакуумі, а в культурно насиченому середовищі. Суспільство ХХ ст. перенасичене різними ідеями, філософськими течіями.</a:t>
            </a:r>
          </a:p>
          <a:p>
            <a:r>
              <a:rPr lang="uk-UA" dirty="0" smtClean="0"/>
              <a:t>Тому не можна говорити, що субкультури ізольовані, вони мають важкі взаємовідносини як з масовою культурою, так і з іншими субкультурами.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Поділ субкультур на групи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/>
              <a:t>Пов’язані з музикою</a:t>
            </a:r>
            <a:r>
              <a:rPr lang="uk-UA" dirty="0" smtClean="0"/>
              <a:t>: рокери, металісти, панки, готи, репери;</a:t>
            </a:r>
          </a:p>
          <a:p>
            <a:r>
              <a:rPr lang="uk-UA" i="1" dirty="0" smtClean="0"/>
              <a:t>Зі специфічним світоглядом і способом життя</a:t>
            </a:r>
            <a:r>
              <a:rPr lang="uk-UA" dirty="0" smtClean="0"/>
              <a:t>: готи, </a:t>
            </a:r>
            <a:r>
              <a:rPr lang="uk-UA" dirty="0" err="1" smtClean="0"/>
              <a:t>хіппі</a:t>
            </a:r>
            <a:r>
              <a:rPr lang="uk-UA" dirty="0" smtClean="0"/>
              <a:t>, індіаністи, панки, </a:t>
            </a:r>
            <a:r>
              <a:rPr lang="uk-UA" dirty="0" err="1" smtClean="0"/>
              <a:t>растамани</a:t>
            </a:r>
            <a:r>
              <a:rPr lang="uk-UA" dirty="0" smtClean="0"/>
              <a:t>;</a:t>
            </a:r>
          </a:p>
          <a:p>
            <a:r>
              <a:rPr lang="uk-UA" i="1" dirty="0" smtClean="0"/>
              <a:t>Пов’язані зі спортом</a:t>
            </a:r>
            <a:r>
              <a:rPr lang="uk-UA" dirty="0" smtClean="0"/>
              <a:t>: спортивні </a:t>
            </a:r>
            <a:r>
              <a:rPr lang="uk-UA" dirty="0" err="1" smtClean="0"/>
              <a:t>фани</a:t>
            </a:r>
            <a:r>
              <a:rPr lang="uk-UA" dirty="0" smtClean="0"/>
              <a:t>, </a:t>
            </a:r>
            <a:r>
              <a:rPr lang="uk-UA" dirty="0" err="1" smtClean="0"/>
              <a:t>роллери</a:t>
            </a:r>
            <a:r>
              <a:rPr lang="uk-UA" dirty="0" smtClean="0"/>
              <a:t>, </a:t>
            </a:r>
            <a:r>
              <a:rPr lang="uk-UA" dirty="0" err="1" smtClean="0"/>
              <a:t>скейтери</a:t>
            </a:r>
            <a:r>
              <a:rPr lang="uk-UA" dirty="0" smtClean="0"/>
              <a:t>, </a:t>
            </a:r>
            <a:r>
              <a:rPr lang="uk-UA" dirty="0" err="1" smtClean="0"/>
              <a:t>байкери</a:t>
            </a:r>
            <a:r>
              <a:rPr lang="uk-UA" dirty="0" smtClean="0"/>
              <a:t>;</a:t>
            </a:r>
          </a:p>
          <a:p>
            <a:r>
              <a:rPr lang="uk-UA" i="1" dirty="0" smtClean="0"/>
              <a:t>Пов’язані з іграми, переходом в іншу реальність</a:t>
            </a:r>
            <a:r>
              <a:rPr lang="uk-UA" dirty="0" smtClean="0"/>
              <a:t>: </a:t>
            </a:r>
            <a:r>
              <a:rPr lang="uk-UA" dirty="0" err="1" smtClean="0"/>
              <a:t>геймери</a:t>
            </a:r>
            <a:r>
              <a:rPr lang="uk-UA" dirty="0" smtClean="0"/>
              <a:t>, </a:t>
            </a:r>
            <a:r>
              <a:rPr lang="uk-UA" dirty="0" err="1" smtClean="0"/>
              <a:t>рольовики</a:t>
            </a:r>
            <a:r>
              <a:rPr lang="uk-UA" dirty="0" smtClean="0"/>
              <a:t>;</a:t>
            </a:r>
          </a:p>
          <a:p>
            <a:r>
              <a:rPr lang="uk-UA" i="1" dirty="0" smtClean="0"/>
              <a:t>Ворожо або </a:t>
            </a:r>
            <a:r>
              <a:rPr lang="uk-UA" i="1" dirty="0" err="1" smtClean="0"/>
              <a:t>асоціально</a:t>
            </a:r>
            <a:r>
              <a:rPr lang="uk-UA" i="1" dirty="0" smtClean="0"/>
              <a:t> налаштовані групи</a:t>
            </a:r>
            <a:r>
              <a:rPr lang="uk-UA" dirty="0" smtClean="0"/>
              <a:t>: панки, </a:t>
            </a:r>
            <a:r>
              <a:rPr lang="uk-UA" dirty="0" err="1" smtClean="0"/>
              <a:t>скінхеди</a:t>
            </a:r>
            <a:r>
              <a:rPr lang="uk-UA" dirty="0" smtClean="0"/>
              <a:t>, </a:t>
            </a:r>
            <a:r>
              <a:rPr lang="uk-UA" dirty="0" err="1" smtClean="0"/>
              <a:t>гопники</a:t>
            </a:r>
            <a:r>
              <a:rPr lang="uk-UA" dirty="0" smtClean="0"/>
              <a:t>, нацисти;</a:t>
            </a:r>
          </a:p>
          <a:p>
            <a:r>
              <a:rPr lang="uk-UA" i="1" dirty="0" smtClean="0"/>
              <a:t>Релігійні об’єднання</a:t>
            </a:r>
            <a:r>
              <a:rPr lang="uk-UA" dirty="0" smtClean="0"/>
              <a:t>: сектанти, </a:t>
            </a:r>
            <a:r>
              <a:rPr lang="uk-UA" dirty="0" err="1" smtClean="0"/>
              <a:t>сатаністи</a:t>
            </a:r>
            <a:r>
              <a:rPr lang="uk-UA" dirty="0" smtClean="0"/>
              <a:t>;</a:t>
            </a:r>
          </a:p>
          <a:p>
            <a:r>
              <a:rPr lang="uk-UA" i="1" dirty="0" smtClean="0"/>
              <a:t>Групи сучасного </a:t>
            </a:r>
            <a:r>
              <a:rPr lang="uk-UA" i="1" dirty="0" err="1" smtClean="0"/>
              <a:t>м-ва</a:t>
            </a:r>
            <a:r>
              <a:rPr lang="uk-UA" dirty="0" smtClean="0"/>
              <a:t>: </a:t>
            </a:r>
            <a:r>
              <a:rPr lang="uk-UA" dirty="0" err="1" smtClean="0"/>
              <a:t>графітери</a:t>
            </a:r>
            <a:r>
              <a:rPr lang="uk-UA" dirty="0" smtClean="0"/>
              <a:t>, </a:t>
            </a:r>
            <a:r>
              <a:rPr lang="uk-UA" dirty="0" err="1" smtClean="0"/>
              <a:t>просучасні</a:t>
            </a:r>
            <a:r>
              <a:rPr lang="uk-UA" dirty="0" smtClean="0"/>
              <a:t> художники;</a:t>
            </a:r>
          </a:p>
          <a:p>
            <a:r>
              <a:rPr lang="uk-UA" i="1" dirty="0" smtClean="0"/>
              <a:t>Субкультура мас</a:t>
            </a:r>
            <a:r>
              <a:rPr lang="uk-UA" dirty="0" smtClean="0"/>
              <a:t>: </a:t>
            </a:r>
            <a:r>
              <a:rPr lang="uk-UA" dirty="0" err="1" smtClean="0"/>
              <a:t>гопники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630386"/>
          </a:xfrm>
        </p:spPr>
        <p:txBody>
          <a:bodyPr>
            <a:noAutofit/>
          </a:bodyPr>
          <a:lstStyle/>
          <a:p>
            <a:r>
              <a:rPr lang="uk-UA" sz="4400" dirty="0" err="1" smtClean="0"/>
              <a:t>Байкери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err="1" smtClean="0"/>
              <a:t>Байкери</a:t>
            </a:r>
            <a:r>
              <a:rPr lang="uk-UA" dirty="0" smtClean="0"/>
              <a:t> – любителі і прихильники мотоциклів. </a:t>
            </a:r>
          </a:p>
          <a:p>
            <a:r>
              <a:rPr lang="uk-UA" dirty="0" smtClean="0"/>
              <a:t>Зародився рух </a:t>
            </a:r>
            <a:r>
              <a:rPr lang="uk-UA" dirty="0"/>
              <a:t>у</a:t>
            </a:r>
            <a:r>
              <a:rPr lang="uk-UA" dirty="0" smtClean="0"/>
              <a:t> 1950-х рр. у США.</a:t>
            </a:r>
          </a:p>
          <a:p>
            <a:r>
              <a:rPr lang="uk-UA" dirty="0" smtClean="0"/>
              <a:t>Стереотипний зовнішній вигляд: </a:t>
            </a:r>
            <a:r>
              <a:rPr lang="uk-UA" dirty="0" err="1" smtClean="0"/>
              <a:t>бандана</a:t>
            </a:r>
            <a:r>
              <a:rPr lang="uk-UA" dirty="0" smtClean="0"/>
              <a:t>, </a:t>
            </a:r>
            <a:r>
              <a:rPr lang="uk-UA" dirty="0" err="1" smtClean="0"/>
              <a:t>“косуха”</a:t>
            </a:r>
            <a:r>
              <a:rPr lang="uk-UA" dirty="0" smtClean="0"/>
              <a:t> чи шкіряна куртка, шкіряні штани.</a:t>
            </a:r>
            <a:endParaRPr lang="uk-UA" dirty="0"/>
          </a:p>
        </p:txBody>
      </p:sp>
      <p:pic>
        <p:nvPicPr>
          <p:cNvPr id="4" name="Рисунок 3" descr="1-ef6d32f7bf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876"/>
            <a:ext cx="4500594" cy="300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_40506_1_gallery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429000"/>
            <a:ext cx="3643317" cy="320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r>
              <a:rPr lang="uk-UA" dirty="0" smtClean="0"/>
              <a:t>Найбільшу повагу і захоплення серед </a:t>
            </a:r>
            <a:r>
              <a:rPr lang="uk-UA" dirty="0" err="1" smtClean="0"/>
              <a:t>байкерів</a:t>
            </a:r>
            <a:r>
              <a:rPr lang="uk-UA" dirty="0" smtClean="0"/>
              <a:t> викликають мотоцикли, зібрані своїми руками з умінням і багатою фантазією.</a:t>
            </a:r>
            <a:endParaRPr lang="uk-UA" dirty="0"/>
          </a:p>
        </p:txBody>
      </p:sp>
      <p:pic>
        <p:nvPicPr>
          <p:cNvPr id="4" name="Рисунок 3" descr="2438173_1be2ce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071810"/>
            <a:ext cx="4214842" cy="3429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52ca8c0d7800474526c08575b60a0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286124"/>
            <a:ext cx="3857632" cy="2886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Autofit/>
          </a:bodyPr>
          <a:lstStyle/>
          <a:p>
            <a:r>
              <a:rPr lang="uk-UA" sz="4400" dirty="0" smtClean="0"/>
              <a:t>Готи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98876" cy="4572000"/>
          </a:xfrm>
        </p:spPr>
        <p:txBody>
          <a:bodyPr/>
          <a:lstStyle/>
          <a:p>
            <a:r>
              <a:rPr lang="uk-UA" dirty="0" smtClean="0"/>
              <a:t>З’явилися в кінці 70-х рр. ХХ ст. на хвилі пост-панку;</a:t>
            </a:r>
          </a:p>
          <a:p>
            <a:r>
              <a:rPr lang="uk-UA" i="1" dirty="0" smtClean="0"/>
              <a:t>Специфічні риси</a:t>
            </a:r>
            <a:r>
              <a:rPr lang="uk-UA" dirty="0" smtClean="0"/>
              <a:t>: похмурий імідж, готична музика, </a:t>
            </a:r>
            <a:r>
              <a:rPr lang="uk-UA" dirty="0" err="1" smtClean="0"/>
              <a:t>хоррор-література</a:t>
            </a:r>
            <a:r>
              <a:rPr lang="uk-UA" dirty="0" smtClean="0"/>
              <a:t> і фільми, декаданс, містика.</a:t>
            </a:r>
            <a:endParaRPr lang="uk-UA" dirty="0"/>
          </a:p>
        </p:txBody>
      </p:sp>
      <p:pic>
        <p:nvPicPr>
          <p:cNvPr id="4" name="Рисунок 3" descr="go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571612"/>
            <a:ext cx="3357572" cy="477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</TotalTime>
  <Words>686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Субкультура.  Молодіжна субкультура.</vt:lpstr>
      <vt:lpstr>Зміст</vt:lpstr>
      <vt:lpstr>Вступ</vt:lpstr>
      <vt:lpstr>Історія терміну</vt:lpstr>
      <vt:lpstr>Взаємовідношення субкультур</vt:lpstr>
      <vt:lpstr>Поділ субкультур на групи</vt:lpstr>
      <vt:lpstr>Байкери</vt:lpstr>
      <vt:lpstr>Слайд 8</vt:lpstr>
      <vt:lpstr>Готи</vt:lpstr>
      <vt:lpstr>Гопники</vt:lpstr>
      <vt:lpstr>Металісти</vt:lpstr>
      <vt:lpstr>Типова мода металістів:</vt:lpstr>
      <vt:lpstr>Панки</vt:lpstr>
      <vt:lpstr>Зовнішній вигляд панків:</vt:lpstr>
      <vt:lpstr>Скінхеди</vt:lpstr>
      <vt:lpstr>Хіппі</vt:lpstr>
      <vt:lpstr>Емо</vt:lpstr>
      <vt:lpstr>Футбольні фанати</vt:lpstr>
      <vt:lpstr>Висновок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Субкультура.  Молодіжна субкультура.</dc:title>
  <dc:creator>Anastasiya</dc:creator>
  <cp:lastModifiedBy>Anastasiya</cp:lastModifiedBy>
  <cp:revision>14</cp:revision>
  <dcterms:created xsi:type="dcterms:W3CDTF">2014-01-26T11:02:39Z</dcterms:created>
  <dcterms:modified xsi:type="dcterms:W3CDTF">2014-01-26T13:14:48Z</dcterms:modified>
</cp:coreProperties>
</file>