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  <p:sldId id="265" r:id="rId7"/>
    <p:sldId id="262" r:id="rId8"/>
    <p:sldId id="261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89" autoAdjust="0"/>
  </p:normalViewPr>
  <p:slideViewPr>
    <p:cSldViewPr>
      <p:cViewPr varScale="1">
        <p:scale>
          <a:sx n="68" d="100"/>
          <a:sy n="68" d="100"/>
        </p:scale>
        <p:origin x="-53" y="-2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6EA9-163B-4E8C-AB3B-31337D7C6524}" type="datetimeFigureOut">
              <a:rPr lang="ru-RU" smtClean="0"/>
              <a:t>17.12.2012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96386CF-EF99-4FBC-B5BF-16387807CCE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6EA9-163B-4E8C-AB3B-31337D7C6524}" type="datetimeFigureOut">
              <a:rPr lang="ru-RU" smtClean="0"/>
              <a:t>17.12.2012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86CF-EF99-4FBC-B5BF-16387807CC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6EA9-163B-4E8C-AB3B-31337D7C6524}" type="datetimeFigureOut">
              <a:rPr lang="ru-RU" smtClean="0"/>
              <a:t>17.12.2012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86CF-EF99-4FBC-B5BF-16387807CC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6EA9-163B-4E8C-AB3B-31337D7C6524}" type="datetimeFigureOut">
              <a:rPr lang="ru-RU" smtClean="0"/>
              <a:t>17.12.2012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86CF-EF99-4FBC-B5BF-16387807CCE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6EA9-163B-4E8C-AB3B-31337D7C6524}" type="datetimeFigureOut">
              <a:rPr lang="ru-RU" smtClean="0"/>
              <a:t>17.12.2012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96386CF-EF99-4FBC-B5BF-16387807CCE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6EA9-163B-4E8C-AB3B-31337D7C6524}" type="datetimeFigureOut">
              <a:rPr lang="ru-RU" smtClean="0"/>
              <a:t>17.12.2012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86CF-EF99-4FBC-B5BF-16387807CCE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6EA9-163B-4E8C-AB3B-31337D7C6524}" type="datetimeFigureOut">
              <a:rPr lang="ru-RU" smtClean="0"/>
              <a:t>17.12.2012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86CF-EF99-4FBC-B5BF-16387807CCE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6EA9-163B-4E8C-AB3B-31337D7C6524}" type="datetimeFigureOut">
              <a:rPr lang="ru-RU" smtClean="0"/>
              <a:t>17.12.2012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86CF-EF99-4FBC-B5BF-16387807CC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6EA9-163B-4E8C-AB3B-31337D7C6524}" type="datetimeFigureOut">
              <a:rPr lang="ru-RU" smtClean="0"/>
              <a:t>17.12.2012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86CF-EF99-4FBC-B5BF-16387807CC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6EA9-163B-4E8C-AB3B-31337D7C6524}" type="datetimeFigureOut">
              <a:rPr lang="ru-RU" smtClean="0"/>
              <a:t>17.12.2012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86CF-EF99-4FBC-B5BF-16387807CCE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6EA9-163B-4E8C-AB3B-31337D7C6524}" type="datetimeFigureOut">
              <a:rPr lang="ru-RU" smtClean="0"/>
              <a:t>17.12.2012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96386CF-EF99-4FBC-B5BF-16387807CCE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236EA9-163B-4E8C-AB3B-31337D7C6524}" type="datetimeFigureOut">
              <a:rPr lang="ru-RU" smtClean="0"/>
              <a:t>17.12.2012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96386CF-EF99-4FBC-B5BF-16387807CCE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Паралельне</a:t>
            </a:r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проектування</a:t>
            </a:r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та </a:t>
            </a:r>
            <a:r>
              <a:rPr lang="ru-RU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його</a:t>
            </a:r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властивост</a:t>
            </a:r>
            <a:r>
              <a:rPr lang="uk-UA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і</a:t>
            </a:r>
            <a:endParaRPr lang="ru-RU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1736" y="3214686"/>
            <a:ext cx="6400800" cy="160020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uk-UA" dirty="0" smtClean="0"/>
              <a:t>Виконала </a:t>
            </a:r>
          </a:p>
          <a:p>
            <a:pPr algn="r"/>
            <a:r>
              <a:rPr lang="uk-UA" dirty="0" smtClean="0"/>
              <a:t>учениця 10-А класу</a:t>
            </a:r>
          </a:p>
          <a:p>
            <a:pPr algn="r"/>
            <a:r>
              <a:rPr lang="uk-UA" dirty="0" smtClean="0"/>
              <a:t>Данільченко Віталія</a:t>
            </a:r>
          </a:p>
          <a:p>
            <a:pPr algn="r"/>
            <a:r>
              <a:rPr lang="uk-UA" dirty="0" smtClean="0"/>
              <a:t>Перевірила Єрмакова В.П.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21508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2012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14283" y="214291"/>
            <a:ext cx="87154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1600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rPr>
              <a:t>Спец</a:t>
            </a:r>
            <a:r>
              <a:rPr lang="uk-UA" sz="1600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rPr>
              <a:t>іалізована школа </a:t>
            </a:r>
            <a:r>
              <a:rPr lang="en-US" sz="1600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rPr>
              <a:t>I-III</a:t>
            </a:r>
            <a:r>
              <a:rPr lang="ru-RU" sz="1600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rPr>
              <a:t> ступен</a:t>
            </a:r>
            <a:r>
              <a:rPr lang="uk-UA" sz="1600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rPr>
              <a:t>ів з поглибленим вивченням </a:t>
            </a:r>
            <a:r>
              <a:rPr lang="uk-UA" sz="1600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rPr>
              <a:t>української </a:t>
            </a:r>
            <a:r>
              <a:rPr lang="uk-UA" sz="1600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rPr>
              <a:t>мови та літератури міста Києва</a:t>
            </a:r>
            <a:endParaRPr lang="ru-RU" sz="1600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innerShdw blurRad="50800" dist="25400" dir="13500000">
                  <a:srgbClr val="000000">
                    <a:alpha val="70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500042"/>
            <a:ext cx="9144000" cy="6357958"/>
          </a:xfrm>
        </p:spPr>
        <p:txBody>
          <a:bodyPr>
            <a:normAutofit/>
          </a:bodyPr>
          <a:lstStyle/>
          <a:p>
            <a:r>
              <a:rPr lang="uk-UA" sz="2400" dirty="0" smtClean="0"/>
              <a:t>7. Чи може </a:t>
            </a:r>
            <a:r>
              <a:rPr lang="uk-UA" sz="2400" dirty="0" smtClean="0"/>
              <a:t>паралельною </a:t>
            </a:r>
            <a:r>
              <a:rPr lang="uk-UA" sz="2400" dirty="0" smtClean="0"/>
              <a:t>проекцією прямокутника бути: а) квадрат; б) паралелограм, в) ромб; г) трапеція?</a:t>
            </a:r>
            <a:br>
              <a:rPr lang="uk-UA" sz="2400" dirty="0" smtClean="0"/>
            </a:b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/>
              <a:t>Відповідь: а), б), в) Так; г) </a:t>
            </a:r>
            <a:r>
              <a:rPr lang="uk-UA" sz="2400" dirty="0" smtClean="0"/>
              <a:t>ні.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>
            <a:spLocks noGrp="1"/>
          </p:cNvSpPr>
          <p:nvPr>
            <p:ph sz="quarter" idx="1"/>
          </p:nvPr>
        </p:nvSpPr>
        <p:spPr>
          <a:xfrm>
            <a:off x="785786" y="1285860"/>
            <a:ext cx="7772400" cy="4572000"/>
          </a:xfrm>
        </p:spPr>
        <p:txBody>
          <a:bodyPr/>
          <a:lstStyle/>
          <a:p>
            <a:r>
              <a:rPr lang="uk-UA" dirty="0" smtClean="0"/>
              <a:t>У стереометрії вивчаються просторові фігури, проте на кресленні вони зображуються у вигляді плоских фігур. Яким же чином слід зображувати просторову фігуру на площині? Зазвичай в геометрії для цього використовується паралельне проектування просторової фігури на площину.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642918"/>
            <a:ext cx="9144000" cy="6215082"/>
          </a:xfrm>
        </p:spPr>
        <p:txBody>
          <a:bodyPr/>
          <a:lstStyle/>
          <a:p>
            <a:r>
              <a:rPr lang="uk-UA" dirty="0" smtClean="0"/>
              <a:t>Нехай  π </a:t>
            </a:r>
            <a:r>
              <a:rPr lang="uk-UA" dirty="0" smtClean="0"/>
              <a:t> - </a:t>
            </a:r>
            <a:r>
              <a:rPr lang="uk-UA" dirty="0" smtClean="0"/>
              <a:t>деяка площина, l </a:t>
            </a:r>
            <a:r>
              <a:rPr lang="uk-UA" dirty="0" smtClean="0"/>
              <a:t>– пряма, що її перетинає </a:t>
            </a:r>
            <a:r>
              <a:rPr lang="uk-UA" dirty="0" smtClean="0"/>
              <a:t>(рис. 1). Через довільну точку A, що не належить прямій l, проведемо пряму, паралельну прямій l. Точка перетину цієї прямої з площиною π називається </a:t>
            </a:r>
            <a:r>
              <a:rPr lang="uk-UA" dirty="0" smtClean="0"/>
              <a:t>паралельною </a:t>
            </a:r>
            <a:r>
              <a:rPr lang="uk-UA" dirty="0" smtClean="0"/>
              <a:t>проекцією точки A на площину π у напрямі прямої l. Позначимо її A '. Якщо точка A належить прямій l, то </a:t>
            </a:r>
            <a:r>
              <a:rPr lang="uk-UA" dirty="0" smtClean="0"/>
              <a:t>паралельною </a:t>
            </a:r>
            <a:r>
              <a:rPr lang="uk-UA" dirty="0" smtClean="0"/>
              <a:t>проекцією A на </a:t>
            </a:r>
            <a:r>
              <a:rPr lang="uk-UA" dirty="0" smtClean="0"/>
              <a:t>площині </a:t>
            </a:r>
            <a:r>
              <a:rPr lang="uk-UA" dirty="0" smtClean="0"/>
              <a:t>π вважається точка перетину прямої l з площиною π.</a:t>
            </a:r>
            <a:endParaRPr lang="ru-RU" dirty="0"/>
          </a:p>
        </p:txBody>
      </p:sp>
      <p:pic>
        <p:nvPicPr>
          <p:cNvPr id="4" name="Рисунок 3" descr="image003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5984" y="4214818"/>
            <a:ext cx="3962400" cy="1516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857232"/>
            <a:ext cx="9144000" cy="5162568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Таким чином, кожній точці A простору зіставляється її проекція A </a:t>
            </a:r>
            <a:r>
              <a:rPr lang="uk-UA" dirty="0" smtClean="0"/>
              <a:t>‘ на </a:t>
            </a:r>
            <a:r>
              <a:rPr lang="uk-UA" dirty="0" smtClean="0"/>
              <a:t>площину π. Це відповідність називається паралельним проектуванням на площину π у напрямі прямої l.</a:t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Нехай Ф - деяка фігура в просторі. Проекції її точок на площину π утворюють фігуру Ф ', яка називається </a:t>
            </a:r>
            <a:r>
              <a:rPr lang="uk-UA" dirty="0" smtClean="0"/>
              <a:t>паралельною проекцією </a:t>
            </a:r>
            <a:r>
              <a:rPr lang="uk-UA" dirty="0" smtClean="0"/>
              <a:t>фігури Ф на площину π у напрямі прямої l. Кажуть також, що фігура Ф </a:t>
            </a:r>
            <a:r>
              <a:rPr lang="uk-UA" dirty="0" err="1" smtClean="0"/>
              <a:t>'отримана</a:t>
            </a:r>
            <a:r>
              <a:rPr lang="uk-UA" dirty="0" smtClean="0"/>
              <a:t> з фігури Ф паралельним проектуванням.</a:t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Приклади паралельних проекцій дають, наприклад, тіні предметів під впливом пучка паралельних сонячних променів.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285728"/>
            <a:ext cx="8686800" cy="4519626"/>
          </a:xfrm>
        </p:spPr>
        <p:txBody>
          <a:bodyPr/>
          <a:lstStyle/>
          <a:p>
            <a:r>
              <a:rPr lang="uk-UA" sz="2000" dirty="0" smtClean="0"/>
              <a:t>У паралельному проектуванні прямі й відрізки, що проектуються, вважаються непаралельними напрямку проектування, якщо це окремо не зазначено.</a:t>
            </a:r>
          </a:p>
          <a:p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0" y="3286124"/>
            <a:ext cx="9082119" cy="129537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uk-UA" sz="2000" dirty="0" smtClean="0"/>
              <a:t>Паралельною проекцією точки є точка.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lang="uk-UA" sz="2000" dirty="0" smtClean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uk-UA" sz="2000" dirty="0" smtClean="0"/>
              <a:t>Паралельною проекцією прямої є пряма.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lang="uk-UA" sz="2000" dirty="0" smtClean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uk-UA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Проекції</a:t>
            </a:r>
            <a:r>
              <a:rPr kumimoji="0" lang="uk-UA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паралельних прямих паралельні між собою або збігаються, якщо дані прямі лежать у площині, паралельні напрямк</a:t>
            </a:r>
            <a:r>
              <a:rPr lang="uk-UA" sz="2000" dirty="0" smtClean="0"/>
              <a:t>у проектування.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uk-UA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uk-UA" sz="2000" dirty="0" smtClean="0"/>
              <a:t>Якщо відрізки лежать на одній прямій або на паралельних прямих, то відношення їх проекцій дорівнює відношенню самих відрізків.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2000241"/>
            <a:ext cx="9144000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Основні властивості паралельного проектування</a:t>
            </a:r>
            <a:endParaRPr lang="ru-RU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00174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Властивості фігур під час паралельного проектування</a:t>
            </a:r>
            <a:endParaRPr lang="ru-RU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785926"/>
            <a:ext cx="4214842" cy="4429156"/>
          </a:xfrm>
        </p:spPr>
        <p:txBody>
          <a:bodyPr>
            <a:normAutofit fontScale="62500" lnSpcReduction="20000"/>
          </a:bodyPr>
          <a:lstStyle/>
          <a:p>
            <a:r>
              <a:rPr lang="uk-UA" sz="3200" b="1" dirty="0" smtClean="0">
                <a:solidFill>
                  <a:schemeClr val="accent1">
                    <a:lumMod val="75000"/>
                  </a:schemeClr>
                </a:solidFill>
              </a:rPr>
              <a:t>ЗБЕРІГАЮТЬС Я</a:t>
            </a:r>
          </a:p>
          <a:p>
            <a:pPr marL="514350" indent="-514350">
              <a:buNone/>
            </a:pPr>
            <a:r>
              <a:rPr lang="uk-UA" dirty="0" smtClean="0">
                <a:solidFill>
                  <a:srgbClr val="FF0000"/>
                </a:solidFill>
              </a:rPr>
              <a:t> 1) </a:t>
            </a:r>
            <a:r>
              <a:rPr lang="uk-UA" b="1" dirty="0" smtClean="0">
                <a:solidFill>
                  <a:srgbClr val="FF0000"/>
                </a:solidFill>
              </a:rPr>
              <a:t>Належність фігури до свого класу</a:t>
            </a:r>
          </a:p>
          <a:p>
            <a:pPr marL="514350" indent="-51435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фігур</a:t>
            </a:r>
            <a:r>
              <a:rPr lang="uk-UA" dirty="0" smtClean="0">
                <a:solidFill>
                  <a:srgbClr val="FF0000"/>
                </a:solidFill>
              </a:rPr>
              <a:t> (точку зображають точкою,</a:t>
            </a:r>
          </a:p>
          <a:p>
            <a:pPr marL="514350" indent="-514350">
              <a:buNone/>
            </a:pPr>
            <a:r>
              <a:rPr lang="uk-UA" dirty="0" smtClean="0">
                <a:solidFill>
                  <a:srgbClr val="FF0000"/>
                </a:solidFill>
              </a:rPr>
              <a:t>відрізок – відрізком, трикутник –</a:t>
            </a:r>
          </a:p>
          <a:p>
            <a:pPr marL="514350" indent="-514350">
              <a:buNone/>
            </a:pPr>
            <a:r>
              <a:rPr lang="uk-UA" dirty="0" smtClean="0">
                <a:solidFill>
                  <a:srgbClr val="FF0000"/>
                </a:solidFill>
              </a:rPr>
              <a:t>трикутником тощо;</a:t>
            </a:r>
          </a:p>
          <a:p>
            <a:pPr marL="514350" indent="-514350">
              <a:buNone/>
            </a:pPr>
            <a:r>
              <a:rPr lang="uk-UA" dirty="0" smtClean="0">
                <a:solidFill>
                  <a:srgbClr val="FF0000"/>
                </a:solidFill>
              </a:rPr>
              <a:t>2) </a:t>
            </a:r>
            <a:r>
              <a:rPr lang="uk-UA" b="1" dirty="0" smtClean="0">
                <a:solidFill>
                  <a:srgbClr val="FF0000"/>
                </a:solidFill>
              </a:rPr>
              <a:t>Належність точок прямій</a:t>
            </a:r>
            <a:r>
              <a:rPr lang="uk-UA" dirty="0" smtClean="0">
                <a:solidFill>
                  <a:srgbClr val="FF0000"/>
                </a:solidFill>
              </a:rPr>
              <a:t>;</a:t>
            </a:r>
          </a:p>
          <a:p>
            <a:pPr marL="514350" indent="-514350">
              <a:buNone/>
            </a:pPr>
            <a:r>
              <a:rPr lang="uk-UA" dirty="0" smtClean="0">
                <a:solidFill>
                  <a:srgbClr val="FF0000"/>
                </a:solidFill>
              </a:rPr>
              <a:t>3) </a:t>
            </a:r>
            <a:r>
              <a:rPr lang="uk-UA" b="1" dirty="0" smtClean="0">
                <a:solidFill>
                  <a:srgbClr val="FF0000"/>
                </a:solidFill>
              </a:rPr>
              <a:t>Порядок розміщення точок на</a:t>
            </a:r>
          </a:p>
          <a:p>
            <a:pPr marL="514350" indent="-51435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 прямій</a:t>
            </a:r>
            <a:r>
              <a:rPr lang="uk-UA" dirty="0" smtClean="0">
                <a:solidFill>
                  <a:srgbClr val="FF0000"/>
                </a:solidFill>
              </a:rPr>
              <a:t> (внутрішню точку відрізка </a:t>
            </a:r>
          </a:p>
          <a:p>
            <a:pPr marL="514350" indent="-514350">
              <a:buNone/>
            </a:pPr>
            <a:r>
              <a:rPr lang="uk-UA" dirty="0" smtClean="0">
                <a:solidFill>
                  <a:srgbClr val="FF0000"/>
                </a:solidFill>
              </a:rPr>
              <a:t>зображають внутрішньою точкою </a:t>
            </a:r>
          </a:p>
          <a:p>
            <a:pPr marL="514350" indent="-514350">
              <a:buNone/>
            </a:pPr>
            <a:r>
              <a:rPr lang="uk-UA" dirty="0" smtClean="0">
                <a:solidFill>
                  <a:srgbClr val="FF0000"/>
                </a:solidFill>
              </a:rPr>
              <a:t>його 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>
                <a:solidFill>
                  <a:srgbClr val="FF0000"/>
                </a:solidFill>
              </a:rPr>
              <a:t>проекції);</a:t>
            </a:r>
          </a:p>
          <a:p>
            <a:pPr marL="514350" indent="-514350">
              <a:buNone/>
            </a:pPr>
            <a:r>
              <a:rPr lang="uk-UA" dirty="0" smtClean="0">
                <a:solidFill>
                  <a:srgbClr val="FF0000"/>
                </a:solidFill>
              </a:rPr>
              <a:t>4) </a:t>
            </a:r>
            <a:r>
              <a:rPr lang="uk-UA" b="1" dirty="0" smtClean="0">
                <a:solidFill>
                  <a:srgbClr val="FF0000"/>
                </a:solidFill>
              </a:rPr>
              <a:t>Паралельність прямих</a:t>
            </a:r>
            <a:r>
              <a:rPr lang="uk-UA" dirty="0" smtClean="0">
                <a:solidFill>
                  <a:srgbClr val="FF0000"/>
                </a:solidFill>
              </a:rPr>
              <a:t>;</a:t>
            </a:r>
          </a:p>
          <a:p>
            <a:pPr marL="514350" indent="-514350">
              <a:buNone/>
            </a:pPr>
            <a:r>
              <a:rPr lang="uk-UA" dirty="0" smtClean="0">
                <a:solidFill>
                  <a:srgbClr val="FF0000"/>
                </a:solidFill>
              </a:rPr>
              <a:t>5) </a:t>
            </a:r>
            <a:r>
              <a:rPr lang="uk-UA" b="1" dirty="0" smtClean="0">
                <a:solidFill>
                  <a:srgbClr val="FF0000"/>
                </a:solidFill>
              </a:rPr>
              <a:t>Рівність (пропорційність) відрізків, </a:t>
            </a:r>
          </a:p>
          <a:p>
            <a:pPr marL="514350" indent="-51435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що лежать на паралельних прямих або</a:t>
            </a:r>
          </a:p>
          <a:p>
            <a:pPr marL="514350" indent="-51435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на одній прямій.</a:t>
            </a:r>
          </a:p>
        </p:txBody>
      </p:sp>
      <p:pic>
        <p:nvPicPr>
          <p:cNvPr id="1029" name="Picture 5" descr="C:\Program Files\Microsoft Office\MEDIA\OFFICE12\Lines\BD21427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146084" y="3926089"/>
            <a:ext cx="4643470" cy="77391"/>
          </a:xfrm>
          <a:prstGeom prst="rect">
            <a:avLst/>
          </a:prstGeom>
          <a:noFill/>
        </p:spPr>
      </p:pic>
      <p:pic>
        <p:nvPicPr>
          <p:cNvPr id="1031" name="Picture 7" descr="C:\Program Files\Microsoft Office\MEDIA\OFFICE12\Lines\BD21427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643050"/>
            <a:ext cx="5715000" cy="95250"/>
          </a:xfrm>
          <a:prstGeom prst="rect">
            <a:avLst/>
          </a:prstGeom>
          <a:noFill/>
        </p:spPr>
      </p:pic>
      <p:pic>
        <p:nvPicPr>
          <p:cNvPr id="1032" name="Picture 8" descr="C:\Program Files\Microsoft Office\MEDIA\OFFICE12\Lines\BD21427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1643050"/>
            <a:ext cx="4572000" cy="76200"/>
          </a:xfrm>
          <a:prstGeom prst="rect">
            <a:avLst/>
          </a:prstGeom>
          <a:noFill/>
        </p:spPr>
      </p:pic>
      <p:pic>
        <p:nvPicPr>
          <p:cNvPr id="1033" name="Picture 9" descr="C:\Program Files\Microsoft Office\MEDIA\OFFICE12\Lines\BD21427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2033634" y="3962403"/>
            <a:ext cx="4572032" cy="76201"/>
          </a:xfrm>
          <a:prstGeom prst="rect">
            <a:avLst/>
          </a:prstGeom>
          <a:noFill/>
        </p:spPr>
      </p:pic>
      <p:pic>
        <p:nvPicPr>
          <p:cNvPr id="1034" name="Picture 10" descr="C:\Program Files\Microsoft Office\MEDIA\OFFICE12\Lines\BD21427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988" y="6219825"/>
            <a:ext cx="5715000" cy="95250"/>
          </a:xfrm>
          <a:prstGeom prst="rect">
            <a:avLst/>
          </a:prstGeom>
          <a:noFill/>
        </p:spPr>
      </p:pic>
      <p:pic>
        <p:nvPicPr>
          <p:cNvPr id="1036" name="Picture 12" descr="C:\Program Files\Microsoft Office\MEDIA\OFFICE12\Lines\BD21427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6396051" y="3962405"/>
            <a:ext cx="4572030" cy="76200"/>
          </a:xfrm>
          <a:prstGeom prst="rect">
            <a:avLst/>
          </a:prstGeom>
          <a:noFill/>
        </p:spPr>
      </p:pic>
      <p:pic>
        <p:nvPicPr>
          <p:cNvPr id="15" name="Picture 10" descr="C:\Program Files\Microsoft Office\MEDIA\OFFICE12\Lines\BD21427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6215082"/>
            <a:ext cx="5715000" cy="95250"/>
          </a:xfrm>
          <a:prstGeom prst="rect">
            <a:avLst/>
          </a:prstGeom>
          <a:noFill/>
        </p:spPr>
      </p:pic>
      <p:sp>
        <p:nvSpPr>
          <p:cNvPr id="17" name="Содержимое 2"/>
          <p:cNvSpPr txBox="1">
            <a:spLocks/>
          </p:cNvSpPr>
          <p:nvPr/>
        </p:nvSpPr>
        <p:spPr>
          <a:xfrm>
            <a:off x="4572000" y="1714488"/>
            <a:ext cx="4214842" cy="44291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uk-U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 </a:t>
            </a:r>
            <a:r>
              <a:rPr kumimoji="0" lang="uk-UA" sz="20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ЗБЕРІГАЮТЬСЯ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lang="uk-UA" sz="1600" dirty="0" smtClean="0">
                <a:solidFill>
                  <a:srgbClr val="FF0000"/>
                </a:solidFill>
              </a:rPr>
              <a:t>1)  </a:t>
            </a:r>
            <a:r>
              <a:rPr lang="uk-UA" sz="1600" b="1" dirty="0" smtClean="0">
                <a:solidFill>
                  <a:srgbClr val="FF0000"/>
                </a:solidFill>
              </a:rPr>
              <a:t>Довжина відрізка</a:t>
            </a:r>
            <a:r>
              <a:rPr lang="uk-UA" sz="1600" dirty="0" smtClean="0">
                <a:solidFill>
                  <a:srgbClr val="FF0000"/>
                </a:solidFill>
              </a:rPr>
              <a:t>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uk-UA" sz="16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2) </a:t>
            </a:r>
            <a:r>
              <a:rPr lang="uk-UA" sz="1600" b="1" dirty="0">
                <a:solidFill>
                  <a:srgbClr val="FF0000"/>
                </a:solidFill>
              </a:rPr>
              <a:t> </a:t>
            </a:r>
            <a:r>
              <a:rPr lang="uk-UA" sz="1600" b="1" dirty="0" smtClean="0">
                <a:solidFill>
                  <a:srgbClr val="FF0000"/>
                </a:solidFill>
              </a:rPr>
              <a:t>М</a:t>
            </a:r>
            <a:r>
              <a:rPr kumimoji="0" lang="uk-UA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іра</a:t>
            </a:r>
            <a:r>
              <a:rPr kumimoji="0" lang="uk-UA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кута </a:t>
            </a:r>
            <a:r>
              <a:rPr kumimoji="0" lang="uk-UA" sz="16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(зокрема прямий</a:t>
            </a:r>
            <a:r>
              <a:rPr kumimoji="0" lang="uk-UA" sz="160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кут зображають довільним кутом);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lang="uk-UA" sz="1600" baseline="0" dirty="0" smtClean="0">
                <a:solidFill>
                  <a:srgbClr val="FF0000"/>
                </a:solidFill>
              </a:rPr>
              <a:t>3)</a:t>
            </a:r>
            <a:r>
              <a:rPr lang="uk-UA" sz="1600" dirty="0" smtClean="0">
                <a:solidFill>
                  <a:srgbClr val="FF0000"/>
                </a:solidFill>
              </a:rPr>
              <a:t> </a:t>
            </a:r>
            <a:r>
              <a:rPr lang="uk-UA" sz="1600" b="1" dirty="0" smtClean="0">
                <a:solidFill>
                  <a:srgbClr val="FF0000"/>
                </a:solidFill>
              </a:rPr>
              <a:t>Перпендикулярність прямих</a:t>
            </a:r>
            <a:r>
              <a:rPr lang="uk-UA" sz="1600" dirty="0" smtClean="0">
                <a:solidFill>
                  <a:srgbClr val="FF0000"/>
                </a:solidFill>
              </a:rPr>
              <a:t>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uk-UA" sz="16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4)</a:t>
            </a:r>
            <a:r>
              <a:rPr kumimoji="0" lang="uk-UA" sz="160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uk-UA" sz="16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Рівність (пропорційність) кутів</a:t>
            </a:r>
            <a:r>
              <a:rPr kumimoji="0" lang="uk-UA" sz="160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lang="uk-UA" sz="1600" baseline="0" dirty="0" smtClean="0">
                <a:solidFill>
                  <a:srgbClr val="FF0000"/>
                </a:solidFill>
              </a:rPr>
              <a:t>5) </a:t>
            </a:r>
            <a:r>
              <a:rPr lang="uk-UA" sz="1600" b="1" baseline="0" dirty="0" smtClean="0">
                <a:solidFill>
                  <a:srgbClr val="FF0000"/>
                </a:solidFill>
              </a:rPr>
              <a:t>Рівність</a:t>
            </a:r>
            <a:r>
              <a:rPr lang="uk-UA" sz="1600" b="1" dirty="0" smtClean="0">
                <a:solidFill>
                  <a:srgbClr val="FF0000"/>
                </a:solidFill>
              </a:rPr>
              <a:t> (пропорційність) відрізків, які лежать на прямих, що перетинаються.</a:t>
            </a:r>
            <a:endParaRPr kumimoji="0" lang="uk-UA" sz="1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200148"/>
            <a:ext cx="9144000" cy="3286148"/>
          </a:xfrm>
        </p:spPr>
        <p:txBody>
          <a:bodyPr>
            <a:normAutofit/>
          </a:bodyPr>
          <a:lstStyle/>
          <a:p>
            <a:r>
              <a:rPr lang="uk-UA" dirty="0" smtClean="0"/>
              <a:t>Щоб побудувати паралельну трапецію плоскої фігури, спочатку побудуйте її оригінал. Потім, спираючись на оригінал, виділіть властивості фігури:</a:t>
            </a:r>
          </a:p>
          <a:p>
            <a:r>
              <a:rPr lang="uk-UA" dirty="0" smtClean="0"/>
              <a:t>які збігаються під час паралельного проектування (на них треба спиратися, будуючи трапецію);</a:t>
            </a:r>
          </a:p>
          <a:p>
            <a:r>
              <a:rPr lang="uk-UA" dirty="0" smtClean="0"/>
              <a:t>які не збігаються під час паралельного проектування (їх не можна використовувати, будуючи трапецію)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57166"/>
            <a:ext cx="9144000" cy="571504"/>
          </a:xfrm>
        </p:spPr>
        <p:txBody>
          <a:bodyPr>
            <a:noAutofit/>
          </a:bodyPr>
          <a:lstStyle/>
          <a:p>
            <a:pPr algn="ctr"/>
            <a:r>
              <a:rPr lang="uk-UA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Вправи</a:t>
            </a:r>
            <a:endParaRPr lang="ru-RU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071522"/>
            <a:ext cx="9144000" cy="5786478"/>
          </a:xfrm>
        </p:spPr>
        <p:txBody>
          <a:bodyPr>
            <a:normAutofit lnSpcReduction="10000"/>
          </a:bodyPr>
          <a:lstStyle/>
          <a:p>
            <a:r>
              <a:rPr lang="uk-UA" sz="2400" dirty="0" smtClean="0"/>
              <a:t>1</a:t>
            </a:r>
            <a:r>
              <a:rPr lang="uk-UA" sz="2400" dirty="0" smtClean="0"/>
              <a:t>. У якому випадку паралельної проекцією прямої буде точка?</a:t>
            </a:r>
            <a:br>
              <a:rPr lang="uk-UA" sz="2400" dirty="0" smtClean="0"/>
            </a:b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/>
              <a:t>Відповідь: Якщо пряма паралельна напрямку проектування</a:t>
            </a:r>
            <a:r>
              <a:rPr lang="uk-UA" sz="2400" dirty="0" smtClean="0"/>
              <a:t>.</a:t>
            </a:r>
          </a:p>
          <a:p>
            <a:endParaRPr lang="uk-UA" sz="2400" dirty="0" smtClean="0"/>
          </a:p>
          <a:p>
            <a:r>
              <a:rPr lang="uk-UA" sz="2400" dirty="0" smtClean="0"/>
              <a:t>2</a:t>
            </a:r>
            <a:r>
              <a:rPr lang="uk-UA" sz="2400" dirty="0" smtClean="0"/>
              <a:t>. У якому випадку паралельної проекцією двох паралельних прямих є одна пряма?</a:t>
            </a:r>
            <a:br>
              <a:rPr lang="uk-UA" sz="2400" dirty="0" smtClean="0"/>
            </a:b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/>
              <a:t>Відповідь: Якщо площина, в якій лежать ці прямі, паралельна напрямку проектування</a:t>
            </a:r>
            <a:r>
              <a:rPr lang="uk-UA" sz="2400" dirty="0" smtClean="0"/>
              <a:t>.</a:t>
            </a:r>
          </a:p>
          <a:p>
            <a:endParaRPr lang="uk-UA" sz="2400" dirty="0" smtClean="0"/>
          </a:p>
          <a:p>
            <a:r>
              <a:rPr lang="uk-UA" sz="2400" dirty="0" smtClean="0"/>
              <a:t>3. Які фігури можуть бути паралельними проекціями двох перехресних прямих?</a:t>
            </a:r>
            <a:br>
              <a:rPr lang="uk-UA" sz="2400" dirty="0" smtClean="0"/>
            </a:b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/>
              <a:t>Відповідь: Дві пересічні прямі; дві паралельні прямі; пряма і точка, їй не належить.</a:t>
            </a:r>
          </a:p>
          <a:p>
            <a:endParaRPr lang="uk-UA" sz="2400" dirty="0" smtClean="0"/>
          </a:p>
          <a:p>
            <a:pPr>
              <a:buNone/>
            </a:pPr>
            <a:endParaRPr lang="uk-UA" sz="2400" dirty="0" smtClean="0"/>
          </a:p>
          <a:p>
            <a:endParaRPr lang="uk-UA" dirty="0" smtClean="0"/>
          </a:p>
          <a:p>
            <a:endParaRPr lang="uk-U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285728"/>
            <a:ext cx="9144000" cy="5876948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4. Чи зберігаються при паралельному проектуванні: а) довжини відрізків; б) величини кутів?</a:t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Відповідь: а), б) Ні.</a:t>
            </a:r>
          </a:p>
          <a:p>
            <a:endParaRPr lang="uk-UA" dirty="0" smtClean="0"/>
          </a:p>
          <a:p>
            <a:r>
              <a:rPr lang="uk-UA" dirty="0" smtClean="0"/>
              <a:t>5. Чи вірно, що якщо довжина відрізка дорівнює довжині його паралельної проекції, то відрізок паралельний площині проектування?</a:t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Відповідь: Ні</a:t>
            </a:r>
            <a:r>
              <a:rPr lang="uk-UA" dirty="0" smtClean="0"/>
              <a:t>.</a:t>
            </a:r>
          </a:p>
          <a:p>
            <a:endParaRPr lang="uk-UA" dirty="0" smtClean="0"/>
          </a:p>
          <a:p>
            <a:r>
              <a:rPr lang="uk-UA" dirty="0" smtClean="0"/>
              <a:t>6. Чи може паралельної проекцією рівностороннього трикутника бути: а) прямокутний трикутник; б) рівнобедрений трикутник, в) різносторонній трикутник?</a:t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Відповідь: а), б), в) Так.</a:t>
            </a: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/>
              <a:t/>
            </a:r>
            <a:br>
              <a:rPr lang="uk-UA" sz="2400" dirty="0" smtClean="0"/>
            </a:br>
            <a:endParaRPr lang="uk-UA" sz="2400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75</TotalTime>
  <Words>494</Words>
  <Application>Microsoft Office PowerPoint</Application>
  <PresentationFormat>Экран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Справедливость</vt:lpstr>
      <vt:lpstr>Паралельне проектування та його властивості</vt:lpstr>
      <vt:lpstr>Слайд 2</vt:lpstr>
      <vt:lpstr>Слайд 3</vt:lpstr>
      <vt:lpstr>Слайд 4</vt:lpstr>
      <vt:lpstr>Основні властивості паралельного проектування</vt:lpstr>
      <vt:lpstr>Властивості фігур під час паралельного проектування</vt:lpstr>
      <vt:lpstr>Слайд 7</vt:lpstr>
      <vt:lpstr>Вправи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Паралельне проектування та його властивості</dc:title>
  <dc:creator>Ludmila</dc:creator>
  <cp:lastModifiedBy>Ludmila</cp:lastModifiedBy>
  <cp:revision>12</cp:revision>
  <dcterms:created xsi:type="dcterms:W3CDTF">2012-12-17T19:06:13Z</dcterms:created>
  <dcterms:modified xsi:type="dcterms:W3CDTF">2012-12-17T20:21:56Z</dcterms:modified>
</cp:coreProperties>
</file>