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31EB9-826B-4793-ABA2-D1A7D86B6290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6B711-62E5-45A1-AC55-95DE7250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4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6B711-62E5-45A1-AC55-95DE72508D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2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6B711-62E5-45A1-AC55-95DE72508D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D5C02C2-B2A6-4D50-B13D-1BF1970CBA28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9B649-2D90-431C-ABF7-2FCB0D3CBD1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02C2-B2A6-4D50-B13D-1BF1970CBA28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B649-2D90-431C-ABF7-2FCB0D3CB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02C2-B2A6-4D50-B13D-1BF1970CBA28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B649-2D90-431C-ABF7-2FCB0D3CBD1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5C02C2-B2A6-4D50-B13D-1BF1970CBA28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9B649-2D90-431C-ABF7-2FCB0D3CBD1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02C2-B2A6-4D50-B13D-1BF1970CBA28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9B649-2D90-431C-ABF7-2FCB0D3CBD1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5C02C2-B2A6-4D50-B13D-1BF1970CBA28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9B649-2D90-431C-ABF7-2FCB0D3CBD1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5C02C2-B2A6-4D50-B13D-1BF1970CBA28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BE9B649-2D90-431C-ABF7-2FCB0D3CBD1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02C2-B2A6-4D50-B13D-1BF1970CBA28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9B649-2D90-431C-ABF7-2FCB0D3CBD1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02C2-B2A6-4D50-B13D-1BF1970CBA28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9B649-2D90-431C-ABF7-2FCB0D3CBD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5C02C2-B2A6-4D50-B13D-1BF1970CBA28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9B649-2D90-431C-ABF7-2FCB0D3CBD1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D5C02C2-B2A6-4D50-B13D-1BF1970CBA28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BE9B649-2D90-431C-ABF7-2FCB0D3CBD1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D5C02C2-B2A6-4D50-B13D-1BF1970CBA28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BE9B649-2D90-431C-ABF7-2FCB0D3CBD1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90800" y="2743200"/>
            <a:ext cx="4013200" cy="675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76400" y="1921294"/>
            <a:ext cx="6231918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Модернізація</a:t>
            </a:r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Російської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імперії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10400" y="4506617"/>
            <a:ext cx="21336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Виконали</a:t>
            </a:r>
            <a:r>
              <a:rPr lang="ru-RU" sz="2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:</a:t>
            </a:r>
          </a:p>
          <a:p>
            <a:pPr algn="ctr"/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учениці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9-а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класу</a:t>
            </a:r>
            <a:endParaRPr lang="ru-RU" sz="20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ctr"/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Кішин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 А.</a:t>
            </a:r>
            <a:endParaRPr lang="ru-RU" sz="20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ctr"/>
            <a:r>
              <a:rPr lang="ru-RU" sz="2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Папка З.</a:t>
            </a:r>
          </a:p>
          <a:p>
            <a:pPr algn="ctr"/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Завадська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Ю.</a:t>
            </a:r>
          </a:p>
          <a:p>
            <a:pPr algn="ctr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Дубно Г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  <a:endParaRPr lang="ru-RU" sz="20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2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2" y="575369"/>
            <a:ext cx="43978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На </a:t>
            </a:r>
            <a:r>
              <a:rPr lang="ru-RU" sz="1400" dirty="0" err="1"/>
              <a:t>відміну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попередніх</a:t>
            </a:r>
            <a:r>
              <a:rPr lang="ru-RU" sz="1400" dirty="0"/>
              <a:t> </a:t>
            </a:r>
            <a:r>
              <a:rPr lang="ru-RU" sz="1400" dirty="0" err="1"/>
              <a:t>часів</a:t>
            </a:r>
            <a:r>
              <a:rPr lang="ru-RU" sz="1400" dirty="0"/>
              <a:t> вона у </a:t>
            </a:r>
            <a:r>
              <a:rPr lang="ru-RU" sz="1400" dirty="0" err="1"/>
              <a:t>першій</a:t>
            </a:r>
            <a:r>
              <a:rPr lang="ru-RU" sz="1400" dirty="0"/>
              <a:t> </a:t>
            </a:r>
            <a:r>
              <a:rPr lang="ru-RU" sz="1400" dirty="0" err="1"/>
              <a:t>половині</a:t>
            </a:r>
            <a:r>
              <a:rPr lang="ru-RU" sz="1400" dirty="0"/>
              <a:t> </a:t>
            </a:r>
            <a:r>
              <a:rPr lang="en-US" sz="1400" dirty="0"/>
              <a:t>XIX </a:t>
            </a:r>
            <a:r>
              <a:rPr lang="ru-RU" sz="1400" dirty="0"/>
              <a:t>ст. </a:t>
            </a:r>
            <a:r>
              <a:rPr lang="ru-RU" sz="1400" dirty="0" err="1"/>
              <a:t>дістала</a:t>
            </a:r>
            <a:r>
              <a:rPr lang="ru-RU" sz="1400" dirty="0"/>
              <a:t> </a:t>
            </a:r>
            <a:r>
              <a:rPr lang="ru-RU" sz="1400" dirty="0" err="1"/>
              <a:t>окремий</a:t>
            </a:r>
            <a:r>
              <a:rPr lang="ru-RU" sz="1400" dirty="0"/>
              <a:t> </a:t>
            </a:r>
            <a:r>
              <a:rPr lang="ru-RU" sz="1400" dirty="0" err="1"/>
              <a:t>соціальний</a:t>
            </a:r>
            <a:r>
              <a:rPr lang="ru-RU" sz="1400" dirty="0"/>
              <a:t> статус, </a:t>
            </a:r>
            <a:r>
              <a:rPr lang="ru-RU" sz="1400" dirty="0" err="1"/>
              <a:t>розширилися</a:t>
            </a:r>
            <a:r>
              <a:rPr lang="ru-RU" sz="1400" dirty="0"/>
              <a:t> </a:t>
            </a:r>
            <a:r>
              <a:rPr lang="ru-RU" sz="1400" dirty="0" err="1"/>
              <a:t>соціальні</a:t>
            </a:r>
            <a:r>
              <a:rPr lang="ru-RU" sz="1400" dirty="0"/>
              <a:t> </a:t>
            </a:r>
            <a:r>
              <a:rPr lang="ru-RU" sz="1400" dirty="0" err="1"/>
              <a:t>джерела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формування</a:t>
            </a:r>
            <a:r>
              <a:rPr lang="ru-RU" sz="1400" dirty="0"/>
              <a:t>, </a:t>
            </a:r>
            <a:r>
              <a:rPr lang="ru-RU" sz="1400" dirty="0" err="1"/>
              <a:t>підвищився</a:t>
            </a:r>
            <a:r>
              <a:rPr lang="ru-RU" sz="1400" dirty="0"/>
              <a:t> </a:t>
            </a:r>
            <a:r>
              <a:rPr lang="ru-RU" sz="1400" dirty="0" err="1"/>
              <a:t>інтелектуальний</a:t>
            </a:r>
            <a:r>
              <a:rPr lang="ru-RU" sz="1400" dirty="0"/>
              <a:t> </a:t>
            </a:r>
            <a:r>
              <a:rPr lang="ru-RU" sz="1400" dirty="0" err="1"/>
              <a:t>рівень</a:t>
            </a:r>
            <a:r>
              <a:rPr lang="ru-RU" sz="1400" dirty="0"/>
              <a:t>. У межах </a:t>
            </a:r>
            <a:r>
              <a:rPr lang="ru-RU" sz="1400" dirty="0" err="1"/>
              <a:t>Російської</a:t>
            </a:r>
            <a:r>
              <a:rPr lang="ru-RU" sz="1400" dirty="0"/>
              <a:t> </a:t>
            </a:r>
            <a:r>
              <a:rPr lang="ru-RU" sz="1400" dirty="0" err="1"/>
              <a:t>держави</a:t>
            </a:r>
            <a:r>
              <a:rPr lang="ru-RU" sz="1400" dirty="0"/>
              <a:t> </a:t>
            </a:r>
            <a:r>
              <a:rPr lang="ru-RU" sz="1400" dirty="0" err="1"/>
              <a:t>місце</a:t>
            </a:r>
            <a:r>
              <a:rPr lang="ru-RU" sz="1400" dirty="0"/>
              <a:t> </a:t>
            </a:r>
            <a:r>
              <a:rPr lang="ru-RU" sz="1400" dirty="0" err="1"/>
              <a:t>інтелігенції</a:t>
            </a:r>
            <a:r>
              <a:rPr lang="ru-RU" sz="1400" dirty="0"/>
              <a:t> в </a:t>
            </a:r>
            <a:r>
              <a:rPr lang="ru-RU" sz="1400" dirty="0" err="1"/>
              <a:t>соціальній</a:t>
            </a:r>
            <a:r>
              <a:rPr lang="ru-RU" sz="1400" dirty="0"/>
              <a:t> </a:t>
            </a:r>
            <a:r>
              <a:rPr lang="ru-RU" sz="1400" dirty="0" err="1"/>
              <a:t>структурі</a:t>
            </a:r>
            <a:r>
              <a:rPr lang="ru-RU" sz="1400" dirty="0"/>
              <a:t> </a:t>
            </a:r>
            <a:r>
              <a:rPr lang="ru-RU" sz="1400" dirty="0" err="1"/>
              <a:t>суспільства</a:t>
            </a:r>
            <a:r>
              <a:rPr lang="ru-RU" sz="1400" dirty="0"/>
              <a:t> </a:t>
            </a:r>
            <a:r>
              <a:rPr lang="ru-RU" sz="1400" dirty="0" err="1"/>
              <a:t>визначало</a:t>
            </a:r>
            <a:r>
              <a:rPr lang="ru-RU" sz="1400" dirty="0"/>
              <a:t> </a:t>
            </a:r>
            <a:r>
              <a:rPr lang="ru-RU" sz="1400" dirty="0" err="1"/>
              <a:t>Положення</a:t>
            </a:r>
            <a:r>
              <a:rPr lang="ru-RU" sz="1400" dirty="0"/>
              <a:t> про </a:t>
            </a:r>
            <a:r>
              <a:rPr lang="ru-RU" sz="1400" dirty="0" err="1"/>
              <a:t>міста</a:t>
            </a:r>
            <a:r>
              <a:rPr lang="ru-RU" sz="1400" dirty="0"/>
              <a:t> 1785 р. </a:t>
            </a:r>
            <a:r>
              <a:rPr lang="ru-RU" sz="1400" dirty="0" err="1"/>
              <a:t>Згідно</a:t>
            </a:r>
            <a:r>
              <a:rPr lang="ru-RU" sz="1400" dirty="0"/>
              <a:t> з ним вона </a:t>
            </a:r>
            <a:r>
              <a:rPr lang="ru-RU" sz="1400" dirty="0" err="1"/>
              <a:t>звільнялася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тілесних</a:t>
            </a:r>
            <a:r>
              <a:rPr lang="ru-RU" sz="1400" dirty="0"/>
              <a:t> </a:t>
            </a:r>
            <a:r>
              <a:rPr lang="ru-RU" sz="1400" dirty="0" err="1"/>
              <a:t>покарань</a:t>
            </a:r>
            <a:r>
              <a:rPr lang="ru-RU" sz="1400" dirty="0"/>
              <a:t>, мала право на </a:t>
            </a:r>
            <a:r>
              <a:rPr lang="ru-RU" sz="1400" dirty="0" err="1"/>
              <a:t>володіння</a:t>
            </a:r>
            <a:r>
              <a:rPr lang="ru-RU" sz="1400" dirty="0"/>
              <a:t> фабриками, заводами, могла в </a:t>
            </a:r>
            <a:r>
              <a:rPr lang="ru-RU" sz="1400" dirty="0" err="1"/>
              <a:t>третьому</a:t>
            </a:r>
            <a:r>
              <a:rPr lang="ru-RU" sz="1400" dirty="0"/>
              <a:t> </a:t>
            </a:r>
            <a:r>
              <a:rPr lang="ru-RU" sz="1400" dirty="0" err="1"/>
              <a:t>поколінні</a:t>
            </a:r>
            <a:r>
              <a:rPr lang="ru-RU" sz="1400" dirty="0"/>
              <a:t> </a:t>
            </a:r>
            <a:r>
              <a:rPr lang="ru-RU" sz="1400" dirty="0" err="1"/>
              <a:t>клопотатися</a:t>
            </a:r>
            <a:r>
              <a:rPr lang="ru-RU" sz="1400" dirty="0"/>
              <a:t> про </a:t>
            </a:r>
            <a:r>
              <a:rPr lang="ru-RU" sz="1400" dirty="0" err="1"/>
              <a:t>присвоєння</a:t>
            </a:r>
            <a:r>
              <a:rPr lang="ru-RU" sz="1400" dirty="0"/>
              <a:t> чину дворянина. </a:t>
            </a:r>
            <a:r>
              <a:rPr lang="ru-RU" sz="1400" dirty="0" err="1"/>
              <a:t>Тобто</a:t>
            </a:r>
            <a:r>
              <a:rPr lang="ru-RU" sz="1400" dirty="0"/>
              <a:t> з </a:t>
            </a:r>
            <a:r>
              <a:rPr lang="ru-RU" sz="1400" dirty="0" err="1"/>
              <a:t>маси</a:t>
            </a:r>
            <a:r>
              <a:rPr lang="ru-RU" sz="1400" dirty="0"/>
              <a:t> </a:t>
            </a:r>
            <a:r>
              <a:rPr lang="ru-RU" sz="1400" dirty="0" err="1"/>
              <a:t>населення</a:t>
            </a:r>
            <a:r>
              <a:rPr lang="ru-RU" sz="1400" dirty="0"/>
              <a:t> </a:t>
            </a:r>
            <a:r>
              <a:rPr lang="ru-RU" sz="1400" dirty="0" err="1"/>
              <a:t>виділялися</a:t>
            </a:r>
            <a:r>
              <a:rPr lang="ru-RU" sz="1400" dirty="0"/>
              <a:t> не </a:t>
            </a:r>
            <a:r>
              <a:rPr lang="ru-RU" sz="1400" dirty="0" err="1"/>
              <a:t>окремі</a:t>
            </a:r>
            <a:r>
              <a:rPr lang="ru-RU" sz="1400" dirty="0"/>
              <a:t> особи, а </a:t>
            </a:r>
            <a:r>
              <a:rPr lang="ru-RU" sz="1400" dirty="0" err="1"/>
              <a:t>соціальна</a:t>
            </a:r>
            <a:r>
              <a:rPr lang="ru-RU" sz="1400" dirty="0"/>
              <a:t> </a:t>
            </a:r>
            <a:r>
              <a:rPr lang="ru-RU" sz="1400" dirty="0" err="1"/>
              <a:t>група</a:t>
            </a:r>
            <a:r>
              <a:rPr lang="ru-RU" sz="1400" dirty="0"/>
              <a:t> людей з </a:t>
            </a:r>
            <a:r>
              <a:rPr lang="ru-RU" sz="1400" dirty="0" err="1"/>
              <a:t>чітко</a:t>
            </a:r>
            <a:r>
              <a:rPr lang="ru-RU" sz="1400" dirty="0"/>
              <a:t> </a:t>
            </a:r>
            <a:r>
              <a:rPr lang="ru-RU" sz="1400" dirty="0" err="1"/>
              <a:t>визначеним</a:t>
            </a:r>
            <a:r>
              <a:rPr lang="ru-RU" sz="1400" dirty="0"/>
              <a:t> </a:t>
            </a:r>
            <a:r>
              <a:rPr lang="ru-RU" sz="1400" dirty="0" err="1"/>
              <a:t>соціальним</a:t>
            </a:r>
            <a:r>
              <a:rPr lang="ru-RU" sz="1400" dirty="0"/>
              <a:t> становищем. </a:t>
            </a:r>
            <a:r>
              <a:rPr lang="ru-RU" sz="1400" dirty="0" err="1"/>
              <a:t>Соціологічним</a:t>
            </a:r>
            <a:r>
              <a:rPr lang="ru-RU" sz="1400" dirty="0"/>
              <a:t> же </a:t>
            </a:r>
            <a:r>
              <a:rPr lang="ru-RU" sz="1400" dirty="0" err="1"/>
              <a:t>змістом</a:t>
            </a:r>
            <a:r>
              <a:rPr lang="ru-RU" sz="1400" dirty="0"/>
              <a:t> </a:t>
            </a:r>
            <a:r>
              <a:rPr lang="ru-RU" sz="1400" dirty="0" err="1"/>
              <a:t>термін</a:t>
            </a:r>
            <a:r>
              <a:rPr lang="ru-RU" sz="1400" dirty="0"/>
              <a:t> «</a:t>
            </a:r>
            <a:r>
              <a:rPr lang="ru-RU" sz="1400" dirty="0" err="1"/>
              <a:t>інтелігенція</a:t>
            </a:r>
            <a:r>
              <a:rPr lang="ru-RU" sz="1400" dirty="0"/>
              <a:t>» почав </a:t>
            </a:r>
            <a:r>
              <a:rPr lang="ru-RU" sz="1400" dirty="0" err="1"/>
              <a:t>наповнюватись</a:t>
            </a:r>
            <a:r>
              <a:rPr lang="ru-RU" sz="1400" dirty="0"/>
              <a:t> у </a:t>
            </a:r>
            <a:r>
              <a:rPr lang="ru-RU" sz="1400" dirty="0" err="1"/>
              <a:t>другій</a:t>
            </a:r>
            <a:r>
              <a:rPr lang="ru-RU" sz="1400" dirty="0"/>
              <a:t> </a:t>
            </a:r>
            <a:r>
              <a:rPr lang="ru-RU" sz="1400" dirty="0" err="1"/>
              <a:t>чверті</a:t>
            </a:r>
            <a:r>
              <a:rPr lang="ru-RU" sz="1400" dirty="0"/>
              <a:t> </a:t>
            </a:r>
            <a:r>
              <a:rPr lang="en-US" sz="1400" dirty="0"/>
              <a:t>XIX </a:t>
            </a:r>
            <a:r>
              <a:rPr lang="ru-RU" sz="1400" dirty="0"/>
              <a:t>ст. </a:t>
            </a:r>
            <a:endParaRPr lang="en-US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8200" y="4495800"/>
            <a:ext cx="43973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У </a:t>
            </a:r>
            <a:r>
              <a:rPr lang="ru-RU" sz="1400" dirty="0" err="1">
                <a:solidFill>
                  <a:srgbClr val="FFFFFF"/>
                </a:solidFill>
              </a:rPr>
              <a:t>цей</a:t>
            </a:r>
            <a:r>
              <a:rPr lang="ru-RU" sz="1400" dirty="0">
                <a:solidFill>
                  <a:srgbClr val="FFFFFF"/>
                </a:solidFill>
              </a:rPr>
              <a:t> час так </a:t>
            </a:r>
            <a:r>
              <a:rPr lang="ru-RU" sz="1400" dirty="0" err="1">
                <a:solidFill>
                  <a:srgbClr val="FFFFFF"/>
                </a:solidFill>
              </a:rPr>
              <a:t>називали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освічених</a:t>
            </a:r>
            <a:r>
              <a:rPr lang="ru-RU" sz="1400" dirty="0">
                <a:solidFill>
                  <a:srgbClr val="FFFFFF"/>
                </a:solidFill>
              </a:rPr>
              <a:t> людей, </a:t>
            </a:r>
            <a:r>
              <a:rPr lang="ru-RU" sz="1400" dirty="0" err="1">
                <a:solidFill>
                  <a:srgbClr val="FFFFFF"/>
                </a:solidFill>
              </a:rPr>
              <a:t>що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займались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інтелектуальною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діяльністю</a:t>
            </a:r>
            <a:r>
              <a:rPr lang="ru-RU" sz="1400" dirty="0">
                <a:solidFill>
                  <a:srgbClr val="FFFFFF"/>
                </a:solidFill>
              </a:rPr>
              <a:t>, </a:t>
            </a:r>
            <a:r>
              <a:rPr lang="ru-RU" sz="1400" dirty="0" err="1">
                <a:solidFill>
                  <a:srgbClr val="FFFFFF"/>
                </a:solidFill>
              </a:rPr>
              <a:t>результати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якої</a:t>
            </a:r>
            <a:r>
              <a:rPr lang="ru-RU" sz="1400" dirty="0">
                <a:solidFill>
                  <a:srgbClr val="FFFFFF"/>
                </a:solidFill>
              </a:rPr>
              <a:t> ставали товаром і </a:t>
            </a:r>
            <a:r>
              <a:rPr lang="ru-RU" sz="1400" dirty="0" err="1">
                <a:solidFill>
                  <a:srgbClr val="FFFFFF"/>
                </a:solidFill>
              </a:rPr>
              <a:t>мали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духовну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або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матеріальну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цінність</a:t>
            </a:r>
            <a:r>
              <a:rPr lang="ru-RU" sz="1400" dirty="0">
                <a:solidFill>
                  <a:srgbClr val="FFFFFF"/>
                </a:solidFill>
              </a:rPr>
              <a:t>: </a:t>
            </a:r>
            <a:r>
              <a:rPr lang="ru-RU" sz="1400" dirty="0" err="1">
                <a:solidFill>
                  <a:srgbClr val="FFFFFF"/>
                </a:solidFill>
              </a:rPr>
              <a:t>письменників</a:t>
            </a:r>
            <a:r>
              <a:rPr lang="ru-RU" sz="1400" dirty="0">
                <a:solidFill>
                  <a:srgbClr val="FFFFFF"/>
                </a:solidFill>
              </a:rPr>
              <a:t>, </a:t>
            </a:r>
            <a:r>
              <a:rPr lang="ru-RU" sz="1400" dirty="0" err="1">
                <a:solidFill>
                  <a:srgbClr val="FFFFFF"/>
                </a:solidFill>
              </a:rPr>
              <a:t>художників</a:t>
            </a:r>
            <a:r>
              <a:rPr lang="ru-RU" sz="1400" dirty="0">
                <a:solidFill>
                  <a:srgbClr val="FFFFFF"/>
                </a:solidFill>
              </a:rPr>
              <a:t>, </a:t>
            </a:r>
            <a:r>
              <a:rPr lang="ru-RU" sz="1400" dirty="0" err="1">
                <a:solidFill>
                  <a:srgbClr val="FFFFFF"/>
                </a:solidFill>
              </a:rPr>
              <a:t>артистів</a:t>
            </a:r>
            <a:r>
              <a:rPr lang="ru-RU" sz="1400" dirty="0">
                <a:solidFill>
                  <a:srgbClr val="FFFFFF"/>
                </a:solidFill>
              </a:rPr>
              <a:t>, </a:t>
            </a:r>
            <a:r>
              <a:rPr lang="ru-RU" sz="1400" dirty="0" err="1">
                <a:solidFill>
                  <a:srgbClr val="FFFFFF"/>
                </a:solidFill>
              </a:rPr>
              <a:t>викладачів</a:t>
            </a:r>
            <a:r>
              <a:rPr lang="ru-RU" sz="1400" dirty="0">
                <a:solidFill>
                  <a:srgbClr val="FFFFFF"/>
                </a:solidFill>
              </a:rPr>
              <a:t>, </a:t>
            </a:r>
            <a:r>
              <a:rPr lang="ru-RU" sz="1400" dirty="0" err="1">
                <a:solidFill>
                  <a:srgbClr val="FFFFFF"/>
                </a:solidFill>
              </a:rPr>
              <a:t>учителів</a:t>
            </a:r>
            <a:r>
              <a:rPr lang="ru-RU" sz="1400" dirty="0">
                <a:solidFill>
                  <a:srgbClr val="FFFFFF"/>
                </a:solidFill>
              </a:rPr>
              <a:t>, </a:t>
            </a:r>
            <a:r>
              <a:rPr lang="ru-RU" sz="1400" dirty="0" err="1">
                <a:solidFill>
                  <a:srgbClr val="FFFFFF"/>
                </a:solidFill>
              </a:rPr>
              <a:t>лікарів</a:t>
            </a:r>
            <a:r>
              <a:rPr lang="ru-RU" sz="1400" dirty="0">
                <a:solidFill>
                  <a:srgbClr val="FFFFFF"/>
                </a:solidFill>
              </a:rPr>
              <a:t>, </a:t>
            </a:r>
            <a:r>
              <a:rPr lang="ru-RU" sz="1400" dirty="0" err="1">
                <a:solidFill>
                  <a:srgbClr val="FFFFFF"/>
                </a:solidFill>
              </a:rPr>
              <a:t>інженерів</a:t>
            </a:r>
            <a:r>
              <a:rPr lang="ru-RU" sz="1400" dirty="0">
                <a:solidFill>
                  <a:srgbClr val="FFFFFF"/>
                </a:solidFill>
              </a:rPr>
              <a:t>, </a:t>
            </a:r>
            <a:r>
              <a:rPr lang="ru-RU" sz="1400" dirty="0" err="1">
                <a:solidFill>
                  <a:srgbClr val="FFFFFF"/>
                </a:solidFill>
              </a:rPr>
              <a:t>агрономів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тощо</a:t>
            </a:r>
            <a:r>
              <a:rPr lang="ru-RU" sz="1400" dirty="0">
                <a:solidFill>
                  <a:srgbClr val="FFFFFF"/>
                </a:solidFill>
              </a:rPr>
              <a:t>. До </a:t>
            </a:r>
            <a:r>
              <a:rPr lang="ru-RU" sz="1400" dirty="0" err="1">
                <a:solidFill>
                  <a:srgbClr val="FFFFFF"/>
                </a:solidFill>
              </a:rPr>
              <a:t>рівня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інтелігенції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своїм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інтелектом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підносились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окремі</a:t>
            </a:r>
            <a:r>
              <a:rPr lang="ru-RU" sz="1400" dirty="0">
                <a:solidFill>
                  <a:srgbClr val="FFFFFF"/>
                </a:solidFill>
              </a:rPr>
              <a:t> особи й без </a:t>
            </a:r>
            <a:r>
              <a:rPr lang="ru-RU" sz="1400" dirty="0" err="1">
                <a:solidFill>
                  <a:srgbClr val="FFFFFF"/>
                </a:solidFill>
              </a:rPr>
              <a:t>спеціальної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освіти</a:t>
            </a:r>
            <a:r>
              <a:rPr lang="ru-RU" sz="1400" dirty="0">
                <a:solidFill>
                  <a:srgbClr val="FFFFFF"/>
                </a:solidFill>
              </a:rPr>
              <a:t>. </a:t>
            </a:r>
            <a:r>
              <a:rPr lang="ru-RU" sz="1400" dirty="0" err="1">
                <a:solidFill>
                  <a:srgbClr val="FFFFFF"/>
                </a:solidFill>
              </a:rPr>
              <a:t>Державні</a:t>
            </a:r>
            <a:r>
              <a:rPr lang="ru-RU" sz="1400" dirty="0">
                <a:solidFill>
                  <a:srgbClr val="FFFFFF"/>
                </a:solidFill>
              </a:rPr>
              <a:t> чиновники належали до </a:t>
            </a:r>
            <a:r>
              <a:rPr lang="ru-RU" sz="1400" dirty="0" err="1">
                <a:solidFill>
                  <a:srgbClr val="FFFFFF"/>
                </a:solidFill>
              </a:rPr>
              <a:t>розряду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службовців</a:t>
            </a:r>
            <a:r>
              <a:rPr lang="ru-RU" sz="1400" dirty="0">
                <a:solidFill>
                  <a:srgbClr val="FFFFFF"/>
                </a:solidFill>
              </a:rPr>
              <a:t>, </a:t>
            </a:r>
            <a:r>
              <a:rPr lang="ru-RU" sz="1400" dirty="0" err="1">
                <a:solidFill>
                  <a:srgbClr val="FFFFFF"/>
                </a:solidFill>
              </a:rPr>
              <a:t>хоч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багато</a:t>
            </a:r>
            <a:r>
              <a:rPr lang="ru-RU" sz="1400" dirty="0">
                <a:solidFill>
                  <a:srgbClr val="FFFFFF"/>
                </a:solidFill>
              </a:rPr>
              <a:t> з них </a:t>
            </a:r>
            <a:r>
              <a:rPr lang="ru-RU" sz="1400" dirty="0" err="1">
                <a:solidFill>
                  <a:srgbClr val="FFFFFF"/>
                </a:solidFill>
              </a:rPr>
              <a:t>мали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ґрунтовну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освіту</a:t>
            </a:r>
            <a:r>
              <a:rPr lang="ru-RU" sz="1400" dirty="0">
                <a:solidFill>
                  <a:srgbClr val="FFFFFF"/>
                </a:solidFill>
              </a:rPr>
              <a:t>.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13609"/>
            <a:ext cx="4691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Тривало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національної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інтелігенції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40688"/>
            <a:ext cx="3989557" cy="3074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 trans="81000" pencilSize="72"/>
                    </a14:imgEffect>
                    <a14:imgEffect>
                      <a14:colorTemperature colorTemp="112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83868"/>
            <a:ext cx="3429000" cy="2774131"/>
          </a:xfrm>
          <a:prstGeom prst="rect">
            <a:avLst/>
          </a:prstGeom>
          <a:effectLst>
            <a:innerShdw blurRad="63500" dist="50800" dir="7500000">
              <a:prstClr val="black">
                <a:alpha val="54000"/>
              </a:prstClr>
            </a:innerShdw>
            <a:reflection blurRad="12700" stA="4500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338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057" y="152400"/>
            <a:ext cx="38535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i="1" dirty="0" smtClean="0"/>
          </a:p>
          <a:p>
            <a:endParaRPr lang="ru-RU" sz="1400" i="1" dirty="0" smtClean="0"/>
          </a:p>
          <a:p>
            <a:r>
              <a:rPr lang="ru-RU" sz="1400" i="1" dirty="0" err="1" smtClean="0"/>
              <a:t>Невдачі</a:t>
            </a:r>
            <a:r>
              <a:rPr lang="ru-RU" sz="1400" i="1" dirty="0" smtClean="0"/>
              <a:t> </a:t>
            </a:r>
            <a:r>
              <a:rPr lang="ru-RU" sz="1400" i="1" dirty="0"/>
              <a:t>у </a:t>
            </a:r>
            <a:r>
              <a:rPr lang="ru-RU" sz="1400" i="1" dirty="0" err="1"/>
              <a:t>реформування</a:t>
            </a:r>
            <a:r>
              <a:rPr lang="ru-RU" sz="1400" i="1" dirty="0"/>
              <a:t> </a:t>
            </a:r>
            <a:r>
              <a:rPr lang="ru-RU" sz="1400" i="1" dirty="0" err="1"/>
              <a:t>Росії</a:t>
            </a:r>
            <a:r>
              <a:rPr lang="ru-RU" sz="1400" i="1" dirty="0"/>
              <a:t> </a:t>
            </a:r>
            <a:r>
              <a:rPr lang="ru-RU" sz="1400" i="1" dirty="0" err="1"/>
              <a:t>Олександром</a:t>
            </a:r>
            <a:r>
              <a:rPr lang="ru-RU" sz="1400" i="1" dirty="0"/>
              <a:t> </a:t>
            </a:r>
            <a:r>
              <a:rPr lang="en-US" sz="1400" i="1" dirty="0"/>
              <a:t>I, </a:t>
            </a:r>
            <a:r>
              <a:rPr lang="ru-RU" sz="1400" i="1" dirty="0" err="1"/>
              <a:t>поразку</a:t>
            </a:r>
            <a:r>
              <a:rPr lang="ru-RU" sz="1400" i="1" dirty="0"/>
              <a:t> </a:t>
            </a:r>
            <a:r>
              <a:rPr lang="ru-RU" sz="1400" i="1" dirty="0" err="1"/>
              <a:t>декабристів</a:t>
            </a:r>
            <a:r>
              <a:rPr lang="ru-RU" sz="1400" i="1" dirty="0"/>
              <a:t> </a:t>
            </a:r>
            <a:r>
              <a:rPr lang="ru-RU" sz="1400" i="1" dirty="0" err="1"/>
              <a:t>зумовили</a:t>
            </a:r>
            <a:r>
              <a:rPr lang="ru-RU" sz="1400" i="1" dirty="0"/>
              <a:t> </a:t>
            </a:r>
            <a:r>
              <a:rPr lang="ru-RU" sz="1400" i="1" dirty="0" err="1"/>
              <a:t>наростання</a:t>
            </a:r>
            <a:r>
              <a:rPr lang="ru-RU" sz="1400" i="1" dirty="0"/>
              <a:t> </a:t>
            </a:r>
            <a:r>
              <a:rPr lang="ru-RU" sz="1400" i="1" dirty="0" err="1"/>
              <a:t>консервативних</a:t>
            </a:r>
            <a:r>
              <a:rPr lang="ru-RU" sz="1400" i="1" dirty="0"/>
              <a:t> </a:t>
            </a:r>
            <a:r>
              <a:rPr lang="ru-RU" sz="1400" i="1" dirty="0" err="1"/>
              <a:t>настроїв</a:t>
            </a:r>
            <a:r>
              <a:rPr lang="ru-RU" sz="1400" i="1" dirty="0"/>
              <a:t> у </a:t>
            </a:r>
            <a:r>
              <a:rPr lang="ru-RU" sz="1400" i="1" dirty="0" err="1"/>
              <a:t>суспільстві</a:t>
            </a:r>
            <a:r>
              <a:rPr lang="ru-RU" sz="1400" i="1" dirty="0"/>
              <a:t>. У 30-х </a:t>
            </a:r>
            <a:r>
              <a:rPr lang="ru-RU" sz="1400" i="1" dirty="0" err="1"/>
              <a:t>рр</a:t>
            </a:r>
            <a:r>
              <a:rPr lang="ru-RU" sz="1400" i="1" dirty="0"/>
              <a:t>.. </a:t>
            </a:r>
            <a:r>
              <a:rPr lang="ru-RU" sz="1400" i="1" dirty="0" err="1"/>
              <a:t>міністр</a:t>
            </a:r>
            <a:r>
              <a:rPr lang="ru-RU" sz="1400" i="1" dirty="0"/>
              <a:t> </a:t>
            </a:r>
            <a:r>
              <a:rPr lang="ru-RU" sz="1400" i="1" dirty="0" err="1"/>
              <a:t>народної</a:t>
            </a:r>
            <a:r>
              <a:rPr lang="ru-RU" sz="1400" i="1" dirty="0"/>
              <a:t> </a:t>
            </a:r>
            <a:r>
              <a:rPr lang="ru-RU" sz="1400" i="1" dirty="0" err="1"/>
              <a:t>освіти</a:t>
            </a:r>
            <a:r>
              <a:rPr lang="ru-RU" sz="1400" i="1" dirty="0"/>
              <a:t> С.С. Уваров (1786-1855) </a:t>
            </a:r>
            <a:r>
              <a:rPr lang="ru-RU" sz="1400" i="1" dirty="0" err="1"/>
              <a:t>висунув</a:t>
            </a:r>
            <a:r>
              <a:rPr lang="ru-RU" sz="1400" i="1" dirty="0"/>
              <a:t> </a:t>
            </a:r>
            <a:r>
              <a:rPr lang="ru-RU" sz="1400" i="1" dirty="0" err="1"/>
              <a:t>теорію</a:t>
            </a:r>
            <a:r>
              <a:rPr lang="ru-RU" sz="1400" i="1" dirty="0"/>
              <a:t> "</a:t>
            </a:r>
            <a:r>
              <a:rPr lang="ru-RU" sz="1400" i="1" dirty="0" err="1" smtClean="0"/>
              <a:t>офіційної</a:t>
            </a:r>
            <a:r>
              <a:rPr lang="ru-RU" sz="1400" i="1" dirty="0" smtClean="0"/>
              <a:t> </a:t>
            </a:r>
            <a:r>
              <a:rPr lang="ru-RU" sz="1400" i="1" dirty="0" err="1"/>
              <a:t>народності</a:t>
            </a:r>
            <a:r>
              <a:rPr lang="ru-RU" sz="1400" i="1" dirty="0"/>
              <a:t>», суть </a:t>
            </a:r>
            <a:r>
              <a:rPr lang="ru-RU" sz="1400" i="1" dirty="0" err="1"/>
              <a:t>якої</a:t>
            </a:r>
            <a:r>
              <a:rPr lang="ru-RU" sz="1400" i="1" dirty="0"/>
              <a:t> </a:t>
            </a:r>
            <a:r>
              <a:rPr lang="ru-RU" sz="1400" i="1" dirty="0" err="1"/>
              <a:t>полягала</a:t>
            </a:r>
            <a:r>
              <a:rPr lang="ru-RU" sz="1400" i="1" dirty="0"/>
              <a:t> в </a:t>
            </a:r>
            <a:r>
              <a:rPr lang="ru-RU" sz="1400" i="1" dirty="0" err="1"/>
              <a:t>твердженні</a:t>
            </a:r>
            <a:r>
              <a:rPr lang="ru-RU" sz="1400" i="1" dirty="0"/>
              <a:t>, </a:t>
            </a:r>
            <a:r>
              <a:rPr lang="ru-RU" sz="1400" i="1" dirty="0" err="1"/>
              <a:t>що</a:t>
            </a:r>
            <a:r>
              <a:rPr lang="ru-RU" sz="1400" i="1" dirty="0"/>
              <a:t> </a:t>
            </a:r>
            <a:r>
              <a:rPr lang="ru-RU" sz="1400" i="1" dirty="0" err="1"/>
              <a:t>російський</a:t>
            </a:r>
            <a:r>
              <a:rPr lang="ru-RU" sz="1400" i="1" dirty="0"/>
              <a:t> народ за </a:t>
            </a:r>
            <a:r>
              <a:rPr lang="ru-RU" sz="1400" i="1" dirty="0" err="1"/>
              <a:t>своєю</a:t>
            </a:r>
            <a:r>
              <a:rPr lang="ru-RU" sz="1400" i="1" dirty="0"/>
              <a:t> природою </a:t>
            </a:r>
            <a:r>
              <a:rPr lang="ru-RU" sz="1400" i="1" dirty="0" err="1"/>
              <a:t>релігійний</a:t>
            </a:r>
            <a:r>
              <a:rPr lang="ru-RU" sz="1400" i="1" dirty="0"/>
              <a:t>, </a:t>
            </a:r>
            <a:r>
              <a:rPr lang="ru-RU" sz="1400" i="1" dirty="0" err="1"/>
              <a:t>відданий</a:t>
            </a:r>
            <a:r>
              <a:rPr lang="ru-RU" sz="1400" i="1" dirty="0"/>
              <a:t> </a:t>
            </a:r>
            <a:r>
              <a:rPr lang="ru-RU" sz="1400" i="1" dirty="0" err="1"/>
              <a:t>цареві</a:t>
            </a:r>
            <a:r>
              <a:rPr lang="ru-RU" sz="1400" i="1" dirty="0"/>
              <a:t> і не противиться </a:t>
            </a:r>
            <a:r>
              <a:rPr lang="ru-RU" sz="1400" i="1" dirty="0" err="1"/>
              <a:t>кріпосного</a:t>
            </a:r>
            <a:r>
              <a:rPr lang="ru-RU" sz="1400" i="1" dirty="0"/>
              <a:t> права</a:t>
            </a:r>
            <a:r>
              <a:rPr lang="ru-RU" sz="1400" i="1" dirty="0" smtClean="0"/>
              <a:t>. </a:t>
            </a:r>
            <a:r>
              <a:rPr lang="ru-RU" sz="1400" i="1" dirty="0" err="1"/>
              <a:t>Однак</a:t>
            </a:r>
            <a:r>
              <a:rPr lang="ru-RU" sz="1400" i="1" dirty="0"/>
              <a:t> у «</a:t>
            </a:r>
            <a:r>
              <a:rPr lang="ru-RU" sz="1400" i="1" dirty="0" err="1"/>
              <a:t>жорстокий</a:t>
            </a:r>
            <a:r>
              <a:rPr lang="ru-RU" sz="1400" i="1" dirty="0"/>
              <a:t> </a:t>
            </a:r>
            <a:r>
              <a:rPr lang="ru-RU" sz="1400" i="1" dirty="0" err="1"/>
              <a:t>вік</a:t>
            </a:r>
            <a:r>
              <a:rPr lang="ru-RU" sz="1400" i="1" dirty="0"/>
              <a:t>» </a:t>
            </a:r>
            <a:r>
              <a:rPr lang="ru-RU" sz="1400" i="1" dirty="0" err="1"/>
              <a:t>миколаївської</a:t>
            </a:r>
            <a:r>
              <a:rPr lang="ru-RU" sz="1400" i="1" dirty="0"/>
              <a:t> </a:t>
            </a:r>
            <a:r>
              <a:rPr lang="ru-RU" sz="1400" i="1" dirty="0" err="1"/>
              <a:t>реакції</a:t>
            </a:r>
            <a:r>
              <a:rPr lang="ru-RU" sz="1400" i="1" dirty="0"/>
              <a:t> </a:t>
            </a:r>
            <a:r>
              <a:rPr lang="ru-RU" sz="1400" i="1" dirty="0" err="1"/>
              <a:t>ідейно-політична</a:t>
            </a:r>
            <a:r>
              <a:rPr lang="ru-RU" sz="1400" i="1" dirty="0"/>
              <a:t> </a:t>
            </a:r>
            <a:r>
              <a:rPr lang="ru-RU" sz="1400" i="1" dirty="0" err="1"/>
              <a:t>боротьба</a:t>
            </a:r>
            <a:r>
              <a:rPr lang="ru-RU" sz="1400" i="1" dirty="0"/>
              <a:t> не </a:t>
            </a:r>
            <a:r>
              <a:rPr lang="ru-RU" sz="1400" i="1" dirty="0" err="1"/>
              <a:t>тільки</a:t>
            </a:r>
            <a:r>
              <a:rPr lang="ru-RU" sz="1400" i="1" dirty="0"/>
              <a:t> не </a:t>
            </a:r>
            <a:r>
              <a:rPr lang="ru-RU" sz="1400" i="1" dirty="0" err="1"/>
              <a:t>завмерла</a:t>
            </a:r>
            <a:r>
              <a:rPr lang="ru-RU" sz="1400" i="1" dirty="0"/>
              <a:t>, вона почала </a:t>
            </a:r>
            <a:r>
              <a:rPr lang="ru-RU" sz="1400" i="1" dirty="0" err="1"/>
              <a:t>ширше</a:t>
            </a:r>
            <a:r>
              <a:rPr lang="ru-RU" sz="1400" i="1" dirty="0"/>
              <a:t> і </a:t>
            </a:r>
            <a:r>
              <a:rPr lang="ru-RU" sz="1400" i="1" dirty="0" err="1"/>
              <a:t>різноманітніше</a:t>
            </a:r>
            <a:r>
              <a:rPr lang="ru-RU" sz="1400" i="1" dirty="0"/>
              <a:t>, у </a:t>
            </a:r>
            <a:r>
              <a:rPr lang="ru-RU" sz="1400" i="1" dirty="0" err="1"/>
              <a:t>неї</a:t>
            </a:r>
            <a:r>
              <a:rPr lang="ru-RU" sz="1400" i="1" dirty="0"/>
              <a:t> </a:t>
            </a:r>
            <a:r>
              <a:rPr lang="ru-RU" sz="1400" i="1" dirty="0" err="1"/>
              <a:t>виникли</a:t>
            </a:r>
            <a:r>
              <a:rPr lang="ru-RU" sz="1400" i="1" dirty="0"/>
              <a:t> </a:t>
            </a:r>
            <a:r>
              <a:rPr lang="ru-RU" sz="1400" i="1" dirty="0" err="1"/>
              <a:t>течії</a:t>
            </a:r>
            <a:r>
              <a:rPr lang="ru-RU" sz="1400" i="1" dirty="0"/>
              <a:t>, </a:t>
            </a:r>
            <a:r>
              <a:rPr lang="ru-RU" sz="1400" i="1" dirty="0" err="1"/>
              <a:t>що</a:t>
            </a:r>
            <a:r>
              <a:rPr lang="ru-RU" sz="1400" i="1" dirty="0"/>
              <a:t> </a:t>
            </a:r>
            <a:r>
              <a:rPr lang="ru-RU" sz="1400" i="1" dirty="0" err="1"/>
              <a:t>розрізняються</a:t>
            </a:r>
            <a:r>
              <a:rPr lang="ru-RU" sz="1400" i="1" dirty="0"/>
              <a:t> в </a:t>
            </a:r>
            <a:r>
              <a:rPr lang="ru-RU" sz="1400" i="1" dirty="0" err="1"/>
              <a:t>питаннях</a:t>
            </a:r>
            <a:r>
              <a:rPr lang="ru-RU" sz="1400" i="1" dirty="0"/>
              <a:t> про </a:t>
            </a:r>
            <a:r>
              <a:rPr lang="ru-RU" sz="1400" i="1" dirty="0" err="1"/>
              <a:t>загальний</a:t>
            </a:r>
            <a:r>
              <a:rPr lang="ru-RU" sz="1400" i="1" dirty="0"/>
              <a:t> про </a:t>
            </a:r>
            <a:r>
              <a:rPr lang="ru-RU" sz="1400" i="1" dirty="0" err="1"/>
              <a:t>особливе</a:t>
            </a:r>
            <a:r>
              <a:rPr lang="ru-RU" sz="1400" i="1" dirty="0"/>
              <a:t> в </a:t>
            </a:r>
            <a:r>
              <a:rPr lang="ru-RU" sz="1400" i="1" dirty="0" err="1"/>
              <a:t>історичному</a:t>
            </a:r>
            <a:r>
              <a:rPr lang="ru-RU" sz="1400" i="1" dirty="0"/>
              <a:t> </a:t>
            </a:r>
            <a:r>
              <a:rPr lang="ru-RU" sz="1400" i="1" dirty="0" err="1"/>
              <a:t>процесі</a:t>
            </a:r>
            <a:r>
              <a:rPr lang="ru-RU" sz="1400" i="1" dirty="0"/>
              <a:t> і долю </a:t>
            </a:r>
            <a:r>
              <a:rPr lang="ru-RU" sz="1400" i="1" dirty="0" err="1"/>
              <a:t>Росії</a:t>
            </a:r>
            <a:r>
              <a:rPr lang="ru-RU" sz="1400" i="1" dirty="0"/>
              <a:t>.</a:t>
            </a:r>
            <a:endParaRPr lang="en-US" sz="1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29200" y="533400"/>
            <a:ext cx="3733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i="1" dirty="0" smtClean="0"/>
          </a:p>
          <a:p>
            <a:r>
              <a:rPr lang="ru-RU" sz="1400" i="1" dirty="0" smtClean="0"/>
              <a:t>З </a:t>
            </a:r>
            <a:r>
              <a:rPr lang="ru-RU" sz="1400" i="1" dirty="0" err="1"/>
              <a:t>різкою</a:t>
            </a:r>
            <a:r>
              <a:rPr lang="ru-RU" sz="1400" i="1" dirty="0"/>
              <a:t> </a:t>
            </a:r>
            <a:r>
              <a:rPr lang="ru-RU" sz="1400" i="1" dirty="0" err="1"/>
              <a:t>критикою</a:t>
            </a:r>
            <a:r>
              <a:rPr lang="ru-RU" sz="1400" i="1" dirty="0"/>
              <a:t> </a:t>
            </a:r>
            <a:r>
              <a:rPr lang="ru-RU" sz="1400" i="1" dirty="0" err="1"/>
              <a:t>урядової</a:t>
            </a:r>
            <a:r>
              <a:rPr lang="ru-RU" sz="1400" i="1" dirty="0"/>
              <a:t> </a:t>
            </a:r>
            <a:r>
              <a:rPr lang="ru-RU" sz="1400" i="1" dirty="0" err="1"/>
              <a:t>ідеології</a:t>
            </a:r>
            <a:r>
              <a:rPr lang="ru-RU" sz="1400" i="1" dirty="0"/>
              <a:t> </a:t>
            </a:r>
            <a:r>
              <a:rPr lang="ru-RU" sz="1400" i="1" dirty="0" err="1"/>
              <a:t>виступив</a:t>
            </a:r>
            <a:r>
              <a:rPr lang="ru-RU" sz="1400" i="1" dirty="0"/>
              <a:t> П.Я. </a:t>
            </a:r>
            <a:r>
              <a:rPr lang="ru-RU" sz="1400" i="1" dirty="0" err="1"/>
              <a:t>Чаадаєв</a:t>
            </a:r>
            <a:r>
              <a:rPr lang="ru-RU" sz="1400" i="1" dirty="0"/>
              <a:t> (1794-1856) у </a:t>
            </a:r>
            <a:r>
              <a:rPr lang="ru-RU" sz="1400" i="1" dirty="0" err="1"/>
              <a:t>своєму</a:t>
            </a:r>
            <a:r>
              <a:rPr lang="ru-RU" sz="1400" i="1" dirty="0"/>
              <a:t> «</a:t>
            </a:r>
            <a:r>
              <a:rPr lang="ru-RU" sz="1400" i="1" dirty="0" err="1"/>
              <a:t>філософського</a:t>
            </a:r>
            <a:r>
              <a:rPr lang="ru-RU" sz="1400" i="1" dirty="0"/>
              <a:t> </a:t>
            </a:r>
            <a:r>
              <a:rPr lang="ru-RU" sz="1400" i="1" dirty="0" err="1"/>
              <a:t>листі</a:t>
            </a:r>
            <a:r>
              <a:rPr lang="ru-RU" sz="1400" i="1" dirty="0"/>
              <a:t>» (1836), в </a:t>
            </a:r>
            <a:r>
              <a:rPr lang="ru-RU" sz="1400" i="1" dirty="0" err="1"/>
              <a:t>якому</a:t>
            </a:r>
            <a:r>
              <a:rPr lang="ru-RU" sz="1400" i="1" dirty="0"/>
              <a:t> </a:t>
            </a:r>
            <a:r>
              <a:rPr lang="ru-RU" sz="1400" i="1" dirty="0" err="1"/>
              <a:t>торкнувся</a:t>
            </a:r>
            <a:r>
              <a:rPr lang="ru-RU" sz="1400" i="1" dirty="0"/>
              <a:t> </a:t>
            </a:r>
            <a:r>
              <a:rPr lang="ru-RU" sz="1400" i="1" dirty="0" err="1"/>
              <a:t>проблеми</a:t>
            </a:r>
            <a:r>
              <a:rPr lang="ru-RU" sz="1400" i="1" dirty="0"/>
              <a:t> </a:t>
            </a:r>
            <a:r>
              <a:rPr lang="ru-RU" sz="1400" i="1" dirty="0" err="1"/>
              <a:t>минулого</a:t>
            </a:r>
            <a:r>
              <a:rPr lang="ru-RU" sz="1400" i="1" dirty="0"/>
              <a:t>, </a:t>
            </a:r>
            <a:r>
              <a:rPr lang="ru-RU" sz="1400" i="1" dirty="0" err="1"/>
              <a:t>теперішнього</a:t>
            </a:r>
            <a:r>
              <a:rPr lang="ru-RU" sz="1400" i="1" dirty="0"/>
              <a:t> і </a:t>
            </a:r>
            <a:r>
              <a:rPr lang="ru-RU" sz="1400" i="1" dirty="0" err="1"/>
              <a:t>майбутнього</a:t>
            </a:r>
            <a:r>
              <a:rPr lang="ru-RU" sz="1400" i="1" dirty="0"/>
              <a:t> </a:t>
            </a:r>
            <a:r>
              <a:rPr lang="ru-RU" sz="1400" i="1" dirty="0" err="1"/>
              <a:t>Росії</a:t>
            </a:r>
            <a:r>
              <a:rPr lang="ru-RU" sz="1400" i="1" dirty="0"/>
              <a:t>. Автор </a:t>
            </a:r>
            <a:r>
              <a:rPr lang="ru-RU" sz="1400" i="1" dirty="0" err="1"/>
              <a:t>було</a:t>
            </a:r>
            <a:r>
              <a:rPr lang="ru-RU" sz="1400" i="1" dirty="0"/>
              <a:t> </a:t>
            </a:r>
            <a:r>
              <a:rPr lang="ru-RU" sz="1400" i="1" dirty="0" err="1"/>
              <a:t>оголошено</a:t>
            </a:r>
            <a:r>
              <a:rPr lang="ru-RU" sz="1400" i="1" dirty="0"/>
              <a:t> </a:t>
            </a:r>
            <a:r>
              <a:rPr lang="ru-RU" sz="1400" i="1" dirty="0" err="1"/>
              <a:t>божевільним</a:t>
            </a:r>
            <a:r>
              <a:rPr lang="ru-RU" sz="1400" i="1" dirty="0"/>
              <a:t>. </a:t>
            </a:r>
            <a:r>
              <a:rPr lang="ru-RU" sz="1400" i="1" dirty="0" err="1"/>
              <a:t>Вивчення</a:t>
            </a:r>
            <a:r>
              <a:rPr lang="ru-RU" sz="1400" i="1" dirty="0"/>
              <a:t> членами </a:t>
            </a:r>
            <a:r>
              <a:rPr lang="ru-RU" sz="1400" i="1" dirty="0" err="1"/>
              <a:t>гуртка</a:t>
            </a:r>
            <a:r>
              <a:rPr lang="ru-RU" sz="1400" i="1" dirty="0"/>
              <a:t> Н.В. Станкевича (1813-1840) </a:t>
            </a:r>
            <a:r>
              <a:rPr lang="ru-RU" sz="1400" i="1" dirty="0" err="1"/>
              <a:t>праць</a:t>
            </a:r>
            <a:r>
              <a:rPr lang="ru-RU" sz="1400" i="1" dirty="0"/>
              <a:t> Гегеля, Канта, </a:t>
            </a:r>
            <a:r>
              <a:rPr lang="ru-RU" sz="1400" i="1" dirty="0" err="1"/>
              <a:t>Шеллінга</a:t>
            </a:r>
            <a:r>
              <a:rPr lang="ru-RU" sz="1400" i="1" dirty="0"/>
              <a:t> та </a:t>
            </a:r>
            <a:r>
              <a:rPr lang="ru-RU" sz="1400" i="1" dirty="0" err="1"/>
              <a:t>інших</a:t>
            </a:r>
            <a:r>
              <a:rPr lang="ru-RU" sz="1400" i="1" dirty="0"/>
              <a:t> </a:t>
            </a:r>
            <a:r>
              <a:rPr lang="ru-RU" sz="1400" i="1" dirty="0" err="1"/>
              <a:t>німецьких</a:t>
            </a:r>
            <a:r>
              <a:rPr lang="ru-RU" sz="1400" i="1" dirty="0"/>
              <a:t> </a:t>
            </a:r>
            <a:r>
              <a:rPr lang="ru-RU" sz="1400" i="1" dirty="0" err="1"/>
              <a:t>філософів</a:t>
            </a:r>
            <a:r>
              <a:rPr lang="ru-RU" sz="1400" i="1" dirty="0"/>
              <a:t> </a:t>
            </a:r>
            <a:r>
              <a:rPr lang="ru-RU" sz="1400" i="1" dirty="0" err="1"/>
              <a:t>було</a:t>
            </a:r>
            <a:r>
              <a:rPr lang="ru-RU" sz="1400" i="1" dirty="0"/>
              <a:t> </a:t>
            </a:r>
            <a:r>
              <a:rPr lang="ru-RU" sz="1400" i="1" dirty="0" err="1"/>
              <a:t>визнано</a:t>
            </a:r>
            <a:r>
              <a:rPr lang="ru-RU" sz="1400" i="1" dirty="0"/>
              <a:t> </a:t>
            </a:r>
            <a:r>
              <a:rPr lang="ru-RU" sz="1400" i="1" dirty="0" err="1" smtClean="0"/>
              <a:t>інакомисленням</a:t>
            </a:r>
            <a:r>
              <a:rPr lang="ru-RU" sz="1400" i="1" dirty="0" smtClean="0"/>
              <a:t>.</a:t>
            </a:r>
            <a:endParaRPr lang="en-US" sz="1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631">
            <a:off x="5348669" y="3347921"/>
            <a:ext cx="3411481" cy="32899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95600" y="152400"/>
            <a:ext cx="3590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FFFFFF"/>
                </a:solidFill>
              </a:rPr>
              <a:t>Громадсько-політичний</a:t>
            </a:r>
            <a:r>
              <a:rPr lang="ru-RU" b="1" i="1" dirty="0">
                <a:solidFill>
                  <a:srgbClr val="FFFFFF"/>
                </a:solidFill>
              </a:rPr>
              <a:t> </a:t>
            </a:r>
            <a:r>
              <a:rPr lang="ru-RU" b="1" i="1" dirty="0" err="1">
                <a:solidFill>
                  <a:srgbClr val="FFFFFF"/>
                </a:solidFill>
              </a:rPr>
              <a:t>рух</a:t>
            </a:r>
            <a:endParaRPr lang="en-US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" t="-10840" r="-1368" b="10840"/>
          <a:stretch/>
        </p:blipFill>
        <p:spPr>
          <a:xfrm>
            <a:off x="171995" y="3886199"/>
            <a:ext cx="4519067" cy="283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1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5083" y="37236"/>
            <a:ext cx="37009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Особливе</a:t>
            </a: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розуміння</a:t>
            </a: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шляхів</a:t>
            </a: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Росії</a:t>
            </a: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властиве</a:t>
            </a: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представникам</a:t>
            </a: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ідеологічних</a:t>
            </a: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течій</a:t>
            </a: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західникам</a:t>
            </a: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словянофілів</a:t>
            </a: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5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14564"/>
            <a:ext cx="8382000" cy="501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21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/>
              <a:t>Інтерес</a:t>
            </a:r>
            <a:r>
              <a:rPr lang="ru-RU" sz="1400" dirty="0"/>
              <a:t> до марксизму в </a:t>
            </a:r>
            <a:r>
              <a:rPr lang="ru-RU" sz="1400" dirty="0" err="1"/>
              <a:t>Росії</a:t>
            </a:r>
            <a:r>
              <a:rPr lang="ru-RU" sz="1400" dirty="0"/>
              <a:t> </a:t>
            </a:r>
            <a:r>
              <a:rPr lang="ru-RU" sz="1400" dirty="0" err="1"/>
              <a:t>зріс</a:t>
            </a:r>
            <a:r>
              <a:rPr lang="ru-RU" sz="1400" dirty="0"/>
              <a:t> в 70-х </a:t>
            </a:r>
            <a:r>
              <a:rPr lang="ru-RU" sz="1400" dirty="0" err="1"/>
              <a:t>рр</a:t>
            </a:r>
            <a:r>
              <a:rPr lang="ru-RU" sz="1400" dirty="0"/>
              <a:t>.. У 80-х </a:t>
            </a:r>
            <a:r>
              <a:rPr lang="ru-RU" sz="1400" dirty="0" err="1"/>
              <a:t>рр</a:t>
            </a:r>
            <a:r>
              <a:rPr lang="ru-RU" sz="1400" dirty="0"/>
              <a:t>.. </a:t>
            </a:r>
            <a:r>
              <a:rPr lang="ru-RU" sz="1400" dirty="0" err="1"/>
              <a:t>зявилися</a:t>
            </a:r>
            <a:r>
              <a:rPr lang="ru-RU" sz="1400" dirty="0"/>
              <a:t> </a:t>
            </a:r>
            <a:r>
              <a:rPr lang="ru-RU" sz="1400" dirty="0" err="1"/>
              <a:t>нелегальні</a:t>
            </a:r>
            <a:r>
              <a:rPr lang="ru-RU" sz="1400" dirty="0"/>
              <a:t> </a:t>
            </a:r>
            <a:r>
              <a:rPr lang="ru-RU" sz="1400" dirty="0" err="1"/>
              <a:t>марксистські</a:t>
            </a:r>
            <a:r>
              <a:rPr lang="ru-RU" sz="1400" dirty="0"/>
              <a:t> </a:t>
            </a:r>
            <a:r>
              <a:rPr lang="ru-RU" sz="1400" dirty="0" err="1"/>
              <a:t>групи</a:t>
            </a:r>
            <a:r>
              <a:rPr lang="ru-RU" sz="1400" dirty="0"/>
              <a:t> та </a:t>
            </a:r>
            <a:r>
              <a:rPr lang="ru-RU" sz="1400" dirty="0" err="1"/>
              <a:t>гуртки</a:t>
            </a:r>
            <a:r>
              <a:rPr lang="ru-RU" sz="1400" dirty="0"/>
              <a:t>. У </a:t>
            </a:r>
            <a:r>
              <a:rPr lang="ru-RU" sz="1400" dirty="0" err="1"/>
              <a:t>Женеві</a:t>
            </a:r>
            <a:r>
              <a:rPr lang="ru-RU" sz="1400" dirty="0"/>
              <a:t> </a:t>
            </a:r>
            <a:r>
              <a:rPr lang="ru-RU" sz="1400" dirty="0" err="1"/>
              <a:t>діяла</a:t>
            </a:r>
            <a:r>
              <a:rPr lang="ru-RU" sz="1400" dirty="0"/>
              <a:t> створена Г.В. </a:t>
            </a:r>
            <a:r>
              <a:rPr lang="ru-RU" sz="1400" dirty="0" err="1"/>
              <a:t>Плехановим</a:t>
            </a:r>
            <a:r>
              <a:rPr lang="ru-RU" sz="1400" dirty="0"/>
              <a:t> (1856-1918) </a:t>
            </a:r>
            <a:r>
              <a:rPr lang="ru-RU" sz="1400" dirty="0" err="1"/>
              <a:t>група</a:t>
            </a:r>
            <a:r>
              <a:rPr lang="ru-RU" sz="1400" dirty="0"/>
              <a:t> «</a:t>
            </a:r>
            <a:r>
              <a:rPr lang="ru-RU" sz="1400" dirty="0" err="1"/>
              <a:t>Визволення</a:t>
            </a:r>
            <a:r>
              <a:rPr lang="ru-RU" sz="1400" dirty="0"/>
              <a:t> </a:t>
            </a:r>
            <a:r>
              <a:rPr lang="ru-RU" sz="1400" dirty="0" err="1"/>
              <a:t>праці</a:t>
            </a:r>
            <a:r>
              <a:rPr lang="ru-RU" sz="1400" dirty="0"/>
              <a:t>". У 1895 р. </a:t>
            </a:r>
            <a:r>
              <a:rPr lang="ru-RU" sz="1400" dirty="0" err="1"/>
              <a:t>розрізнені</a:t>
            </a:r>
            <a:r>
              <a:rPr lang="ru-RU" sz="1400" dirty="0"/>
              <a:t> </a:t>
            </a:r>
            <a:r>
              <a:rPr lang="ru-RU" sz="1400" dirty="0" err="1"/>
              <a:t>соціал-демократичні</a:t>
            </a:r>
            <a:r>
              <a:rPr lang="ru-RU" sz="1400" dirty="0"/>
              <a:t> </a:t>
            </a:r>
            <a:r>
              <a:rPr lang="ru-RU" sz="1400" dirty="0" err="1"/>
              <a:t>гуртки</a:t>
            </a:r>
            <a:r>
              <a:rPr lang="ru-RU" sz="1400" dirty="0"/>
              <a:t> Петербургу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обєднані</a:t>
            </a:r>
            <a:r>
              <a:rPr lang="ru-RU" sz="1400" dirty="0"/>
              <a:t> В.І. </a:t>
            </a:r>
            <a:r>
              <a:rPr lang="ru-RU" sz="1400" dirty="0" err="1"/>
              <a:t>Леніним</a:t>
            </a:r>
            <a:r>
              <a:rPr lang="ru-RU" sz="1400" dirty="0"/>
              <a:t> (1870-1924) в «Союз </a:t>
            </a:r>
            <a:r>
              <a:rPr lang="ru-RU" sz="1400" dirty="0" err="1"/>
              <a:t>боротьби</a:t>
            </a:r>
            <a:r>
              <a:rPr lang="ru-RU" sz="1400" dirty="0"/>
              <a:t> за </a:t>
            </a:r>
            <a:r>
              <a:rPr lang="ru-RU" sz="1400" dirty="0" err="1"/>
              <a:t>визволення</a:t>
            </a:r>
            <a:r>
              <a:rPr lang="ru-RU" sz="1400" dirty="0"/>
              <a:t> </a:t>
            </a:r>
            <a:r>
              <a:rPr lang="ru-RU" sz="1400" dirty="0" err="1"/>
              <a:t>робітничого</a:t>
            </a:r>
            <a:r>
              <a:rPr lang="ru-RU" sz="1400" dirty="0"/>
              <a:t> </a:t>
            </a:r>
            <a:r>
              <a:rPr lang="ru-RU" sz="1400" dirty="0" err="1"/>
              <a:t>класу</a:t>
            </a:r>
            <a:r>
              <a:rPr lang="ru-RU" sz="1400" dirty="0"/>
              <a:t>».У 1898 р. </a:t>
            </a:r>
            <a:r>
              <a:rPr lang="ru-RU" sz="1400" dirty="0" err="1"/>
              <a:t>відбувся</a:t>
            </a:r>
            <a:r>
              <a:rPr lang="ru-RU" sz="1400" dirty="0"/>
              <a:t> </a:t>
            </a:r>
            <a:r>
              <a:rPr lang="en-US" sz="1400" dirty="0"/>
              <a:t>I </a:t>
            </a:r>
            <a:r>
              <a:rPr lang="ru-RU" sz="1400" dirty="0" err="1"/>
              <a:t>зїзд</a:t>
            </a:r>
            <a:r>
              <a:rPr lang="ru-RU" sz="1400" dirty="0"/>
              <a:t> </a:t>
            </a:r>
            <a:r>
              <a:rPr lang="ru-RU" sz="1400" dirty="0" err="1"/>
              <a:t>соціал-демократичних</a:t>
            </a:r>
            <a:r>
              <a:rPr lang="ru-RU" sz="1400" dirty="0"/>
              <a:t> </a:t>
            </a:r>
            <a:r>
              <a:rPr lang="ru-RU" sz="1400" dirty="0" err="1"/>
              <a:t>Росії</a:t>
            </a:r>
            <a:r>
              <a:rPr lang="ru-RU" sz="1400" dirty="0"/>
              <a:t> </a:t>
            </a:r>
            <a:r>
              <a:rPr lang="ru-RU" sz="1400" dirty="0" err="1"/>
              <a:t>організацій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заявив про </a:t>
            </a:r>
            <a:r>
              <a:rPr lang="ru-RU" sz="1400" dirty="0" err="1"/>
              <a:t>створення</a:t>
            </a:r>
            <a:r>
              <a:rPr lang="ru-RU" sz="1400" dirty="0"/>
              <a:t> </a:t>
            </a:r>
            <a:r>
              <a:rPr lang="ru-RU" sz="1400" dirty="0" err="1"/>
              <a:t>політичної</a:t>
            </a:r>
            <a:r>
              <a:rPr lang="ru-RU" sz="1400" dirty="0"/>
              <a:t> </a:t>
            </a:r>
            <a:r>
              <a:rPr lang="ru-RU" sz="1400" dirty="0" err="1"/>
              <a:t>партії</a:t>
            </a:r>
            <a:r>
              <a:rPr lang="ru-RU" sz="1400" dirty="0"/>
              <a:t> </a:t>
            </a:r>
            <a:r>
              <a:rPr lang="ru-RU" sz="1400" dirty="0" err="1"/>
              <a:t>робітничого</a:t>
            </a:r>
            <a:r>
              <a:rPr lang="ru-RU" sz="1400" dirty="0"/>
              <a:t> </a:t>
            </a:r>
            <a:r>
              <a:rPr lang="ru-RU" sz="1400" dirty="0" err="1"/>
              <a:t>класу</a:t>
            </a:r>
            <a:r>
              <a:rPr lang="ru-RU" sz="1400" dirty="0"/>
              <a:t>, </a:t>
            </a:r>
            <a:r>
              <a:rPr lang="ru-RU" sz="1400" dirty="0" err="1"/>
              <a:t>однак</a:t>
            </a:r>
            <a:r>
              <a:rPr lang="ru-RU" sz="1400" dirty="0"/>
              <a:t> статут і </a:t>
            </a:r>
            <a:r>
              <a:rPr lang="ru-RU" sz="1400" dirty="0" err="1"/>
              <a:t>програма</a:t>
            </a:r>
            <a:r>
              <a:rPr lang="ru-RU" sz="1400" dirty="0"/>
              <a:t> не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прийняті</a:t>
            </a:r>
            <a:r>
              <a:rPr lang="ru-RU" sz="1400" dirty="0"/>
              <a:t>.</a:t>
            </a:r>
            <a:endParaRPr lang="en-US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3514" y="42672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У </a:t>
            </a:r>
            <a:r>
              <a:rPr lang="ru-RU" sz="1400" dirty="0" err="1"/>
              <a:t>другій</a:t>
            </a:r>
            <a:r>
              <a:rPr lang="ru-RU" sz="1400" dirty="0"/>
              <a:t> </a:t>
            </a:r>
            <a:r>
              <a:rPr lang="ru-RU" sz="1400" dirty="0" err="1"/>
              <a:t>половині</a:t>
            </a:r>
            <a:r>
              <a:rPr lang="ru-RU" sz="1400" dirty="0"/>
              <a:t> </a:t>
            </a:r>
            <a:r>
              <a:rPr lang="en-US" sz="1400" dirty="0"/>
              <a:t>XIX </a:t>
            </a:r>
            <a:r>
              <a:rPr lang="ru-RU" sz="1400" dirty="0"/>
              <a:t>ст. </a:t>
            </a:r>
            <a:r>
              <a:rPr lang="ru-RU" sz="1400" dirty="0" err="1"/>
              <a:t>самодержавство</a:t>
            </a:r>
            <a:r>
              <a:rPr lang="ru-RU" sz="1400" dirty="0"/>
              <a:t> </a:t>
            </a:r>
            <a:r>
              <a:rPr lang="ru-RU" sz="1400" dirty="0" err="1"/>
              <a:t>змушене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зайнятися</a:t>
            </a:r>
            <a:r>
              <a:rPr lang="ru-RU" sz="1400" dirty="0"/>
              <a:t> </a:t>
            </a:r>
            <a:r>
              <a:rPr lang="ru-RU" sz="1400" dirty="0" err="1"/>
              <a:t>самовдосконаленням</a:t>
            </a:r>
            <a:r>
              <a:rPr lang="ru-RU" sz="1400" dirty="0"/>
              <a:t> і провести </a:t>
            </a:r>
            <a:r>
              <a:rPr lang="ru-RU" sz="1400" dirty="0" err="1"/>
              <a:t>цілий</a:t>
            </a:r>
            <a:r>
              <a:rPr lang="ru-RU" sz="1400" dirty="0"/>
              <a:t> ряд </a:t>
            </a:r>
            <a:r>
              <a:rPr lang="ru-RU" sz="1400" dirty="0" err="1"/>
              <a:t>ліберальних</a:t>
            </a:r>
            <a:r>
              <a:rPr lang="ru-RU" sz="1400" dirty="0"/>
              <a:t> реформ,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забезпечують</a:t>
            </a:r>
            <a:r>
              <a:rPr lang="ru-RU" sz="1400" dirty="0"/>
              <a:t> </a:t>
            </a:r>
            <a:r>
              <a:rPr lang="ru-RU" sz="1400" dirty="0" err="1"/>
              <a:t>швидкий</a:t>
            </a:r>
            <a:r>
              <a:rPr lang="ru-RU" sz="1400" dirty="0"/>
              <a:t> </a:t>
            </a:r>
            <a:r>
              <a:rPr lang="ru-RU" sz="1400" dirty="0" err="1"/>
              <a:t>розвиток</a:t>
            </a:r>
            <a:r>
              <a:rPr lang="ru-RU" sz="1400" dirty="0"/>
              <a:t> </a:t>
            </a:r>
            <a:r>
              <a:rPr lang="ru-RU" sz="1400" dirty="0" err="1"/>
              <a:t>капіталізму</a:t>
            </a:r>
            <a:r>
              <a:rPr lang="ru-RU" sz="1400" dirty="0"/>
              <a:t>.</a:t>
            </a:r>
          </a:p>
          <a:p>
            <a:r>
              <a:rPr lang="ru-RU" sz="1400" dirty="0" err="1"/>
              <a:t>Проте</a:t>
            </a:r>
            <a:r>
              <a:rPr lang="ru-RU" sz="1400" dirty="0"/>
              <a:t> </a:t>
            </a:r>
            <a:r>
              <a:rPr lang="ru-RU" sz="1400" dirty="0" err="1"/>
              <a:t>незавершеність</a:t>
            </a:r>
            <a:r>
              <a:rPr lang="ru-RU" sz="1400" dirty="0"/>
              <a:t> реформ </a:t>
            </a:r>
            <a:r>
              <a:rPr lang="ru-RU" sz="1400" dirty="0" err="1"/>
              <a:t>сприяла</a:t>
            </a:r>
            <a:r>
              <a:rPr lang="ru-RU" sz="1400" dirty="0"/>
              <a:t> </a:t>
            </a:r>
            <a:r>
              <a:rPr lang="ru-RU" sz="1400" dirty="0" err="1"/>
              <a:t>формуванню</a:t>
            </a:r>
            <a:r>
              <a:rPr lang="ru-RU" sz="1400" dirty="0"/>
              <a:t> </a:t>
            </a:r>
            <a:r>
              <a:rPr lang="ru-RU" sz="1400" dirty="0" err="1"/>
              <a:t>нелегальної</a:t>
            </a:r>
            <a:r>
              <a:rPr lang="ru-RU" sz="1400" dirty="0"/>
              <a:t> </a:t>
            </a:r>
            <a:r>
              <a:rPr lang="ru-RU" sz="1400" dirty="0" err="1"/>
              <a:t>опозиції</a:t>
            </a:r>
            <a:r>
              <a:rPr lang="ru-RU" sz="1400" dirty="0"/>
              <a:t> і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соціальної</a:t>
            </a:r>
            <a:r>
              <a:rPr lang="ru-RU" sz="1400" dirty="0"/>
              <a:t> </a:t>
            </a:r>
            <a:r>
              <a:rPr lang="ru-RU" sz="1400" dirty="0" err="1"/>
              <a:t>бази</a:t>
            </a:r>
            <a:r>
              <a:rPr lang="ru-RU" sz="1400" dirty="0"/>
              <a:t>. </a:t>
            </a:r>
            <a:r>
              <a:rPr lang="ru-RU" sz="1400" dirty="0" err="1"/>
              <a:t>Дозвіл</a:t>
            </a:r>
            <a:r>
              <a:rPr lang="ru-RU" sz="1400" dirty="0"/>
              <a:t> </a:t>
            </a:r>
            <a:r>
              <a:rPr lang="ru-RU" sz="1400" dirty="0" err="1"/>
              <a:t>гострих</a:t>
            </a:r>
            <a:r>
              <a:rPr lang="ru-RU" sz="1400" dirty="0"/>
              <a:t> </a:t>
            </a:r>
            <a:r>
              <a:rPr lang="ru-RU" sz="1400" dirty="0" err="1"/>
              <a:t>суперечностей</a:t>
            </a:r>
            <a:r>
              <a:rPr lang="ru-RU" sz="1400" dirty="0"/>
              <a:t> в </a:t>
            </a:r>
            <a:r>
              <a:rPr lang="ru-RU" sz="1400" dirty="0" err="1"/>
              <a:t>суспільстві</a:t>
            </a:r>
            <a:r>
              <a:rPr lang="ru-RU" sz="1400" dirty="0"/>
              <a:t> </a:t>
            </a:r>
            <a:r>
              <a:rPr lang="ru-RU" sz="1400" dirty="0" err="1"/>
              <a:t>відкладали</a:t>
            </a:r>
            <a:r>
              <a:rPr lang="ru-RU" sz="1400" dirty="0"/>
              <a:t> на </a:t>
            </a:r>
            <a:r>
              <a:rPr lang="ru-RU" sz="1400" dirty="0" err="1"/>
              <a:t>наступні</a:t>
            </a:r>
            <a:r>
              <a:rPr lang="ru-RU" sz="1400" dirty="0"/>
              <a:t> роки.</a:t>
            </a:r>
            <a:endParaRPr lang="en-US" sz="1400" dirty="0"/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99169"/>
            <a:ext cx="4038600" cy="4230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3286"/>
            <a:ext cx="4267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93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815" y="468086"/>
            <a:ext cx="44087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/>
              <a:t>Народництво</a:t>
            </a:r>
            <a:r>
              <a:rPr lang="ru-RU" sz="1400" b="1" i="1" dirty="0"/>
              <a:t> - </a:t>
            </a:r>
            <a:r>
              <a:rPr lang="ru-RU" sz="1400" b="1" i="1" dirty="0" err="1"/>
              <a:t>ідеологія</a:t>
            </a:r>
            <a:r>
              <a:rPr lang="ru-RU" sz="1400" b="1" i="1" dirty="0"/>
              <a:t> </a:t>
            </a:r>
            <a:r>
              <a:rPr lang="ru-RU" sz="1400" b="1" i="1" dirty="0" err="1"/>
              <a:t>інтелігенції</a:t>
            </a:r>
            <a:r>
              <a:rPr lang="ru-RU" sz="1400" b="1" i="1" dirty="0"/>
              <a:t> в </a:t>
            </a:r>
            <a:r>
              <a:rPr lang="ru-RU" sz="1400" b="1" i="1" dirty="0" err="1"/>
              <a:t>Російської</a:t>
            </a:r>
            <a:r>
              <a:rPr lang="ru-RU" sz="1400" b="1" i="1" dirty="0"/>
              <a:t> </a:t>
            </a:r>
            <a:r>
              <a:rPr lang="ru-RU" sz="1400" b="1" i="1" dirty="0" err="1"/>
              <a:t>імперії</a:t>
            </a:r>
            <a:r>
              <a:rPr lang="ru-RU" sz="1400" b="1" i="1" dirty="0"/>
              <a:t> в 1860-1910-х роках, </a:t>
            </a:r>
            <a:r>
              <a:rPr lang="ru-RU" sz="1400" b="1" i="1" dirty="0" err="1"/>
              <a:t>орієнтована</a:t>
            </a:r>
            <a:r>
              <a:rPr lang="ru-RU" sz="1400" b="1" i="1" dirty="0"/>
              <a:t> на "</a:t>
            </a:r>
            <a:r>
              <a:rPr lang="ru-RU" sz="1400" b="1" i="1" dirty="0" err="1"/>
              <a:t>зближення</a:t>
            </a:r>
            <a:r>
              <a:rPr lang="ru-RU" sz="1400" b="1" i="1" dirty="0"/>
              <a:t>" з народом в </a:t>
            </a:r>
            <a:r>
              <a:rPr lang="ru-RU" sz="1400" b="1" i="1" dirty="0" err="1"/>
              <a:t>пошуку</a:t>
            </a:r>
            <a:r>
              <a:rPr lang="ru-RU" sz="1400" b="1" i="1" dirty="0"/>
              <a:t> </a:t>
            </a:r>
            <a:r>
              <a:rPr lang="ru-RU" sz="1400" b="1" i="1" dirty="0" err="1"/>
              <a:t>свого</a:t>
            </a:r>
            <a:r>
              <a:rPr lang="ru-RU" sz="1400" b="1" i="1" dirty="0"/>
              <a:t> </a:t>
            </a:r>
            <a:r>
              <a:rPr lang="ru-RU" sz="1400" b="1" i="1" dirty="0" err="1"/>
              <a:t>коріння</a:t>
            </a:r>
            <a:r>
              <a:rPr lang="ru-RU" sz="1400" b="1" i="1" dirty="0"/>
              <a:t>, </a:t>
            </a:r>
            <a:r>
              <a:rPr lang="ru-RU" sz="1400" b="1" i="1" dirty="0" err="1"/>
              <a:t>свого</a:t>
            </a:r>
            <a:r>
              <a:rPr lang="ru-RU" sz="1400" b="1" i="1" dirty="0"/>
              <a:t> </a:t>
            </a:r>
            <a:r>
              <a:rPr lang="ru-RU" sz="1400" b="1" i="1" dirty="0" err="1"/>
              <a:t>місця</a:t>
            </a:r>
            <a:r>
              <a:rPr lang="ru-RU" sz="1400" b="1" i="1" dirty="0"/>
              <a:t> у </a:t>
            </a:r>
            <a:r>
              <a:rPr lang="ru-RU" sz="1400" b="1" i="1" dirty="0" err="1"/>
              <a:t>світі</a:t>
            </a:r>
            <a:r>
              <a:rPr lang="ru-RU" sz="1400" b="1" i="1" dirty="0"/>
              <a:t>. Рух </a:t>
            </a:r>
            <a:r>
              <a:rPr lang="ru-RU" sz="1400" b="1" i="1" dirty="0" err="1"/>
              <a:t>народництва</a:t>
            </a:r>
            <a:r>
              <a:rPr lang="ru-RU" sz="1400" b="1" i="1" dirty="0"/>
              <a:t> </a:t>
            </a:r>
            <a:r>
              <a:rPr lang="ru-RU" sz="1400" b="1" i="1" dirty="0" err="1"/>
              <a:t>було</a:t>
            </a:r>
            <a:r>
              <a:rPr lang="ru-RU" sz="1400" b="1" i="1" dirty="0"/>
              <a:t> </a:t>
            </a:r>
            <a:r>
              <a:rPr lang="ru-RU" sz="1400" b="1" i="1" dirty="0" err="1"/>
              <a:t>пов'язано</a:t>
            </a:r>
            <a:r>
              <a:rPr lang="ru-RU" sz="1400" b="1" i="1" dirty="0"/>
              <a:t> з </a:t>
            </a:r>
            <a:r>
              <a:rPr lang="ru-RU" sz="1400" b="1" i="1" dirty="0" err="1"/>
              <a:t>відчуттям</a:t>
            </a:r>
            <a:r>
              <a:rPr lang="ru-RU" sz="1400" b="1" i="1" dirty="0"/>
              <a:t> </a:t>
            </a:r>
            <a:r>
              <a:rPr lang="ru-RU" sz="1400" b="1" i="1" dirty="0" err="1"/>
              <a:t>інтелігенцією</a:t>
            </a:r>
            <a:r>
              <a:rPr lang="ru-RU" sz="1400" b="1" i="1" dirty="0"/>
              <a:t> </a:t>
            </a:r>
            <a:r>
              <a:rPr lang="ru-RU" sz="1400" b="1" i="1" dirty="0" err="1"/>
              <a:t>втрати</a:t>
            </a:r>
            <a:r>
              <a:rPr lang="ru-RU" sz="1400" b="1" i="1" dirty="0"/>
              <a:t> </a:t>
            </a:r>
            <a:r>
              <a:rPr lang="ru-RU" sz="1400" b="1" i="1" dirty="0" err="1"/>
              <a:t>свого</a:t>
            </a:r>
            <a:r>
              <a:rPr lang="ru-RU" sz="1400" b="1" i="1" dirty="0"/>
              <a:t> </a:t>
            </a:r>
            <a:r>
              <a:rPr lang="ru-RU" sz="1400" b="1" i="1" dirty="0" err="1"/>
              <a:t>зв'язку</a:t>
            </a:r>
            <a:r>
              <a:rPr lang="ru-RU" sz="1400" b="1" i="1" dirty="0"/>
              <a:t> з народною </a:t>
            </a:r>
            <a:r>
              <a:rPr lang="ru-RU" sz="1400" b="1" i="1" dirty="0" err="1"/>
              <a:t>мудрістю</a:t>
            </a:r>
            <a:r>
              <a:rPr lang="ru-RU" sz="1400" b="1" i="1" dirty="0"/>
              <a:t>, </a:t>
            </a:r>
            <a:r>
              <a:rPr lang="ru-RU" sz="1400" b="1" i="1" dirty="0" err="1"/>
              <a:t>народної</a:t>
            </a:r>
            <a:r>
              <a:rPr lang="ru-RU" sz="1400" b="1" i="1" dirty="0"/>
              <a:t> правдою. У </a:t>
            </a:r>
            <a:r>
              <a:rPr lang="ru-RU" sz="1400" b="1" i="1" dirty="0" err="1"/>
              <a:t>радянській</a:t>
            </a:r>
            <a:r>
              <a:rPr lang="ru-RU" sz="1400" b="1" i="1" dirty="0"/>
              <a:t> </a:t>
            </a:r>
            <a:r>
              <a:rPr lang="ru-RU" sz="1400" b="1" i="1" dirty="0" err="1"/>
              <a:t>історіографії</a:t>
            </a:r>
            <a:r>
              <a:rPr lang="ru-RU" sz="1400" b="1" i="1" dirty="0"/>
              <a:t> </a:t>
            </a:r>
            <a:r>
              <a:rPr lang="ru-RU" sz="1400" b="1" i="1" dirty="0" err="1"/>
              <a:t>народництво</a:t>
            </a:r>
            <a:r>
              <a:rPr lang="ru-RU" sz="1400" b="1" i="1" dirty="0"/>
              <a:t> </a:t>
            </a:r>
            <a:r>
              <a:rPr lang="ru-RU" sz="1400" b="1" i="1" dirty="0" err="1"/>
              <a:t>вважалося</a:t>
            </a:r>
            <a:r>
              <a:rPr lang="ru-RU" sz="1400" b="1" i="1" dirty="0"/>
              <a:t> другим, </a:t>
            </a:r>
            <a:r>
              <a:rPr lang="ru-RU" sz="1400" b="1" i="1" dirty="0" err="1"/>
              <a:t>революційно-демократичним</a:t>
            </a:r>
            <a:r>
              <a:rPr lang="ru-RU" sz="1400" b="1" i="1" dirty="0"/>
              <a:t> (" разночинским ") </a:t>
            </a:r>
            <a:r>
              <a:rPr lang="ru-RU" sz="1400" b="1" i="1" dirty="0" err="1"/>
              <a:t>етапом</a:t>
            </a:r>
            <a:r>
              <a:rPr lang="ru-RU" sz="1400" b="1" i="1" dirty="0"/>
              <a:t> </a:t>
            </a:r>
            <a:r>
              <a:rPr lang="ru-RU" sz="1400" b="1" i="1" dirty="0" err="1"/>
              <a:t>революційного</a:t>
            </a:r>
            <a:r>
              <a:rPr lang="ru-RU" sz="1400" b="1" i="1" dirty="0"/>
              <a:t> </a:t>
            </a:r>
            <a:r>
              <a:rPr lang="ru-RU" sz="1400" b="1" i="1" dirty="0" err="1"/>
              <a:t>руху</a:t>
            </a:r>
            <a:r>
              <a:rPr lang="ru-RU" sz="1400" b="1" i="1" dirty="0"/>
              <a:t> в </a:t>
            </a:r>
            <a:r>
              <a:rPr lang="ru-RU" sz="1400" b="1" i="1" dirty="0" err="1"/>
              <a:t>Росії</a:t>
            </a:r>
            <a:r>
              <a:rPr lang="ru-RU" sz="1400" b="1" i="1" dirty="0"/>
              <a:t>, </a:t>
            </a:r>
            <a:r>
              <a:rPr lang="ru-RU" sz="1400" b="1" i="1" dirty="0" err="1"/>
              <a:t>які</a:t>
            </a:r>
            <a:r>
              <a:rPr lang="ru-RU" sz="1400" b="1" i="1" dirty="0"/>
              <a:t> </a:t>
            </a:r>
            <a:r>
              <a:rPr lang="ru-RU" sz="1400" b="1" i="1" dirty="0" err="1"/>
              <a:t>прийшли</a:t>
            </a:r>
            <a:r>
              <a:rPr lang="ru-RU" sz="1400" b="1" i="1" dirty="0"/>
              <a:t> на </a:t>
            </a:r>
            <a:r>
              <a:rPr lang="ru-RU" sz="1400" b="1" i="1" dirty="0" err="1"/>
              <a:t>зміну</a:t>
            </a:r>
            <a:r>
              <a:rPr lang="ru-RU" sz="1400" b="1" i="1" dirty="0"/>
              <a:t> " </a:t>
            </a:r>
            <a:r>
              <a:rPr lang="ru-RU" sz="1400" b="1" i="1" dirty="0" err="1"/>
              <a:t>дворянського</a:t>
            </a:r>
            <a:r>
              <a:rPr lang="ru-RU" sz="1400" b="1" i="1" dirty="0"/>
              <a:t> "( декабристам) і </a:t>
            </a:r>
            <a:r>
              <a:rPr lang="ru-RU" sz="1400" b="1" i="1" dirty="0" err="1"/>
              <a:t>попереднім</a:t>
            </a:r>
            <a:r>
              <a:rPr lang="ru-RU" sz="1400" b="1" i="1" dirty="0"/>
              <a:t> </a:t>
            </a:r>
            <a:r>
              <a:rPr lang="ru-RU" sz="1400" b="1" i="1" dirty="0" smtClean="0"/>
              <a:t>«</a:t>
            </a:r>
            <a:r>
              <a:rPr lang="ru-RU" sz="1400" b="1" i="1" dirty="0" err="1" smtClean="0"/>
              <a:t>пролетарському</a:t>
            </a:r>
            <a:r>
              <a:rPr lang="ru-RU" sz="1400" b="1" i="1" dirty="0" smtClean="0"/>
              <a:t>»</a:t>
            </a:r>
          </a:p>
          <a:p>
            <a:r>
              <a:rPr lang="ru-RU" sz="1400" b="1" i="1" dirty="0" smtClean="0"/>
              <a:t>( </a:t>
            </a:r>
            <a:r>
              <a:rPr lang="ru-RU" sz="1400" b="1" i="1" dirty="0" err="1"/>
              <a:t>марксистського</a:t>
            </a:r>
            <a:r>
              <a:rPr lang="ru-RU" sz="1400" b="1" i="1" dirty="0"/>
              <a:t>) </a:t>
            </a:r>
            <a:r>
              <a:rPr lang="ru-RU" sz="1400" b="1" i="1" dirty="0" err="1"/>
              <a:t>етапу</a:t>
            </a:r>
            <a:r>
              <a:rPr lang="ru-RU" sz="1400" b="1" i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228600"/>
            <a:ext cx="4022271" cy="3051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3609286"/>
            <a:ext cx="4821791" cy="3142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120" y="3429000"/>
            <a:ext cx="2664279" cy="28677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72793" y="633277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А. І. Герцен, </a:t>
            </a:r>
            <a:r>
              <a:rPr lang="ru-RU" sz="1100" dirty="0" err="1"/>
              <a:t>творець</a:t>
            </a:r>
            <a:r>
              <a:rPr lang="ru-RU" sz="1100" dirty="0"/>
              <a:t> </a:t>
            </a:r>
            <a:r>
              <a:rPr lang="ru-RU" sz="1100" dirty="0" err="1"/>
              <a:t>російського</a:t>
            </a:r>
            <a:r>
              <a:rPr lang="ru-RU" sz="1100" dirty="0"/>
              <a:t> </a:t>
            </a:r>
            <a:r>
              <a:rPr lang="ru-RU" sz="1100" dirty="0" err="1"/>
              <a:t>соціалізму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204234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astya\Desktop\ldKpZFR_r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1051932"/>
            <a:ext cx="103632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5400" y="1765610"/>
            <a:ext cx="6629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Дякуємо</a:t>
            </a:r>
            <a:r>
              <a:rPr lang="ru-RU" sz="7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7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 </a:t>
            </a:r>
            <a:r>
              <a:rPr lang="ru-RU" sz="72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увагу</a:t>
            </a:r>
            <a:r>
              <a:rPr lang="ru-RU" sz="7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!</a:t>
            </a:r>
            <a:endParaRPr lang="ru-RU" sz="7200" b="1" i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55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662">
            <a:off x="5668543" y="1540170"/>
            <a:ext cx="3195183" cy="4729936"/>
          </a:xfrm>
          <a:ln>
            <a:solidFill>
              <a:schemeClr val="bg1"/>
            </a:solidFill>
          </a:ln>
          <a:effectLst>
            <a:outerShdw blurRad="50800" dist="50800" dir="193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33600" y="4886291"/>
            <a:ext cx="35378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i="1" dirty="0" smtClean="0"/>
          </a:p>
          <a:p>
            <a:r>
              <a:rPr lang="ru-RU" sz="1400" i="1" dirty="0" smtClean="0"/>
              <a:t>19 лютого 1861 р. </a:t>
            </a:r>
            <a:r>
              <a:rPr lang="ru-RU" sz="1400" i="1" dirty="0" err="1" smtClean="0"/>
              <a:t>Олександр</a:t>
            </a:r>
            <a:r>
              <a:rPr lang="ru-RU" sz="1400" i="1" dirty="0" smtClean="0"/>
              <a:t> </a:t>
            </a:r>
            <a:r>
              <a:rPr lang="en-US" sz="1400" i="1" dirty="0" smtClean="0"/>
              <a:t>II </a:t>
            </a:r>
            <a:r>
              <a:rPr lang="ru-RU" sz="1400" i="1" dirty="0" smtClean="0"/>
              <a:t>затвердив «</a:t>
            </a:r>
            <a:r>
              <a:rPr lang="ru-RU" sz="1400" i="1" dirty="0" err="1" smtClean="0"/>
              <a:t>Положення</a:t>
            </a:r>
            <a:r>
              <a:rPr lang="ru-RU" sz="1400" i="1" dirty="0" smtClean="0"/>
              <a:t>», «</a:t>
            </a:r>
            <a:r>
              <a:rPr lang="ru-RU" sz="1400" i="1" dirty="0" err="1" smtClean="0"/>
              <a:t>Маніфест</a:t>
            </a:r>
            <a:r>
              <a:rPr lang="ru-RU" sz="1400" i="1" dirty="0" smtClean="0"/>
              <a:t>» та </a:t>
            </a:r>
            <a:r>
              <a:rPr lang="ru-RU" sz="1400" i="1" dirty="0" err="1" smtClean="0"/>
              <a:t>інші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документи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селянської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реформи</a:t>
            </a:r>
            <a:r>
              <a:rPr lang="ru-RU" sz="1400" i="1" dirty="0" smtClean="0"/>
              <a:t>. «</a:t>
            </a:r>
            <a:r>
              <a:rPr lang="ru-RU" sz="1400" i="1" dirty="0" err="1" smtClean="0"/>
              <a:t>Положення</a:t>
            </a:r>
            <a:r>
              <a:rPr lang="ru-RU" sz="1400" i="1" dirty="0" smtClean="0"/>
              <a:t>» </a:t>
            </a:r>
            <a:r>
              <a:rPr lang="ru-RU" sz="1400" i="1" dirty="0" err="1" smtClean="0"/>
              <a:t>поширювалися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більшість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губерній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європейської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Росії</a:t>
            </a:r>
            <a:r>
              <a:rPr lang="ru-RU" sz="1400" i="1" dirty="0" smtClean="0"/>
              <a:t>, в </a:t>
            </a:r>
            <a:r>
              <a:rPr lang="ru-RU" sz="1400" i="1" dirty="0" err="1" smtClean="0"/>
              <a:t>яких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налічувалося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близько</a:t>
            </a:r>
            <a:r>
              <a:rPr lang="ru-RU" sz="1400" i="1" dirty="0" smtClean="0"/>
              <a:t> 25 млн </a:t>
            </a:r>
            <a:r>
              <a:rPr lang="ru-RU" sz="1400" i="1" dirty="0" err="1" smtClean="0"/>
              <a:t>кріпосних</a:t>
            </a:r>
            <a:r>
              <a:rPr lang="ru-RU" sz="1400" i="1" dirty="0" smtClean="0"/>
              <a:t> селян.</a:t>
            </a:r>
            <a:endParaRPr lang="en-US" sz="14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9408" y="1281776"/>
            <a:ext cx="353785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i="1" dirty="0" smtClean="0"/>
          </a:p>
          <a:p>
            <a:pPr algn="ctr"/>
            <a:r>
              <a:rPr lang="ru-RU" sz="1400" i="1" dirty="0" err="1" smtClean="0"/>
              <a:t>Поразка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Росії</a:t>
            </a:r>
            <a:r>
              <a:rPr lang="ru-RU" sz="1400" i="1" dirty="0" smtClean="0"/>
              <a:t> у </a:t>
            </a:r>
            <a:r>
              <a:rPr lang="ru-RU" sz="1400" i="1" dirty="0" err="1" smtClean="0"/>
              <a:t>Кримській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війні</a:t>
            </a:r>
            <a:r>
              <a:rPr lang="ru-RU" sz="1400" i="1" dirty="0" smtClean="0"/>
              <a:t> та </a:t>
            </a:r>
            <a:r>
              <a:rPr lang="ru-RU" sz="1400" i="1" dirty="0" err="1" smtClean="0"/>
              <a:t>принизливі</a:t>
            </a:r>
            <a:r>
              <a:rPr lang="ru-RU" sz="1400" i="1" dirty="0" smtClean="0"/>
              <a:t> для </a:t>
            </a:r>
            <a:r>
              <a:rPr lang="ru-RU" sz="1400" i="1" dirty="0" err="1" smtClean="0"/>
              <a:t>неї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умови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Паризького</a:t>
            </a:r>
            <a:r>
              <a:rPr lang="ru-RU" sz="1400" i="1" dirty="0" smtClean="0"/>
              <a:t> мирного договору 1856 р. поставили перед </a:t>
            </a:r>
            <a:r>
              <a:rPr lang="ru-RU" sz="1400" i="1" dirty="0" err="1" smtClean="0"/>
              <a:t>імператором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Олександром</a:t>
            </a:r>
            <a:r>
              <a:rPr lang="ru-RU" sz="1400" i="1" dirty="0" smtClean="0"/>
              <a:t> </a:t>
            </a:r>
            <a:r>
              <a:rPr lang="en-US" sz="1400" i="1" dirty="0" smtClean="0"/>
              <a:t>II </a:t>
            </a:r>
            <a:r>
              <a:rPr lang="ru-RU" sz="1400" i="1" dirty="0" err="1" smtClean="0"/>
              <a:t>складні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проблеми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Однією</a:t>
            </a:r>
            <a:r>
              <a:rPr lang="ru-RU" sz="1400" i="1" dirty="0" smtClean="0"/>
              <a:t> з них </a:t>
            </a:r>
            <a:r>
              <a:rPr lang="ru-RU" sz="1400" i="1" dirty="0" err="1" smtClean="0"/>
              <a:t>було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кріпосне</a:t>
            </a:r>
            <a:r>
              <a:rPr lang="ru-RU" sz="1400" i="1" dirty="0" smtClean="0"/>
              <a:t> право, </a:t>
            </a:r>
            <a:r>
              <a:rPr lang="ru-RU" sz="1400" i="1" dirty="0" err="1" smtClean="0"/>
              <a:t>оскільки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Росія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залишалась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єдиною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європейською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країною</a:t>
            </a:r>
            <a:r>
              <a:rPr lang="ru-RU" sz="1400" i="1" dirty="0" smtClean="0"/>
              <a:t>, де </a:t>
            </a:r>
            <a:r>
              <a:rPr lang="ru-RU" sz="1400" i="1" dirty="0" err="1" smtClean="0"/>
              <a:t>використовувалася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підневільна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праця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Збереження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кріпосного</a:t>
            </a:r>
            <a:r>
              <a:rPr lang="ru-RU" sz="1400" i="1" dirty="0" smtClean="0"/>
              <a:t> права в </a:t>
            </a:r>
            <a:r>
              <a:rPr lang="ru-RU" sz="1400" i="1" dirty="0" err="1" smtClean="0"/>
              <a:t>Російській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імперії</a:t>
            </a:r>
            <a:r>
              <a:rPr lang="ru-RU" sz="1400" i="1" dirty="0" smtClean="0"/>
              <a:t> означало </a:t>
            </a:r>
            <a:r>
              <a:rPr lang="ru-RU" sz="1400" i="1" dirty="0" err="1" smtClean="0"/>
              <a:t>її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невідворотне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перетворення</a:t>
            </a:r>
            <a:r>
              <a:rPr lang="ru-RU" sz="1400" i="1" dirty="0" smtClean="0"/>
              <a:t> в </a:t>
            </a:r>
            <a:r>
              <a:rPr lang="ru-RU" sz="1400" i="1" dirty="0" err="1" smtClean="0"/>
              <a:t>майбутньому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другорядну</a:t>
            </a:r>
            <a:r>
              <a:rPr lang="ru-RU" sz="1400" i="1" dirty="0" smtClean="0"/>
              <a:t> державу. До того ж </a:t>
            </a:r>
            <a:r>
              <a:rPr lang="ru-RU" sz="1400" i="1" dirty="0" err="1" smtClean="0"/>
              <a:t>кріпосне</a:t>
            </a:r>
            <a:r>
              <a:rPr lang="ru-RU" sz="1400" i="1" dirty="0" smtClean="0"/>
              <a:t> право, </a:t>
            </a:r>
            <a:r>
              <a:rPr lang="ru-RU" sz="1400" i="1" dirty="0" err="1" smtClean="0"/>
              <a:t>володіння</a:t>
            </a:r>
            <a:r>
              <a:rPr lang="ru-RU" sz="1400" i="1" dirty="0" smtClean="0"/>
              <a:t> «</a:t>
            </a:r>
            <a:r>
              <a:rPr lang="ru-RU" sz="1400" i="1" dirty="0" err="1" smtClean="0"/>
              <a:t>хрещеною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власністю</a:t>
            </a:r>
            <a:r>
              <a:rPr lang="ru-RU" sz="1400" i="1" dirty="0" smtClean="0"/>
              <a:t>», </a:t>
            </a:r>
            <a:r>
              <a:rPr lang="ru-RU" sz="1400" i="1" dirty="0" err="1" smtClean="0"/>
              <a:t>дуже</a:t>
            </a:r>
            <a:r>
              <a:rPr lang="ru-RU" sz="1400" i="1" dirty="0" smtClean="0"/>
              <a:t> схоже на рабство, </a:t>
            </a:r>
            <a:r>
              <a:rPr lang="ru-RU" sz="1400" i="1" dirty="0" err="1" smtClean="0"/>
              <a:t>викликало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осуд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своєю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аморальністю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45128" y="0"/>
            <a:ext cx="4784272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Реформа 1861 р. </a:t>
            </a:r>
          </a:p>
          <a:p>
            <a:pPr algn="ctr"/>
            <a:r>
              <a:rPr lang="ru-RU" sz="2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Скасування</a:t>
            </a:r>
            <a:r>
              <a:rPr lang="ru-RU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кріпосного</a:t>
            </a:r>
            <a:r>
              <a:rPr lang="ru-RU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права</a:t>
            </a:r>
            <a:endParaRPr lang="en-U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09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55" y="957943"/>
            <a:ext cx="481148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r>
              <a:rPr lang="ru-RU" sz="1600" dirty="0" smtClean="0"/>
              <a:t>1. </a:t>
            </a:r>
            <a:r>
              <a:rPr lang="ru-RU" sz="1600" dirty="0" err="1" smtClean="0"/>
              <a:t>Звільнення</a:t>
            </a:r>
            <a:r>
              <a:rPr lang="ru-RU" sz="1600" dirty="0" smtClean="0"/>
              <a:t> селян </a:t>
            </a:r>
            <a:r>
              <a:rPr lang="ru-RU" sz="1600" dirty="0" err="1" smtClean="0"/>
              <a:t>відбувалося</a:t>
            </a:r>
            <a:r>
              <a:rPr lang="ru-RU" sz="1600" dirty="0" smtClean="0"/>
              <a:t> не </a:t>
            </a:r>
            <a:r>
              <a:rPr lang="ru-RU" sz="1600" dirty="0" err="1" smtClean="0"/>
              <a:t>одноразовим</a:t>
            </a:r>
            <a:r>
              <a:rPr lang="ru-RU" sz="1600" dirty="0" smtClean="0"/>
              <a:t> </a:t>
            </a:r>
            <a:r>
              <a:rPr lang="ru-RU" sz="1600" dirty="0" err="1" smtClean="0"/>
              <a:t>рішенням</a:t>
            </a:r>
            <a:r>
              <a:rPr lang="ru-RU" sz="1600" dirty="0" smtClean="0"/>
              <a:t>, а </a:t>
            </a:r>
            <a:r>
              <a:rPr lang="ru-RU" sz="1600" dirty="0" err="1" smtClean="0"/>
              <a:t>поетапно</a:t>
            </a:r>
            <a:r>
              <a:rPr lang="ru-RU" sz="1600" dirty="0" smtClean="0"/>
              <a:t> і мало </a:t>
            </a:r>
            <a:r>
              <a:rPr lang="ru-RU" sz="1600" dirty="0" err="1" smtClean="0"/>
              <a:t>тривати</a:t>
            </a:r>
            <a:r>
              <a:rPr lang="ru-RU" sz="1600" dirty="0" smtClean="0"/>
              <a:t> 20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. </a:t>
            </a:r>
            <a:r>
              <a:rPr lang="ru-RU" sz="1600" dirty="0" err="1" smtClean="0"/>
              <a:t>Селяни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спочатку</a:t>
            </a:r>
            <a:r>
              <a:rPr lang="ru-RU" sz="1600" dirty="0" smtClean="0"/>
              <a:t> переходили на становище </a:t>
            </a:r>
            <a:r>
              <a:rPr lang="ru-RU" sz="1600" dirty="0" err="1" smtClean="0"/>
              <a:t>тимчасово</a:t>
            </a:r>
            <a:r>
              <a:rPr lang="ru-RU" sz="1600" dirty="0" smtClean="0"/>
              <a:t> </a:t>
            </a:r>
            <a:r>
              <a:rPr lang="ru-RU" sz="1600" dirty="0" err="1" smtClean="0"/>
              <a:t>зобов’язаних</a:t>
            </a:r>
            <a:r>
              <a:rPr lang="ru-RU" sz="1600" dirty="0" smtClean="0"/>
              <a:t> (</a:t>
            </a:r>
            <a:r>
              <a:rPr lang="ru-RU" sz="1600" dirty="0" err="1" smtClean="0"/>
              <a:t>протягом</a:t>
            </a:r>
            <a:r>
              <a:rPr lang="ru-RU" sz="1600" dirty="0" smtClean="0"/>
              <a:t> 2-х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складалась</a:t>
            </a:r>
            <a:r>
              <a:rPr lang="ru-RU" sz="1600" dirty="0" smtClean="0"/>
              <a:t> і </a:t>
            </a:r>
            <a:r>
              <a:rPr lang="ru-RU" sz="1600" dirty="0" err="1" smtClean="0"/>
              <a:t>підписувалась</a:t>
            </a:r>
            <a:r>
              <a:rPr lang="ru-RU" sz="1600" dirty="0" smtClean="0"/>
              <a:t> так звана уставна грамота – </a:t>
            </a:r>
            <a:r>
              <a:rPr lang="ru-RU" sz="1600" dirty="0" err="1" smtClean="0"/>
              <a:t>своєрідний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договір</a:t>
            </a:r>
            <a:r>
              <a:rPr lang="ru-RU" sz="1600" dirty="0" smtClean="0"/>
              <a:t> селянина з </a:t>
            </a:r>
            <a:r>
              <a:rPr lang="ru-RU" sz="1600" dirty="0" err="1" smtClean="0"/>
              <a:t>поміщиком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умови</a:t>
            </a:r>
            <a:r>
              <a:rPr lang="ru-RU" sz="1600" dirty="0" smtClean="0"/>
              <a:t> </a:t>
            </a:r>
            <a:r>
              <a:rPr lang="ru-RU" sz="1600" dirty="0" err="1" smtClean="0"/>
              <a:t>звільнення</a:t>
            </a:r>
            <a:r>
              <a:rPr lang="ru-RU" sz="1600" dirty="0" smtClean="0"/>
              <a:t>).</a:t>
            </a:r>
          </a:p>
          <a:p>
            <a:r>
              <a:rPr lang="ru-RU" sz="1600" dirty="0" smtClean="0"/>
              <a:t>2. </a:t>
            </a:r>
            <a:r>
              <a:rPr lang="ru-RU" sz="1600" dirty="0" err="1" smtClean="0"/>
              <a:t>Тимчасово</a:t>
            </a:r>
            <a:r>
              <a:rPr lang="ru-RU" sz="1600" dirty="0" smtClean="0"/>
              <a:t> </a:t>
            </a:r>
            <a:r>
              <a:rPr lang="ru-RU" sz="1600" dirty="0" err="1" smtClean="0"/>
              <a:t>зобов’язаний</a:t>
            </a:r>
            <a:r>
              <a:rPr lang="ru-RU" sz="1600" dirty="0" smtClean="0"/>
              <a:t> селянин повинен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викупити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наділ</a:t>
            </a:r>
            <a:r>
              <a:rPr lang="ru-RU" sz="1600" dirty="0" smtClean="0"/>
              <a:t>,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ставав селянином-</a:t>
            </a:r>
            <a:r>
              <a:rPr lang="ru-RU" sz="1600" dirty="0" err="1" smtClean="0"/>
              <a:t>власником</a:t>
            </a:r>
            <a:r>
              <a:rPr lang="ru-RU" sz="1600" dirty="0" smtClean="0"/>
              <a:t>. Як правило,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платив 20% </a:t>
            </a:r>
            <a:r>
              <a:rPr lang="ru-RU" sz="1600" dirty="0" err="1" smtClean="0"/>
              <a:t>суми</a:t>
            </a:r>
            <a:r>
              <a:rPr lang="ru-RU" sz="1600" dirty="0" smtClean="0"/>
              <a:t>, а </a:t>
            </a:r>
            <a:r>
              <a:rPr lang="ru-RU" sz="1600" dirty="0" err="1" smtClean="0"/>
              <a:t>решту</a:t>
            </a:r>
            <a:r>
              <a:rPr lang="ru-RU" sz="1600" dirty="0" smtClean="0"/>
              <a:t> за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платила держава. Селянин </a:t>
            </a:r>
            <a:r>
              <a:rPr lang="ru-RU" sz="1600" dirty="0" err="1" smtClean="0"/>
              <a:t>зобов’язувався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виплачувати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державі</a:t>
            </a:r>
            <a:r>
              <a:rPr lang="ru-RU" sz="1600" dirty="0" smtClean="0"/>
              <a:t> борг у кредит </a:t>
            </a:r>
            <a:r>
              <a:rPr lang="ru-RU" sz="1600" dirty="0" err="1" smtClean="0"/>
              <a:t>протягом</a:t>
            </a:r>
            <a:r>
              <a:rPr lang="ru-RU" sz="1600" dirty="0" smtClean="0"/>
              <a:t> 49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3.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закінчення</a:t>
            </a:r>
            <a:r>
              <a:rPr lang="ru-RU" sz="1600" dirty="0" smtClean="0"/>
              <a:t> 20-річного </a:t>
            </a:r>
            <a:r>
              <a:rPr lang="ru-RU" sz="1600" dirty="0" err="1" smtClean="0"/>
              <a:t>терміну</a:t>
            </a:r>
            <a:r>
              <a:rPr lang="ru-RU" sz="1600" dirty="0" smtClean="0"/>
              <a:t> (1881 р.)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прийнято</a:t>
            </a:r>
            <a:r>
              <a:rPr lang="ru-RU" sz="1600" dirty="0" smtClean="0"/>
              <a:t> закон про </a:t>
            </a:r>
            <a:r>
              <a:rPr lang="ru-RU" sz="1600" dirty="0" err="1" smtClean="0"/>
              <a:t>обов’язковий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викуп</a:t>
            </a:r>
            <a:r>
              <a:rPr lang="ru-RU" sz="1600" dirty="0" smtClean="0"/>
              <a:t>, </a:t>
            </a:r>
            <a:r>
              <a:rPr lang="ru-RU" sz="1600" dirty="0" err="1" smtClean="0"/>
              <a:t>інакше</a:t>
            </a:r>
            <a:r>
              <a:rPr lang="ru-RU" sz="1600" dirty="0" smtClean="0"/>
              <a:t> селянин </a:t>
            </a:r>
            <a:r>
              <a:rPr lang="ru-RU" sz="1600" dirty="0" err="1" smtClean="0"/>
              <a:t>втрачав</a:t>
            </a:r>
            <a:r>
              <a:rPr lang="ru-RU" sz="1600" dirty="0" smtClean="0"/>
              <a:t> право на </a:t>
            </a:r>
            <a:r>
              <a:rPr lang="ru-RU" sz="1600" dirty="0" err="1" smtClean="0"/>
              <a:t>земельний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наділ</a:t>
            </a:r>
            <a:r>
              <a:rPr lang="ru-RU" sz="1600" dirty="0" smtClean="0"/>
              <a:t>. З 1883 р. </a:t>
            </a:r>
            <a:r>
              <a:rPr lang="ru-RU" sz="1600" dirty="0" err="1" smtClean="0"/>
              <a:t>категорія</a:t>
            </a:r>
            <a:r>
              <a:rPr lang="ru-RU" sz="1600" dirty="0" smtClean="0"/>
              <a:t> </a:t>
            </a:r>
            <a:r>
              <a:rPr lang="ru-RU" sz="1600" dirty="0" err="1" smtClean="0"/>
              <a:t>тимчасово</a:t>
            </a:r>
            <a:r>
              <a:rPr lang="ru-RU" sz="1600" dirty="0" smtClean="0"/>
              <a:t> </a:t>
            </a:r>
            <a:r>
              <a:rPr lang="ru-RU" sz="1600" dirty="0" err="1" smtClean="0"/>
              <a:t>зобов’язаних</a:t>
            </a:r>
            <a:r>
              <a:rPr lang="ru-RU" sz="1600" dirty="0" smtClean="0"/>
              <a:t> селян перестала </a:t>
            </a:r>
            <a:r>
              <a:rPr lang="ru-RU" sz="1600" dirty="0" err="1" smtClean="0"/>
              <a:t>існувати</a:t>
            </a:r>
            <a:r>
              <a:rPr lang="ru-RU" sz="1400" dirty="0" smtClean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826" y="480889"/>
            <a:ext cx="471351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i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Особливості</a:t>
            </a:r>
            <a:r>
              <a:rPr lang="ru-RU" sz="2800" b="0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0" i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аграрної</a:t>
            </a:r>
            <a:r>
              <a:rPr lang="ru-RU" sz="2800" b="0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0" i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реформи</a:t>
            </a:r>
            <a:r>
              <a:rPr lang="ru-RU" sz="2800" b="0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516">
            <a:off x="5377902" y="291795"/>
            <a:ext cx="2679372" cy="3360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437">
            <a:off x="5876831" y="3759686"/>
            <a:ext cx="2687481" cy="27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229" y="1447800"/>
            <a:ext cx="3505200" cy="4185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i="1" dirty="0" err="1"/>
              <a:t>Відповідно</a:t>
            </a:r>
            <a:r>
              <a:rPr lang="ru-RU" sz="1400" i="1" dirty="0"/>
              <a:t> до </a:t>
            </a:r>
            <a:r>
              <a:rPr lang="ru-RU" sz="1400" i="1" dirty="0" err="1"/>
              <a:t>цієї</a:t>
            </a:r>
            <a:r>
              <a:rPr lang="ru-RU" sz="1400" i="1" dirty="0"/>
              <a:t> </a:t>
            </a:r>
            <a:r>
              <a:rPr lang="ru-RU" sz="1400" i="1" dirty="0" err="1"/>
              <a:t>реформи</a:t>
            </a:r>
            <a:r>
              <a:rPr lang="ru-RU" sz="1400" i="1" dirty="0"/>
              <a:t> у </a:t>
            </a:r>
            <a:r>
              <a:rPr lang="ru-RU" sz="1400" i="1" dirty="0" err="1"/>
              <a:t>губерніях</a:t>
            </a:r>
            <a:r>
              <a:rPr lang="ru-RU" sz="1400" i="1" dirty="0"/>
              <a:t> і </a:t>
            </a:r>
            <a:r>
              <a:rPr lang="ru-RU" sz="1400" i="1" dirty="0" err="1"/>
              <a:t>повітах</a:t>
            </a:r>
            <a:r>
              <a:rPr lang="ru-RU" sz="1400" i="1" dirty="0"/>
              <a:t> </a:t>
            </a:r>
            <a:r>
              <a:rPr lang="ru-RU" sz="1400" i="1" dirty="0" err="1"/>
              <a:t>створювалися</a:t>
            </a:r>
            <a:r>
              <a:rPr lang="ru-RU" sz="1400" i="1" dirty="0"/>
              <a:t> </a:t>
            </a:r>
            <a:r>
              <a:rPr lang="ru-RU" sz="1400" i="1" dirty="0" err="1"/>
              <a:t>виборні</a:t>
            </a:r>
            <a:r>
              <a:rPr lang="ru-RU" sz="1400" i="1" dirty="0"/>
              <a:t> (на три роки) </a:t>
            </a:r>
            <a:r>
              <a:rPr lang="ru-RU" sz="1400" i="1" dirty="0" err="1"/>
              <a:t>земські</a:t>
            </a:r>
            <a:r>
              <a:rPr lang="ru-RU" sz="1400" i="1" dirty="0"/>
              <a:t> установи, </a:t>
            </a:r>
            <a:r>
              <a:rPr lang="ru-RU" sz="1400" i="1" dirty="0" err="1"/>
              <a:t>що</a:t>
            </a:r>
            <a:r>
              <a:rPr lang="ru-RU" sz="1400" i="1" dirty="0"/>
              <a:t> </a:t>
            </a:r>
            <a:r>
              <a:rPr lang="ru-RU" sz="1400" i="1" dirty="0" err="1"/>
              <a:t>мали</a:t>
            </a:r>
            <a:r>
              <a:rPr lang="ru-RU" sz="1400" i="1" dirty="0"/>
              <a:t> </a:t>
            </a:r>
            <a:r>
              <a:rPr lang="ru-RU" sz="1400" i="1" dirty="0" err="1"/>
              <a:t>дві</a:t>
            </a:r>
            <a:r>
              <a:rPr lang="ru-RU" sz="1400" i="1" dirty="0"/>
              <a:t> ланки: </a:t>
            </a:r>
            <a:r>
              <a:rPr lang="ru-RU" sz="1400" i="1" dirty="0" err="1"/>
              <a:t>земські</a:t>
            </a:r>
            <a:r>
              <a:rPr lang="ru-RU" sz="1400" i="1" dirty="0"/>
              <a:t> </a:t>
            </a:r>
            <a:r>
              <a:rPr lang="ru-RU" sz="1400" i="1" dirty="0" err="1"/>
              <a:t>збори</a:t>
            </a:r>
            <a:r>
              <a:rPr lang="ru-RU" sz="1400" i="1" dirty="0"/>
              <a:t> і </a:t>
            </a:r>
            <a:r>
              <a:rPr lang="ru-RU" sz="1400" i="1" dirty="0" err="1"/>
              <a:t>земські</a:t>
            </a:r>
            <a:r>
              <a:rPr lang="ru-RU" sz="1400" i="1" dirty="0"/>
              <a:t> </a:t>
            </a:r>
            <a:r>
              <a:rPr lang="ru-RU" sz="1400" i="1" dirty="0" err="1"/>
              <a:t>управи</a:t>
            </a:r>
            <a:r>
              <a:rPr lang="ru-RU" sz="1400" i="1" dirty="0" smtClean="0"/>
              <a:t>.. </a:t>
            </a:r>
            <a:r>
              <a:rPr lang="ru-RU" sz="1400" i="1" dirty="0"/>
              <a:t>Земства не </a:t>
            </a:r>
            <a:r>
              <a:rPr lang="ru-RU" sz="1400" i="1" dirty="0" err="1"/>
              <a:t>мали</a:t>
            </a:r>
            <a:r>
              <a:rPr lang="ru-RU" sz="1400" i="1" dirty="0"/>
              <a:t> </a:t>
            </a:r>
            <a:r>
              <a:rPr lang="ru-RU" sz="1400" i="1" dirty="0" err="1"/>
              <a:t>політичної</a:t>
            </a:r>
            <a:r>
              <a:rPr lang="ru-RU" sz="1400" i="1" dirty="0"/>
              <a:t> </a:t>
            </a:r>
            <a:r>
              <a:rPr lang="ru-RU" sz="1400" i="1" dirty="0" err="1"/>
              <a:t>влади</a:t>
            </a:r>
            <a:r>
              <a:rPr lang="ru-RU" sz="1400" i="1" dirty="0"/>
              <a:t> і </a:t>
            </a:r>
            <a:r>
              <a:rPr lang="ru-RU" sz="1400" i="1" dirty="0" err="1"/>
              <a:t>відали</a:t>
            </a:r>
            <a:r>
              <a:rPr lang="ru-RU" sz="1400" i="1" dirty="0"/>
              <a:t> </a:t>
            </a:r>
            <a:r>
              <a:rPr lang="ru-RU" sz="1400" i="1" dirty="0" err="1"/>
              <a:t>лише</a:t>
            </a:r>
            <a:r>
              <a:rPr lang="ru-RU" sz="1400" i="1" dirty="0"/>
              <a:t> </a:t>
            </a:r>
            <a:r>
              <a:rPr lang="ru-RU" sz="1400" i="1" dirty="0" err="1"/>
              <a:t>місцевими</a:t>
            </a:r>
            <a:r>
              <a:rPr lang="ru-RU" sz="1400" i="1" dirty="0"/>
              <a:t> </a:t>
            </a:r>
            <a:r>
              <a:rPr lang="ru-RU" sz="1400" i="1" dirty="0" err="1"/>
              <a:t>господарськими</a:t>
            </a:r>
            <a:r>
              <a:rPr lang="ru-RU" sz="1400" i="1" dirty="0"/>
              <a:t> та культурно-</a:t>
            </a:r>
            <a:r>
              <a:rPr lang="ru-RU" sz="1400" i="1" dirty="0" err="1"/>
              <a:t>освітніми</a:t>
            </a:r>
            <a:r>
              <a:rPr lang="ru-RU" sz="1400" i="1" dirty="0"/>
              <a:t> проблемами </a:t>
            </a:r>
            <a:r>
              <a:rPr lang="en-US" sz="1400" i="1" dirty="0" smtClean="0"/>
              <a:t>.</a:t>
            </a:r>
            <a:r>
              <a:rPr lang="ru-RU" sz="1400" i="1" dirty="0" err="1" smtClean="0"/>
              <a:t>Уся</a:t>
            </a:r>
            <a:r>
              <a:rPr lang="ru-RU" sz="1400" i="1" dirty="0" smtClean="0"/>
              <a:t> </a:t>
            </a:r>
            <a:r>
              <a:rPr lang="ru-RU" sz="1400" i="1" dirty="0" err="1"/>
              <a:t>діяльність</a:t>
            </a:r>
            <a:r>
              <a:rPr lang="ru-RU" sz="1400" i="1" dirty="0"/>
              <a:t> </a:t>
            </a:r>
            <a:r>
              <a:rPr lang="ru-RU" sz="1400" i="1" dirty="0" err="1"/>
              <a:t>органів</a:t>
            </a:r>
            <a:r>
              <a:rPr lang="ru-RU" sz="1400" i="1" dirty="0"/>
              <a:t> </a:t>
            </a:r>
            <a:r>
              <a:rPr lang="ru-RU" sz="1400" i="1" dirty="0" err="1" smtClean="0"/>
              <a:t>земського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самоврядування</a:t>
            </a:r>
            <a:r>
              <a:rPr lang="ru-RU" sz="1400" i="1" dirty="0" smtClean="0"/>
              <a:t> </a:t>
            </a:r>
            <a:r>
              <a:rPr lang="ru-RU" sz="1400" i="1" dirty="0" err="1"/>
              <a:t>перебувала</a:t>
            </a:r>
            <a:r>
              <a:rPr lang="ru-RU" sz="1400" i="1" dirty="0"/>
              <a:t> </a:t>
            </a:r>
            <a:r>
              <a:rPr lang="ru-RU" sz="1400" i="1" dirty="0" err="1"/>
              <a:t>під</a:t>
            </a:r>
            <a:r>
              <a:rPr lang="ru-RU" sz="1400" i="1" dirty="0"/>
              <a:t> </a:t>
            </a:r>
            <a:r>
              <a:rPr lang="ru-RU" sz="1400" i="1" dirty="0" err="1"/>
              <a:t>наглядом</a:t>
            </a:r>
            <a:r>
              <a:rPr lang="ru-RU" sz="1400" i="1" dirty="0"/>
              <a:t> губернатора і </a:t>
            </a:r>
            <a:r>
              <a:rPr lang="ru-RU" sz="1400" i="1" dirty="0" err="1"/>
              <a:t>міністра</a:t>
            </a:r>
            <a:r>
              <a:rPr lang="ru-RU" sz="1400" i="1" dirty="0"/>
              <a:t> </a:t>
            </a:r>
            <a:r>
              <a:rPr lang="ru-RU" sz="1400" i="1" dirty="0" err="1"/>
              <a:t>внутрішніх</a:t>
            </a:r>
            <a:r>
              <a:rPr lang="ru-RU" sz="1400" i="1" dirty="0"/>
              <a:t> справ. </a:t>
            </a:r>
            <a:r>
              <a:rPr lang="ru-RU" sz="1400" i="1" dirty="0" err="1"/>
              <a:t>Недоліком</a:t>
            </a:r>
            <a:r>
              <a:rPr lang="ru-RU" sz="1400" i="1" dirty="0"/>
              <a:t> </a:t>
            </a:r>
            <a:r>
              <a:rPr lang="ru-RU" sz="1400" i="1" dirty="0" err="1"/>
              <a:t>земської</a:t>
            </a:r>
            <a:r>
              <a:rPr lang="ru-RU" sz="1400" i="1" dirty="0"/>
              <a:t> </a:t>
            </a:r>
            <a:r>
              <a:rPr lang="ru-RU" sz="1400" i="1" dirty="0" err="1"/>
              <a:t>реформи</a:t>
            </a:r>
            <a:r>
              <a:rPr lang="ru-RU" sz="1400" i="1" dirty="0"/>
              <a:t> </a:t>
            </a:r>
            <a:r>
              <a:rPr lang="ru-RU" sz="1400" i="1" dirty="0" err="1"/>
              <a:t>було</a:t>
            </a:r>
            <a:r>
              <a:rPr lang="ru-RU" sz="1400" i="1" dirty="0"/>
              <a:t> те, </a:t>
            </a:r>
            <a:r>
              <a:rPr lang="ru-RU" sz="1400" i="1" dirty="0" err="1"/>
              <a:t>що</a:t>
            </a:r>
            <a:r>
              <a:rPr lang="ru-RU" sz="1400" i="1" dirty="0"/>
              <a:t> вона </a:t>
            </a:r>
            <a:r>
              <a:rPr lang="ru-RU" sz="1400" i="1" dirty="0" smtClean="0"/>
              <a:t>повисла</a:t>
            </a:r>
            <a:r>
              <a:rPr lang="en-US" sz="1400" i="1" dirty="0" smtClean="0"/>
              <a:t> </a:t>
            </a:r>
            <a:r>
              <a:rPr lang="ru-RU" sz="1400" i="1" dirty="0" smtClean="0"/>
              <a:t>в </a:t>
            </a:r>
            <a:r>
              <a:rPr lang="ru-RU" sz="1400" i="1" dirty="0" err="1"/>
              <a:t>повітрі</a:t>
            </a:r>
            <a:r>
              <a:rPr lang="ru-RU" sz="1400" i="1" dirty="0"/>
              <a:t>, не </a:t>
            </a:r>
            <a:r>
              <a:rPr lang="ru-RU" sz="1400" i="1" dirty="0" err="1"/>
              <a:t>було</a:t>
            </a:r>
            <a:r>
              <a:rPr lang="ru-RU" sz="1400" i="1" dirty="0"/>
              <a:t> </a:t>
            </a:r>
            <a:r>
              <a:rPr lang="ru-RU" sz="1400" i="1" dirty="0" err="1"/>
              <a:t>загальнодержавного</a:t>
            </a:r>
            <a:r>
              <a:rPr lang="ru-RU" sz="1400" i="1" dirty="0"/>
              <a:t> органу, </a:t>
            </a:r>
            <a:r>
              <a:rPr lang="ru-RU" sz="1400" i="1" dirty="0" err="1"/>
              <a:t>котрий</a:t>
            </a:r>
            <a:r>
              <a:rPr lang="ru-RU" sz="1400" i="1" dirty="0"/>
              <a:t> </a:t>
            </a:r>
            <a:r>
              <a:rPr lang="ru-RU" sz="1400" i="1" dirty="0" err="1"/>
              <a:t>би</a:t>
            </a:r>
            <a:r>
              <a:rPr lang="ru-RU" sz="1400" i="1" dirty="0"/>
              <a:t> </a:t>
            </a:r>
            <a:r>
              <a:rPr lang="ru-RU" sz="1400" i="1" dirty="0" err="1"/>
              <a:t>координував</a:t>
            </a:r>
            <a:r>
              <a:rPr lang="ru-RU" sz="1400" i="1" dirty="0"/>
              <a:t> </a:t>
            </a:r>
            <a:r>
              <a:rPr lang="ru-RU" sz="1400" i="1" dirty="0" err="1"/>
              <a:t>діяльність</a:t>
            </a:r>
            <a:r>
              <a:rPr lang="ru-RU" sz="1400" i="1" dirty="0"/>
              <a:t> земств, а </a:t>
            </a:r>
            <a:r>
              <a:rPr lang="ru-RU" sz="1400" i="1" dirty="0" err="1"/>
              <a:t>також</a:t>
            </a:r>
            <a:r>
              <a:rPr lang="ru-RU" sz="1400" i="1" dirty="0"/>
              <a:t> земства не </a:t>
            </a:r>
            <a:r>
              <a:rPr lang="ru-RU" sz="1400" i="1" dirty="0" err="1"/>
              <a:t>створювались</a:t>
            </a:r>
            <a:r>
              <a:rPr lang="ru-RU" sz="1400" i="1" dirty="0"/>
              <a:t> </a:t>
            </a:r>
            <a:r>
              <a:rPr lang="ru-RU" sz="1400" i="1" dirty="0" err="1"/>
              <a:t>нижче</a:t>
            </a:r>
            <a:r>
              <a:rPr lang="ru-RU" sz="1400" i="1" dirty="0"/>
              <a:t> </a:t>
            </a:r>
            <a:r>
              <a:rPr lang="ru-RU" sz="1400" i="1" dirty="0" err="1"/>
              <a:t>повітів</a:t>
            </a:r>
            <a:r>
              <a:rPr lang="ru-RU" sz="1400" i="1" dirty="0"/>
              <a:t>. </a:t>
            </a:r>
            <a:r>
              <a:rPr lang="ru-RU" sz="1400" i="1" dirty="0" err="1"/>
              <a:t>Тільки</a:t>
            </a:r>
            <a:r>
              <a:rPr lang="ru-RU" sz="1400" i="1" dirty="0"/>
              <a:t> в 1914 р. </a:t>
            </a:r>
            <a:r>
              <a:rPr lang="ru-RU" sz="1400" i="1" dirty="0" err="1"/>
              <a:t>було</a:t>
            </a:r>
            <a:r>
              <a:rPr lang="ru-RU" sz="1400" i="1" dirty="0"/>
              <a:t> створено </a:t>
            </a:r>
            <a:r>
              <a:rPr lang="ru-RU" sz="1400" i="1" dirty="0" err="1"/>
              <a:t>Всеросійський</a:t>
            </a:r>
            <a:r>
              <a:rPr lang="ru-RU" sz="1400" i="1" dirty="0"/>
              <a:t> </a:t>
            </a:r>
            <a:r>
              <a:rPr lang="ru-RU" sz="1400" i="1" dirty="0" err="1"/>
              <a:t>земський</a:t>
            </a:r>
            <a:r>
              <a:rPr lang="ru-RU" sz="1400" i="1" dirty="0"/>
              <a:t> союз, а в 1917 р. </a:t>
            </a:r>
            <a:r>
              <a:rPr lang="ru-RU" sz="1400" i="1" dirty="0" err="1"/>
              <a:t>Тимчасовий</a:t>
            </a:r>
            <a:r>
              <a:rPr lang="ru-RU" sz="1400" i="1" dirty="0"/>
              <a:t> уряд </a:t>
            </a:r>
            <a:r>
              <a:rPr lang="ru-RU" sz="1400" i="1" dirty="0" err="1"/>
              <a:t>утворив</a:t>
            </a:r>
            <a:r>
              <a:rPr lang="ru-RU" sz="1400" i="1" dirty="0"/>
              <a:t> земства у волостях.</a:t>
            </a:r>
            <a:endParaRPr lang="en-US" sz="1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596">
            <a:off x="4726062" y="1588260"/>
            <a:ext cx="4010431" cy="3365031"/>
          </a:xfrm>
          <a:prstGeom prst="rect">
            <a:avLst/>
          </a:prstGeom>
          <a:effectLst>
            <a:innerShdw blurRad="63500" dist="50800" dir="8100000">
              <a:schemeClr val="accent5">
                <a:alpha val="50000"/>
              </a:schemeClr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 rot="207374">
            <a:off x="5498610" y="5268495"/>
            <a:ext cx="28976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/>
              <a:t>М'ясоедов</a:t>
            </a:r>
            <a:r>
              <a:rPr lang="ru-RU" sz="1200" b="1" dirty="0"/>
              <a:t> </a:t>
            </a:r>
            <a:r>
              <a:rPr lang="ru-RU" sz="1200" b="1" dirty="0" err="1"/>
              <a:t>Григорій</a:t>
            </a:r>
            <a:r>
              <a:rPr lang="ru-RU" sz="1200" b="1" dirty="0"/>
              <a:t> Григорович</a:t>
            </a:r>
            <a:r>
              <a:rPr lang="ru-RU" sz="1200" dirty="0"/>
              <a:t>, </a:t>
            </a:r>
            <a:r>
              <a:rPr lang="ru-RU" sz="1400" b="1" dirty="0"/>
              <a:t>«Земство </a:t>
            </a:r>
            <a:r>
              <a:rPr lang="ru-RU" sz="1400" b="1" dirty="0" err="1"/>
              <a:t>обідає</a:t>
            </a:r>
            <a:r>
              <a:rPr lang="ru-RU" sz="1400" b="1" dirty="0"/>
              <a:t>»</a:t>
            </a:r>
            <a:endParaRPr lang="en-US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12381" y="215205"/>
            <a:ext cx="611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Земська</a:t>
            </a:r>
            <a:r>
              <a:rPr lang="ru-RU" sz="54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реформа</a:t>
            </a:r>
            <a:endParaRPr lang="ru-RU" sz="54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6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7120"/>
            <a:ext cx="36576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реформа 1870 р.</a:t>
            </a:r>
          </a:p>
          <a:p>
            <a:endParaRPr lang="en-US" sz="1400" dirty="0" smtClean="0"/>
          </a:p>
          <a:p>
            <a:r>
              <a:rPr lang="ru-RU" sz="1400" dirty="0" err="1" smtClean="0"/>
              <a:t>Ця</a:t>
            </a:r>
            <a:r>
              <a:rPr lang="ru-RU" sz="1400" dirty="0" smtClean="0"/>
              <a:t> </a:t>
            </a:r>
            <a:r>
              <a:rPr lang="ru-RU" sz="1400" dirty="0"/>
              <a:t>реформа </a:t>
            </a:r>
            <a:r>
              <a:rPr lang="ru-RU" sz="1400" dirty="0" err="1"/>
              <a:t>спочатку</a:t>
            </a:r>
            <a:r>
              <a:rPr lang="ru-RU" sz="1400" dirty="0"/>
              <a:t> </a:t>
            </a:r>
            <a:r>
              <a:rPr lang="ru-RU" sz="1400" dirty="0" err="1"/>
              <a:t>була</a:t>
            </a:r>
            <a:r>
              <a:rPr lang="ru-RU" sz="1400" dirty="0"/>
              <a:t> проведена </a:t>
            </a:r>
            <a:r>
              <a:rPr lang="ru-RU" sz="1400" dirty="0" err="1"/>
              <a:t>лише</a:t>
            </a:r>
            <a:r>
              <a:rPr lang="ru-RU" sz="1400" dirty="0"/>
              <a:t> в шести </a:t>
            </a:r>
            <a:r>
              <a:rPr lang="ru-RU" sz="1400" dirty="0" err="1"/>
              <a:t>містах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: </a:t>
            </a:r>
            <a:r>
              <a:rPr lang="ru-RU" sz="1400" dirty="0" err="1"/>
              <a:t>Києві</a:t>
            </a:r>
            <a:r>
              <a:rPr lang="ru-RU" sz="1400" dirty="0"/>
              <a:t>, </a:t>
            </a:r>
            <a:r>
              <a:rPr lang="ru-RU" sz="1400" dirty="0" err="1"/>
              <a:t>Харкові</a:t>
            </a:r>
            <a:r>
              <a:rPr lang="ru-RU" sz="1400" dirty="0"/>
              <a:t>, </a:t>
            </a:r>
            <a:r>
              <a:rPr lang="ru-RU" sz="1400" dirty="0" err="1"/>
              <a:t>Херсоні</a:t>
            </a:r>
            <a:r>
              <a:rPr lang="ru-RU" sz="1400" dirty="0"/>
              <a:t>, </a:t>
            </a:r>
            <a:r>
              <a:rPr lang="ru-RU" sz="1400" dirty="0" err="1"/>
              <a:t>Катеринославі</a:t>
            </a:r>
            <a:r>
              <a:rPr lang="ru-RU" sz="1400" dirty="0"/>
              <a:t>, </a:t>
            </a:r>
            <a:r>
              <a:rPr lang="ru-RU" sz="1400" dirty="0" err="1"/>
              <a:t>Полтаві</a:t>
            </a:r>
            <a:r>
              <a:rPr lang="ru-RU" sz="1400" dirty="0"/>
              <a:t> і </a:t>
            </a:r>
            <a:r>
              <a:rPr lang="ru-RU" sz="1400" dirty="0" err="1"/>
              <a:t>Миколаєві</a:t>
            </a:r>
            <a:r>
              <a:rPr lang="ru-RU" sz="1400" dirty="0"/>
              <a:t>, а </a:t>
            </a:r>
            <a:r>
              <a:rPr lang="ru-RU" sz="1400" dirty="0" err="1"/>
              <a:t>згодом</a:t>
            </a:r>
            <a:r>
              <a:rPr lang="ru-RU" sz="1400" dirty="0"/>
              <a:t> в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українських</a:t>
            </a:r>
            <a:r>
              <a:rPr lang="ru-RU" sz="1400" dirty="0"/>
              <a:t> </a:t>
            </a:r>
            <a:r>
              <a:rPr lang="ru-RU" sz="1400" dirty="0" err="1"/>
              <a:t>містах</a:t>
            </a:r>
            <a:r>
              <a:rPr lang="ru-RU" sz="1400" dirty="0"/>
              <a:t>. </a:t>
            </a:r>
            <a:r>
              <a:rPr lang="ru-RU" sz="1400" dirty="0" err="1"/>
              <a:t>Згідно</a:t>
            </a:r>
            <a:r>
              <a:rPr lang="ru-RU" sz="1400" dirty="0"/>
              <a:t> з нею </a:t>
            </a:r>
            <a:r>
              <a:rPr lang="ru-RU" sz="1400" dirty="0" err="1"/>
              <a:t>створювалися</a:t>
            </a:r>
            <a:r>
              <a:rPr lang="ru-RU" sz="1400" dirty="0"/>
              <a:t> </a:t>
            </a:r>
            <a:r>
              <a:rPr lang="ru-RU" sz="1400" dirty="0" err="1"/>
              <a:t>виборні</a:t>
            </a:r>
            <a:r>
              <a:rPr lang="ru-RU" sz="1400" dirty="0"/>
              <a:t> (на 4 роки) </a:t>
            </a:r>
            <a:r>
              <a:rPr lang="ru-RU" sz="1400" dirty="0" err="1"/>
              <a:t>міські</a:t>
            </a:r>
            <a:r>
              <a:rPr lang="ru-RU" sz="1400" dirty="0"/>
              <a:t> </a:t>
            </a:r>
            <a:r>
              <a:rPr lang="ru-RU" sz="1400" dirty="0" err="1"/>
              <a:t>думи</a:t>
            </a:r>
            <a:r>
              <a:rPr lang="ru-RU" sz="1400" dirty="0"/>
              <a:t> як </a:t>
            </a:r>
            <a:r>
              <a:rPr lang="ru-RU" sz="1400" dirty="0" err="1"/>
              <a:t>розпорядчі</a:t>
            </a:r>
            <a:r>
              <a:rPr lang="ru-RU" sz="1400" dirty="0"/>
              <a:t> та </a:t>
            </a:r>
            <a:r>
              <a:rPr lang="ru-RU" sz="1400" dirty="0" err="1"/>
              <a:t>міські</a:t>
            </a:r>
            <a:r>
              <a:rPr lang="ru-RU" sz="1400" dirty="0"/>
              <a:t> </a:t>
            </a:r>
            <a:r>
              <a:rPr lang="ru-RU" sz="1400" dirty="0" err="1"/>
              <a:t>управи</a:t>
            </a:r>
            <a:r>
              <a:rPr lang="ru-RU" sz="1400" dirty="0"/>
              <a:t>, як </a:t>
            </a:r>
            <a:r>
              <a:rPr lang="ru-RU" sz="1400" dirty="0" err="1"/>
              <a:t>виконавчі</a:t>
            </a:r>
            <a:r>
              <a:rPr lang="ru-RU" sz="1400" dirty="0"/>
              <a:t> </a:t>
            </a:r>
            <a:r>
              <a:rPr lang="ru-RU" sz="1400" dirty="0" err="1"/>
              <a:t>органи</a:t>
            </a:r>
            <a:r>
              <a:rPr lang="ru-RU" sz="1400" dirty="0"/>
              <a:t>. </a:t>
            </a:r>
            <a:r>
              <a:rPr lang="ru-RU" sz="1400" dirty="0" err="1"/>
              <a:t>Вибори</a:t>
            </a:r>
            <a:r>
              <a:rPr lang="ru-RU" sz="1400" dirty="0"/>
              <a:t> </a:t>
            </a:r>
            <a:r>
              <a:rPr lang="ru-RU" sz="1400" dirty="0" err="1"/>
              <a:t>відбувалися</a:t>
            </a:r>
            <a:r>
              <a:rPr lang="ru-RU" sz="1400" dirty="0"/>
              <a:t> на </a:t>
            </a:r>
            <a:r>
              <a:rPr lang="ru-RU" sz="1400" dirty="0" err="1"/>
              <a:t>основі</a:t>
            </a:r>
            <a:r>
              <a:rPr lang="ru-RU" sz="1400" dirty="0"/>
              <a:t> </a:t>
            </a:r>
            <a:r>
              <a:rPr lang="ru-RU" sz="1400" dirty="0" err="1"/>
              <a:t>майнового</a:t>
            </a:r>
            <a:r>
              <a:rPr lang="ru-RU" sz="1400" dirty="0"/>
              <a:t> цензу. У </a:t>
            </a:r>
            <a:r>
              <a:rPr lang="ru-RU" sz="1400" dirty="0" err="1"/>
              <a:t>виборах</a:t>
            </a:r>
            <a:r>
              <a:rPr lang="ru-RU" sz="1400" dirty="0"/>
              <a:t> брало участь все </a:t>
            </a:r>
            <a:r>
              <a:rPr lang="ru-RU" sz="1400" dirty="0" err="1"/>
              <a:t>населення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платило </a:t>
            </a:r>
            <a:r>
              <a:rPr lang="ru-RU" sz="1400" dirty="0" err="1"/>
              <a:t>податки</a:t>
            </a:r>
            <a:r>
              <a:rPr lang="ru-RU" sz="1400" dirty="0"/>
              <a:t>. </a:t>
            </a:r>
            <a:r>
              <a:rPr lang="ru-RU" sz="1400" dirty="0" err="1"/>
              <a:t>Міські</a:t>
            </a:r>
            <a:r>
              <a:rPr lang="ru-RU" sz="1400" dirty="0"/>
              <a:t> </a:t>
            </a:r>
            <a:r>
              <a:rPr lang="ru-RU" sz="1400" dirty="0" err="1"/>
              <a:t>думи</a:t>
            </a:r>
            <a:r>
              <a:rPr lang="ru-RU" sz="1400" dirty="0"/>
              <a:t> і </a:t>
            </a:r>
            <a:r>
              <a:rPr lang="ru-RU" sz="1400" dirty="0" err="1"/>
              <a:t>міські</a:t>
            </a:r>
            <a:r>
              <a:rPr lang="ru-RU" sz="1400" dirty="0"/>
              <a:t> </a:t>
            </a:r>
            <a:r>
              <a:rPr lang="ru-RU" sz="1400" dirty="0" err="1"/>
              <a:t>управи</a:t>
            </a:r>
            <a:r>
              <a:rPr lang="ru-RU" sz="1400" dirty="0"/>
              <a:t> </a:t>
            </a:r>
            <a:r>
              <a:rPr lang="ru-RU" sz="1400" dirty="0" err="1"/>
              <a:t>займалися</a:t>
            </a:r>
            <a:r>
              <a:rPr lang="ru-RU" sz="1400" dirty="0"/>
              <a:t> в основному </a:t>
            </a:r>
            <a:r>
              <a:rPr lang="ru-RU" sz="1400" dirty="0" err="1"/>
              <a:t>питаннями</a:t>
            </a:r>
            <a:r>
              <a:rPr lang="ru-RU" sz="1400" dirty="0"/>
              <a:t> </a:t>
            </a:r>
            <a:r>
              <a:rPr lang="ru-RU" sz="1400" dirty="0" err="1"/>
              <a:t>життєдіяльності</a:t>
            </a:r>
            <a:r>
              <a:rPr lang="ru-RU" sz="1400" dirty="0"/>
              <a:t> </a:t>
            </a:r>
            <a:r>
              <a:rPr lang="ru-RU" sz="1400" dirty="0" err="1"/>
              <a:t>міст</a:t>
            </a:r>
            <a:r>
              <a:rPr lang="ru-RU" sz="1400" dirty="0"/>
              <a:t> і </a:t>
            </a:r>
            <a:r>
              <a:rPr lang="ru-RU" sz="1400" dirty="0" err="1"/>
              <a:t>підпорядковувалися</a:t>
            </a:r>
            <a:r>
              <a:rPr lang="ru-RU" sz="1400" dirty="0"/>
              <a:t> </a:t>
            </a:r>
            <a:r>
              <a:rPr lang="ru-RU" sz="1400" dirty="0" err="1"/>
              <a:t>губернаторові</a:t>
            </a:r>
            <a:r>
              <a:rPr lang="ru-RU" sz="1400" dirty="0"/>
              <a:t>. В 1892 р. </a:t>
            </a:r>
            <a:r>
              <a:rPr lang="ru-RU" sz="1400" dirty="0" err="1"/>
              <a:t>нове</a:t>
            </a:r>
            <a:r>
              <a:rPr lang="ru-RU" sz="1400" dirty="0"/>
              <a:t> </a:t>
            </a:r>
            <a:r>
              <a:rPr lang="ru-RU" sz="1400" dirty="0" err="1"/>
              <a:t>міське</a:t>
            </a:r>
            <a:r>
              <a:rPr lang="ru-RU" sz="1400" dirty="0"/>
              <a:t> </a:t>
            </a:r>
            <a:r>
              <a:rPr lang="ru-RU" sz="1400" dirty="0" err="1"/>
              <a:t>положення</a:t>
            </a:r>
            <a:r>
              <a:rPr lang="ru-RU" sz="1400" dirty="0"/>
              <a:t> </a:t>
            </a:r>
            <a:r>
              <a:rPr lang="ru-RU" sz="1400" dirty="0" err="1"/>
              <a:t>урізало</a:t>
            </a:r>
            <a:r>
              <a:rPr lang="ru-RU" sz="1400" dirty="0"/>
              <a:t> </a:t>
            </a:r>
            <a:r>
              <a:rPr lang="ru-RU" sz="1400" dirty="0" err="1"/>
              <a:t>повноваження</a:t>
            </a:r>
            <a:r>
              <a:rPr lang="ru-RU" sz="1400" dirty="0"/>
              <a:t> </a:t>
            </a:r>
            <a:r>
              <a:rPr lang="ru-RU" sz="1400" dirty="0" err="1"/>
              <a:t>органів</a:t>
            </a:r>
            <a:r>
              <a:rPr lang="ru-RU" sz="1400" dirty="0"/>
              <a:t> </a:t>
            </a:r>
            <a:r>
              <a:rPr lang="ru-RU" sz="1400" dirty="0" err="1"/>
              <a:t>міського</a:t>
            </a:r>
            <a:r>
              <a:rPr lang="ru-RU" sz="1400" dirty="0"/>
              <a:t> </a:t>
            </a:r>
            <a:r>
              <a:rPr lang="ru-RU" sz="1400" dirty="0" err="1"/>
              <a:t>самоврядування</a:t>
            </a:r>
            <a:r>
              <a:rPr lang="ru-RU" sz="1400" dirty="0"/>
              <a:t>.</a:t>
            </a:r>
            <a:endParaRPr lang="en-US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91000" y="3621507"/>
            <a:ext cx="472439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Судова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реформа 1864 р.</a:t>
            </a:r>
          </a:p>
          <a:p>
            <a:endParaRPr lang="en-US" sz="1400" dirty="0" smtClean="0"/>
          </a:p>
          <a:p>
            <a:r>
              <a:rPr lang="ru-RU" sz="1400" dirty="0" err="1" smtClean="0"/>
              <a:t>Ця</a:t>
            </a:r>
            <a:r>
              <a:rPr lang="ru-RU" sz="1400" dirty="0" smtClean="0"/>
              <a:t> </a:t>
            </a:r>
            <a:r>
              <a:rPr lang="ru-RU" sz="1400" dirty="0"/>
              <a:t>реформа </a:t>
            </a:r>
            <a:r>
              <a:rPr lang="ru-RU" sz="1400" dirty="0" err="1"/>
              <a:t>проголошувала</a:t>
            </a:r>
            <a:r>
              <a:rPr lang="ru-RU" sz="1400" dirty="0"/>
              <a:t> </a:t>
            </a:r>
            <a:r>
              <a:rPr lang="ru-RU" sz="1400" dirty="0" err="1"/>
              <a:t>демократичні</a:t>
            </a:r>
            <a:r>
              <a:rPr lang="ru-RU" sz="1400" dirty="0"/>
              <a:t> </a:t>
            </a:r>
            <a:r>
              <a:rPr lang="ru-RU" sz="1400" dirty="0" err="1"/>
              <a:t>принципи</a:t>
            </a:r>
            <a:r>
              <a:rPr lang="ru-RU" sz="1400" dirty="0"/>
              <a:t>: </a:t>
            </a:r>
            <a:r>
              <a:rPr lang="ru-RU" sz="1400" dirty="0" err="1"/>
              <a:t>виборність</a:t>
            </a:r>
            <a:r>
              <a:rPr lang="ru-RU" sz="1400" dirty="0"/>
              <a:t> </a:t>
            </a:r>
            <a:r>
              <a:rPr lang="ru-RU" sz="1400" dirty="0" err="1"/>
              <a:t>мирових</a:t>
            </a:r>
            <a:r>
              <a:rPr lang="ru-RU" sz="1400" dirty="0"/>
              <a:t> </a:t>
            </a:r>
            <a:r>
              <a:rPr lang="ru-RU" sz="1400" dirty="0" err="1"/>
              <a:t>суддів</a:t>
            </a:r>
            <a:r>
              <a:rPr lang="ru-RU" sz="1400" dirty="0"/>
              <a:t> і </a:t>
            </a:r>
            <a:r>
              <a:rPr lang="ru-RU" sz="1400" dirty="0" err="1"/>
              <a:t>присяжних</a:t>
            </a:r>
            <a:r>
              <a:rPr lang="ru-RU" sz="1400" dirty="0"/>
              <a:t> </a:t>
            </a:r>
            <a:r>
              <a:rPr lang="ru-RU" sz="1400" dirty="0" err="1"/>
              <a:t>засідателів</a:t>
            </a:r>
            <a:r>
              <a:rPr lang="ru-RU" sz="1400" dirty="0"/>
              <a:t>, </a:t>
            </a:r>
            <a:r>
              <a:rPr lang="ru-RU" sz="1400" dirty="0" err="1"/>
              <a:t>незалежність</a:t>
            </a:r>
            <a:r>
              <a:rPr lang="ru-RU" sz="1400" dirty="0"/>
              <a:t> і </a:t>
            </a:r>
            <a:r>
              <a:rPr lang="ru-RU" sz="1400" dirty="0" err="1"/>
              <a:t>незмінність</a:t>
            </a:r>
            <a:r>
              <a:rPr lang="ru-RU" sz="1400" dirty="0"/>
              <a:t> </a:t>
            </a:r>
            <a:r>
              <a:rPr lang="ru-RU" sz="1400" dirty="0" err="1"/>
              <a:t>суддів</a:t>
            </a:r>
            <a:r>
              <a:rPr lang="ru-RU" sz="1400" dirty="0"/>
              <a:t>, </a:t>
            </a:r>
            <a:r>
              <a:rPr lang="ru-RU" sz="1400" dirty="0" err="1"/>
              <a:t>рівність</a:t>
            </a:r>
            <a:r>
              <a:rPr lang="ru-RU" sz="1400" dirty="0"/>
              <a:t> </a:t>
            </a:r>
            <a:r>
              <a:rPr lang="ru-RU" sz="1400" dirty="0" err="1"/>
              <a:t>всіх</a:t>
            </a:r>
            <a:r>
              <a:rPr lang="ru-RU" sz="1400" dirty="0"/>
              <a:t> перед законом, </a:t>
            </a:r>
            <a:r>
              <a:rPr lang="ru-RU" sz="1400" dirty="0" err="1"/>
              <a:t>гласність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. Суд ставав </a:t>
            </a:r>
            <a:r>
              <a:rPr lang="ru-RU" sz="1400" dirty="0" err="1"/>
              <a:t>триступеневим</a:t>
            </a:r>
            <a:r>
              <a:rPr lang="ru-RU" sz="1400" dirty="0"/>
              <a:t>: </a:t>
            </a:r>
            <a:r>
              <a:rPr lang="ru-RU" sz="1400" dirty="0" err="1"/>
              <a:t>мировий</a:t>
            </a:r>
            <a:r>
              <a:rPr lang="ru-RU" sz="1400" dirty="0"/>
              <a:t> суд, до </a:t>
            </a:r>
            <a:r>
              <a:rPr lang="ru-RU" sz="1400" dirty="0" err="1"/>
              <a:t>якого</a:t>
            </a:r>
            <a:r>
              <a:rPr lang="ru-RU" sz="1400" dirty="0"/>
              <a:t> </a:t>
            </a:r>
            <a:r>
              <a:rPr lang="ru-RU" sz="1400" dirty="0" err="1"/>
              <a:t>суддів</a:t>
            </a:r>
            <a:r>
              <a:rPr lang="ru-RU" sz="1400" dirty="0"/>
              <a:t> обирало </a:t>
            </a:r>
            <a:r>
              <a:rPr lang="ru-RU" sz="1400" dirty="0" err="1"/>
              <a:t>саме</a:t>
            </a:r>
            <a:r>
              <a:rPr lang="ru-RU" sz="1400" dirty="0"/>
              <a:t> </a:t>
            </a:r>
            <a:r>
              <a:rPr lang="ru-RU" sz="1400" dirty="0" err="1"/>
              <a:t>населення</a:t>
            </a:r>
            <a:r>
              <a:rPr lang="ru-RU" sz="1400" dirty="0"/>
              <a:t>, та </a:t>
            </a:r>
            <a:r>
              <a:rPr lang="ru-RU" sz="1400" dirty="0" err="1"/>
              <a:t>державні</a:t>
            </a:r>
            <a:r>
              <a:rPr lang="ru-RU" sz="1400" dirty="0"/>
              <a:t> суди,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поділялися</a:t>
            </a:r>
            <a:r>
              <a:rPr lang="ru-RU" sz="1400" dirty="0"/>
              <a:t> на </a:t>
            </a:r>
            <a:r>
              <a:rPr lang="ru-RU" sz="1400" dirty="0" err="1"/>
              <a:t>цивільні</a:t>
            </a:r>
            <a:r>
              <a:rPr lang="ru-RU" sz="1400" dirty="0"/>
              <a:t> і </a:t>
            </a:r>
            <a:r>
              <a:rPr lang="ru-RU" sz="1400" dirty="0" err="1"/>
              <a:t>карні</a:t>
            </a:r>
            <a:r>
              <a:rPr lang="ru-RU" sz="1400" dirty="0"/>
              <a:t>. Вину </a:t>
            </a:r>
            <a:r>
              <a:rPr lang="ru-RU" sz="1400" dirty="0" err="1"/>
              <a:t>підсудного</a:t>
            </a:r>
            <a:r>
              <a:rPr lang="ru-RU" sz="1400" dirty="0"/>
              <a:t> </a:t>
            </a:r>
            <a:r>
              <a:rPr lang="ru-RU" sz="1400" dirty="0" err="1"/>
              <a:t>встановлювали</a:t>
            </a:r>
            <a:r>
              <a:rPr lang="ru-RU" sz="1400" dirty="0"/>
              <a:t> </a:t>
            </a:r>
            <a:r>
              <a:rPr lang="ru-RU" sz="1400" dirty="0" err="1"/>
              <a:t>присяжні</a:t>
            </a:r>
            <a:r>
              <a:rPr lang="ru-RU" sz="1400" dirty="0"/>
              <a:t> </a:t>
            </a:r>
            <a:r>
              <a:rPr lang="ru-RU" sz="1400" dirty="0" err="1"/>
              <a:t>судді</a:t>
            </a:r>
            <a:r>
              <a:rPr lang="ru-RU" sz="1400" dirty="0"/>
              <a:t>, </a:t>
            </a:r>
            <a:r>
              <a:rPr lang="ru-RU" sz="1400" dirty="0" err="1"/>
              <a:t>вибрані</a:t>
            </a:r>
            <a:r>
              <a:rPr lang="ru-RU" sz="1400" dirty="0"/>
              <a:t> </a:t>
            </a:r>
            <a:r>
              <a:rPr lang="ru-RU" sz="1400" dirty="0" err="1"/>
              <a:t>населенням</a:t>
            </a:r>
            <a:r>
              <a:rPr lang="ru-RU" sz="1400" dirty="0"/>
              <a:t>. Вони </a:t>
            </a:r>
            <a:r>
              <a:rPr lang="ru-RU" sz="1400" dirty="0" err="1"/>
              <a:t>мали</a:t>
            </a:r>
            <a:r>
              <a:rPr lang="ru-RU" sz="1400" dirty="0"/>
              <a:t> </a:t>
            </a:r>
            <a:r>
              <a:rPr lang="ru-RU" sz="1400" dirty="0" err="1"/>
              <a:t>вирішувати</a:t>
            </a:r>
            <a:r>
              <a:rPr lang="ru-RU" sz="1400" dirty="0"/>
              <a:t> справу </a:t>
            </a:r>
            <a:r>
              <a:rPr lang="ru-RU" sz="1400" dirty="0" err="1"/>
              <a:t>згідно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</a:t>
            </a:r>
            <a:r>
              <a:rPr lang="ru-RU" sz="1400" dirty="0" err="1"/>
              <a:t>своїм</a:t>
            </a:r>
            <a:r>
              <a:rPr lang="ru-RU" sz="1400" dirty="0"/>
              <a:t> </a:t>
            </a:r>
            <a:r>
              <a:rPr lang="ru-RU" sz="1400" dirty="0" err="1"/>
              <a:t>сумлінням</a:t>
            </a:r>
            <a:r>
              <a:rPr lang="ru-RU" sz="1400" dirty="0"/>
              <a:t>. </a:t>
            </a:r>
            <a:r>
              <a:rPr lang="ru-RU" sz="1400" dirty="0" err="1"/>
              <a:t>Судові</a:t>
            </a:r>
            <a:r>
              <a:rPr lang="ru-RU" sz="1400" dirty="0"/>
              <a:t> </a:t>
            </a:r>
            <a:r>
              <a:rPr lang="ru-RU" sz="1400" dirty="0" err="1"/>
              <a:t>засідання</a:t>
            </a:r>
            <a:r>
              <a:rPr lang="ru-RU" sz="1400" dirty="0"/>
              <a:t>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відкриті</a:t>
            </a:r>
            <a:r>
              <a:rPr lang="ru-RU" sz="1400" dirty="0"/>
              <a:t>, і у них брали участь </a:t>
            </a:r>
            <a:r>
              <a:rPr lang="ru-RU" sz="1400" dirty="0" err="1"/>
              <a:t>зацікавлені</a:t>
            </a:r>
            <a:r>
              <a:rPr lang="ru-RU" sz="1400" dirty="0"/>
              <a:t> </a:t>
            </a:r>
            <a:r>
              <a:rPr lang="ru-RU" sz="1400" dirty="0" err="1"/>
              <a:t>сторони</a:t>
            </a:r>
            <a:r>
              <a:rPr lang="ru-RU" sz="1400" dirty="0"/>
              <a:t>, прокурор та адвокат (адвокатура </a:t>
            </a:r>
            <a:r>
              <a:rPr lang="ru-RU" sz="1400" dirty="0" err="1"/>
              <a:t>засновувалась</a:t>
            </a:r>
            <a:r>
              <a:rPr lang="ru-RU" sz="1400" dirty="0"/>
              <a:t> </a:t>
            </a:r>
            <a:r>
              <a:rPr lang="ru-RU" sz="1400" dirty="0" err="1"/>
              <a:t>згідно</a:t>
            </a:r>
            <a:r>
              <a:rPr lang="ru-RU" sz="1400" dirty="0"/>
              <a:t> з реформою 1864 р</a:t>
            </a:r>
            <a:r>
              <a:rPr lang="ru-RU" sz="1400" dirty="0" smtClean="0"/>
              <a:t>.).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359229"/>
            <a:ext cx="4277602" cy="2971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12503"/>
            <a:ext cx="2438400" cy="204947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274751"/>
            <a:ext cx="2286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Знак </a:t>
            </a:r>
            <a:r>
              <a:rPr lang="ru-RU" sz="1600" b="1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мирового </a:t>
            </a:r>
            <a:r>
              <a:rPr lang="ru-RU" sz="1600" b="1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судді</a:t>
            </a:r>
            <a:r>
              <a:rPr lang="ru-RU" sz="16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1864 </a:t>
            </a:r>
            <a:r>
              <a:rPr lang="uk-UA" sz="16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рік</a:t>
            </a:r>
            <a:endParaRPr lang="ru-RU" sz="1600" b="1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729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304" y="1219200"/>
            <a:ext cx="3657600" cy="4308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err="1" smtClean="0"/>
              <a:t>Цією</a:t>
            </a:r>
            <a:r>
              <a:rPr lang="ru-RU" sz="1600" dirty="0" smtClean="0"/>
              <a:t> </a:t>
            </a:r>
            <a:r>
              <a:rPr lang="ru-RU" sz="1600" dirty="0"/>
              <a:t>реформою вводилась </a:t>
            </a:r>
            <a:r>
              <a:rPr lang="ru-RU" sz="1600" dirty="0" err="1"/>
              <a:t>загальна</a:t>
            </a:r>
            <a:r>
              <a:rPr lang="ru-RU" sz="1600" dirty="0"/>
              <a:t> </a:t>
            </a:r>
            <a:r>
              <a:rPr lang="ru-RU" sz="1600" dirty="0" err="1"/>
              <a:t>військова</a:t>
            </a:r>
            <a:r>
              <a:rPr lang="ru-RU" sz="1600" dirty="0"/>
              <a:t> служба, час </a:t>
            </a:r>
            <a:r>
              <a:rPr lang="ru-RU" sz="1600" dirty="0" err="1"/>
              <a:t>якої</a:t>
            </a:r>
            <a:r>
              <a:rPr lang="ru-RU" sz="1600" dirty="0"/>
              <a:t> </a:t>
            </a:r>
            <a:r>
              <a:rPr lang="ru-RU" sz="1600" dirty="0" err="1"/>
              <a:t>зменшувався</a:t>
            </a:r>
            <a:r>
              <a:rPr lang="ru-RU" sz="1600" dirty="0"/>
              <a:t> з 25 до 4–5 </a:t>
            </a:r>
            <a:r>
              <a:rPr lang="ru-RU" sz="1600" dirty="0" err="1"/>
              <a:t>років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err="1"/>
              <a:t>Отже</a:t>
            </a:r>
            <a:r>
              <a:rPr lang="ru-RU" sz="1600" dirty="0"/>
              <a:t>, </a:t>
            </a:r>
            <a:r>
              <a:rPr lang="ru-RU" sz="1600" dirty="0" err="1"/>
              <a:t>оцінюючи</a:t>
            </a:r>
            <a:r>
              <a:rPr lang="ru-RU" sz="1600" dirty="0"/>
              <a:t> </a:t>
            </a:r>
            <a:r>
              <a:rPr lang="ru-RU" sz="1600" dirty="0" err="1"/>
              <a:t>реформи</a:t>
            </a:r>
            <a:r>
              <a:rPr lang="ru-RU" sz="1600" dirty="0"/>
              <a:t> 1860-х – 1870-х </a:t>
            </a:r>
            <a:r>
              <a:rPr lang="ru-RU" sz="1600" dirty="0" err="1"/>
              <a:t>років</a:t>
            </a:r>
            <a:r>
              <a:rPr lang="ru-RU" sz="1600" dirty="0"/>
              <a:t>, </a:t>
            </a:r>
            <a:r>
              <a:rPr lang="ru-RU" sz="1600" dirty="0" err="1"/>
              <a:t>потрібно</a:t>
            </a:r>
            <a:r>
              <a:rPr lang="ru-RU" sz="1600" dirty="0"/>
              <a:t> </a:t>
            </a:r>
            <a:r>
              <a:rPr lang="ru-RU" sz="1600" dirty="0" err="1"/>
              <a:t>зазначити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вони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черговою</a:t>
            </a:r>
            <a:r>
              <a:rPr lang="ru-RU" sz="1600" dirty="0"/>
              <a:t> </a:t>
            </a:r>
            <a:r>
              <a:rPr lang="ru-RU" sz="1600" dirty="0" err="1"/>
              <a:t>спробою</a:t>
            </a:r>
            <a:r>
              <a:rPr lang="ru-RU" sz="1600" dirty="0"/>
              <a:t> </a:t>
            </a:r>
            <a:r>
              <a:rPr lang="ru-RU" sz="1600" dirty="0" err="1"/>
              <a:t>царського</a:t>
            </a:r>
            <a:r>
              <a:rPr lang="ru-RU" sz="1600" dirty="0"/>
              <a:t> </a:t>
            </a:r>
            <a:r>
              <a:rPr lang="ru-RU" sz="1600" dirty="0" err="1"/>
              <a:t>самодержавства</a:t>
            </a:r>
            <a:r>
              <a:rPr lang="ru-RU" sz="1600" dirty="0"/>
              <a:t> провести </a:t>
            </a:r>
            <a:r>
              <a:rPr lang="ru-RU" sz="1600" dirty="0" err="1"/>
              <a:t>потрібні</a:t>
            </a:r>
            <a:r>
              <a:rPr lang="ru-RU" sz="1600" dirty="0"/>
              <a:t> </a:t>
            </a:r>
            <a:r>
              <a:rPr lang="ru-RU" sz="1600" dirty="0" err="1"/>
              <a:t>реформи</a:t>
            </a:r>
            <a:r>
              <a:rPr lang="ru-RU" sz="1600" dirty="0"/>
              <a:t> «</a:t>
            </a:r>
            <a:r>
              <a:rPr lang="ru-RU" sz="1600" dirty="0" err="1"/>
              <a:t>зверху</a:t>
            </a:r>
            <a:r>
              <a:rPr lang="ru-RU" sz="1600" dirty="0"/>
              <a:t>», не допустивши </a:t>
            </a:r>
            <a:r>
              <a:rPr lang="ru-RU" sz="1600" dirty="0" err="1"/>
              <a:t>вирішення</a:t>
            </a:r>
            <a:r>
              <a:rPr lang="ru-RU" sz="1600" dirty="0"/>
              <a:t> </a:t>
            </a:r>
            <a:r>
              <a:rPr lang="ru-RU" sz="1600" dirty="0" err="1"/>
              <a:t>назрілих</a:t>
            </a:r>
            <a:r>
              <a:rPr lang="ru-RU" sz="1600" dirty="0"/>
              <a:t> </a:t>
            </a:r>
            <a:r>
              <a:rPr lang="ru-RU" sz="1600" dirty="0" err="1"/>
              <a:t>протиріч</a:t>
            </a:r>
            <a:r>
              <a:rPr lang="ru-RU" sz="1600" dirty="0"/>
              <a:t> шляхом </a:t>
            </a:r>
            <a:r>
              <a:rPr lang="ru-RU" sz="1600" dirty="0" err="1"/>
              <a:t>революції</a:t>
            </a:r>
            <a:r>
              <a:rPr lang="ru-RU" sz="1600" dirty="0"/>
              <a:t>. Вони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обмеженими</a:t>
            </a:r>
            <a:r>
              <a:rPr lang="ru-RU" sz="1600" dirty="0"/>
              <a:t>, </a:t>
            </a:r>
            <a:r>
              <a:rPr lang="ru-RU" sz="1600" dirty="0" err="1"/>
              <a:t>непослідовними</a:t>
            </a:r>
            <a:r>
              <a:rPr lang="ru-RU" sz="1600" dirty="0"/>
              <a:t>, </a:t>
            </a:r>
            <a:r>
              <a:rPr lang="ru-RU" sz="1600" dirty="0" err="1"/>
              <a:t>незавершеними</a:t>
            </a:r>
            <a:r>
              <a:rPr lang="ru-RU" sz="1600" dirty="0"/>
              <a:t>. Царизм не </a:t>
            </a:r>
            <a:r>
              <a:rPr lang="ru-RU" sz="1600" dirty="0" err="1"/>
              <a:t>зробив</a:t>
            </a:r>
            <a:r>
              <a:rPr lang="ru-RU" sz="1600" dirty="0"/>
              <a:t> головного </a:t>
            </a:r>
            <a:r>
              <a:rPr lang="ru-RU" sz="1600" dirty="0" err="1"/>
              <a:t>кроку</a:t>
            </a:r>
            <a:r>
              <a:rPr lang="ru-RU" sz="1600" dirty="0"/>
              <a:t> – не створив </a:t>
            </a:r>
            <a:r>
              <a:rPr lang="ru-RU" sz="1600" dirty="0" err="1"/>
              <a:t>нової</a:t>
            </a:r>
            <a:r>
              <a:rPr lang="ru-RU" sz="1600" dirty="0"/>
              <a:t> </a:t>
            </a:r>
            <a:r>
              <a:rPr lang="ru-RU" sz="1600" dirty="0" err="1"/>
              <a:t>політичної</a:t>
            </a:r>
            <a:r>
              <a:rPr lang="ru-RU" sz="1600" dirty="0"/>
              <a:t> </a:t>
            </a:r>
            <a:r>
              <a:rPr lang="ru-RU" sz="1600" dirty="0" err="1"/>
              <a:t>надбудови</a:t>
            </a:r>
            <a:r>
              <a:rPr lang="ru-RU" sz="1600" dirty="0"/>
              <a:t>, не проголосив </a:t>
            </a:r>
            <a:r>
              <a:rPr lang="ru-RU" sz="1600" dirty="0" err="1"/>
              <a:t>Конституцію</a:t>
            </a:r>
            <a:r>
              <a:rPr lang="ru-RU" sz="1600" dirty="0"/>
              <a:t>, не створив парламент. </a:t>
            </a:r>
            <a:r>
              <a:rPr lang="ru-RU" sz="1600" dirty="0" err="1"/>
              <a:t>Росія</a:t>
            </a:r>
            <a:r>
              <a:rPr lang="ru-RU" sz="1600" dirty="0"/>
              <a:t> і </a:t>
            </a:r>
            <a:r>
              <a:rPr lang="ru-RU" sz="1600" dirty="0" err="1"/>
              <a:t>далі</a:t>
            </a:r>
            <a:r>
              <a:rPr lang="ru-RU" sz="1600" dirty="0"/>
              <a:t> </a:t>
            </a:r>
            <a:r>
              <a:rPr lang="ru-RU" sz="1600" dirty="0" err="1"/>
              <a:t>залишилась</a:t>
            </a:r>
            <a:r>
              <a:rPr lang="ru-RU" sz="1600" dirty="0"/>
              <a:t> абсолютною </a:t>
            </a:r>
            <a:r>
              <a:rPr lang="ru-RU" sz="1600" dirty="0" err="1"/>
              <a:t>монархією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7714" y="304800"/>
            <a:ext cx="41919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Військова</a:t>
            </a:r>
            <a:r>
              <a:rPr lang="ru-RU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реформа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024">
            <a:off x="4472204" y="545639"/>
            <a:ext cx="4168097" cy="41455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20278" y="5080566"/>
            <a:ext cx="4267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Ілюстрація</a:t>
            </a:r>
            <a:r>
              <a:rPr lang="ru-RU" sz="1200" dirty="0"/>
              <a:t> </a:t>
            </a:r>
            <a:r>
              <a:rPr lang="ru-RU" sz="1200" dirty="0" err="1"/>
              <a:t>переваг</a:t>
            </a:r>
            <a:r>
              <a:rPr lang="ru-RU" sz="1200" dirty="0"/>
              <a:t> </a:t>
            </a:r>
            <a:r>
              <a:rPr lang="ru-RU" sz="1200" dirty="0" err="1"/>
              <a:t>військової</a:t>
            </a:r>
            <a:r>
              <a:rPr lang="ru-RU" sz="1200" dirty="0"/>
              <a:t> </a:t>
            </a:r>
            <a:r>
              <a:rPr lang="ru-RU" sz="1200" dirty="0" err="1"/>
              <a:t>реформи</a:t>
            </a:r>
            <a:r>
              <a:rPr lang="ru-RU" sz="1200" dirty="0"/>
              <a:t> 1874. На </a:t>
            </a:r>
            <a:r>
              <a:rPr lang="ru-RU" sz="1200" dirty="0" err="1"/>
              <a:t>лівій</a:t>
            </a:r>
            <a:r>
              <a:rPr lang="ru-RU" sz="1200" dirty="0"/>
              <a:t> </a:t>
            </a:r>
            <a:r>
              <a:rPr lang="ru-RU" sz="1200" dirty="0" err="1" smtClean="0"/>
              <a:t>картинці</a:t>
            </a:r>
            <a:r>
              <a:rPr lang="en-US" sz="1200" dirty="0" smtClean="0"/>
              <a:t> </a:t>
            </a:r>
            <a:r>
              <a:rPr lang="uk-UA" sz="1200" dirty="0" smtClean="0"/>
              <a:t>солдат </a:t>
            </a:r>
            <a:r>
              <a:rPr lang="ru-RU" sz="1200" dirty="0" smtClean="0"/>
              <a:t> </a:t>
            </a:r>
            <a:r>
              <a:rPr lang="ru-RU" sz="1200" dirty="0" err="1"/>
              <a:t>відслужив</a:t>
            </a:r>
            <a:r>
              <a:rPr lang="ru-RU" sz="1200" dirty="0"/>
              <a:t> 25 </a:t>
            </a:r>
            <a:r>
              <a:rPr lang="ru-RU" sz="1200" dirty="0" err="1"/>
              <a:t>років</a:t>
            </a:r>
            <a:r>
              <a:rPr lang="ru-RU" sz="1200" dirty="0"/>
              <a:t> (як при </a:t>
            </a:r>
            <a:r>
              <a:rPr lang="ru-RU" sz="1200" dirty="0" err="1"/>
              <a:t>рекрутському</a:t>
            </a:r>
            <a:r>
              <a:rPr lang="ru-RU" sz="1200" dirty="0"/>
              <a:t> </a:t>
            </a:r>
            <a:r>
              <a:rPr lang="ru-RU" sz="1200" dirty="0" err="1"/>
              <a:t>наборі</a:t>
            </a:r>
            <a:r>
              <a:rPr lang="ru-RU" sz="1200" dirty="0"/>
              <a:t>) </a:t>
            </a:r>
            <a:r>
              <a:rPr lang="ru-RU" sz="1200" dirty="0" err="1" smtClean="0"/>
              <a:t>повертається</a:t>
            </a:r>
            <a:r>
              <a:rPr lang="ru-RU" sz="1200" dirty="0" smtClean="0"/>
              <a:t> </a:t>
            </a:r>
            <a:r>
              <a:rPr lang="ru-RU" sz="1200" dirty="0"/>
              <a:t>в </a:t>
            </a:r>
            <a:r>
              <a:rPr lang="ru-RU" sz="1200" dirty="0" err="1"/>
              <a:t>постарілий</a:t>
            </a:r>
            <a:r>
              <a:rPr lang="ru-RU" sz="1200" dirty="0"/>
              <a:t> </a:t>
            </a:r>
            <a:r>
              <a:rPr lang="ru-RU" sz="1200" dirty="0" err="1"/>
              <a:t>будинок</a:t>
            </a:r>
            <a:r>
              <a:rPr lang="ru-RU" sz="1200" dirty="0"/>
              <a:t>, де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ніхто</a:t>
            </a:r>
            <a:r>
              <a:rPr lang="ru-RU" sz="1200" dirty="0"/>
              <a:t> не </a:t>
            </a:r>
            <a:r>
              <a:rPr lang="ru-RU" sz="1200" dirty="0" err="1"/>
              <a:t>чекає</a:t>
            </a:r>
            <a:r>
              <a:rPr lang="ru-RU" sz="1200" dirty="0"/>
              <a:t>; на </a:t>
            </a:r>
            <a:r>
              <a:rPr lang="ru-RU" sz="1200" dirty="0" err="1"/>
              <a:t>правій</a:t>
            </a:r>
            <a:r>
              <a:rPr lang="ru-RU" sz="1200" dirty="0"/>
              <a:t> же солдат-</a:t>
            </a:r>
            <a:r>
              <a:rPr lang="ru-RU" sz="1200" dirty="0" err="1"/>
              <a:t>строковик</a:t>
            </a:r>
            <a:r>
              <a:rPr lang="ru-RU" sz="1200" dirty="0"/>
              <a:t> (6 </a:t>
            </a:r>
            <a:r>
              <a:rPr lang="ru-RU" sz="1200" dirty="0" err="1"/>
              <a:t>років</a:t>
            </a:r>
            <a:r>
              <a:rPr lang="ru-RU" sz="1200" dirty="0"/>
              <a:t> </a:t>
            </a:r>
            <a:r>
              <a:rPr lang="ru-RU" sz="1200" dirty="0" err="1"/>
              <a:t>служби</a:t>
            </a:r>
            <a:r>
              <a:rPr lang="ru-RU" sz="1200" dirty="0"/>
              <a:t>) </a:t>
            </a:r>
            <a:r>
              <a:rPr lang="ru-RU" sz="1200" dirty="0" err="1"/>
              <a:t>повертається</a:t>
            </a:r>
            <a:r>
              <a:rPr lang="ru-RU" sz="1200" dirty="0"/>
              <a:t> до </a:t>
            </a:r>
            <a:r>
              <a:rPr lang="ru-RU" sz="1200" dirty="0" err="1"/>
              <a:t>сім'ї</a:t>
            </a:r>
            <a:r>
              <a:rPr lang="ru-RU" sz="1200" dirty="0"/>
              <a:t> / / </a:t>
            </a:r>
            <a:r>
              <a:rPr lang="ru-RU" sz="1200" dirty="0" err="1"/>
              <a:t>Історія</a:t>
            </a:r>
            <a:r>
              <a:rPr lang="ru-RU" sz="1200" dirty="0"/>
              <a:t> </a:t>
            </a:r>
            <a:r>
              <a:rPr lang="ru-RU" sz="1200" dirty="0" err="1"/>
              <a:t>царювання</a:t>
            </a:r>
            <a:r>
              <a:rPr lang="ru-RU" sz="1200" dirty="0"/>
              <a:t> </a:t>
            </a:r>
            <a:r>
              <a:rPr lang="ru-RU" sz="1400" dirty="0" err="1"/>
              <a:t>імператора</a:t>
            </a:r>
            <a:r>
              <a:rPr lang="ru-RU" sz="1200" dirty="0"/>
              <a:t> </a:t>
            </a:r>
            <a:r>
              <a:rPr lang="ru-RU" sz="1200" dirty="0" err="1"/>
              <a:t>Олександра</a:t>
            </a:r>
            <a:r>
              <a:rPr lang="ru-RU" sz="1200" dirty="0"/>
              <a:t> II (у картинах). С. - Петербург. 1882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919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29199" y="4944548"/>
            <a:ext cx="40821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У 60-х </a:t>
            </a:r>
            <a:r>
              <a:rPr lang="en-US" sz="1400" i="1" dirty="0"/>
              <a:t>pp. </a:t>
            </a:r>
            <a:r>
              <a:rPr lang="ru-RU" sz="1400" i="1" dirty="0" err="1"/>
              <a:t>розгорнулось</a:t>
            </a:r>
            <a:r>
              <a:rPr lang="ru-RU" sz="1400" i="1" dirty="0"/>
              <a:t> </a:t>
            </a:r>
            <a:r>
              <a:rPr lang="ru-RU" sz="1400" i="1" dirty="0" err="1"/>
              <a:t>активне</a:t>
            </a:r>
            <a:r>
              <a:rPr lang="ru-RU" sz="1400" i="1" dirty="0"/>
              <a:t> </a:t>
            </a:r>
            <a:r>
              <a:rPr lang="ru-RU" sz="1400" i="1" dirty="0" err="1"/>
              <a:t>будівництво</a:t>
            </a:r>
            <a:r>
              <a:rPr lang="ru-RU" sz="1400" i="1" dirty="0"/>
              <a:t> </a:t>
            </a:r>
            <a:r>
              <a:rPr lang="ru-RU" sz="1400" i="1" dirty="0" err="1"/>
              <a:t>залізниць</a:t>
            </a:r>
            <a:r>
              <a:rPr lang="ru-RU" sz="1400" i="1" dirty="0"/>
              <a:t>. Уряд </a:t>
            </a:r>
            <a:r>
              <a:rPr lang="ru-RU" sz="1400" i="1" dirty="0" err="1"/>
              <a:t>сприяв</a:t>
            </a:r>
            <a:r>
              <a:rPr lang="ru-RU" sz="1400" i="1" dirty="0"/>
              <a:t> </a:t>
            </a:r>
            <a:r>
              <a:rPr lang="ru-RU" sz="1400" i="1" dirty="0" err="1"/>
              <a:t>розвиткові</a:t>
            </a:r>
            <a:r>
              <a:rPr lang="ru-RU" sz="1400" i="1" dirty="0"/>
              <a:t> </a:t>
            </a:r>
            <a:r>
              <a:rPr lang="ru-RU" sz="1400" i="1" dirty="0" err="1"/>
              <a:t>машинобудування</a:t>
            </a:r>
            <a:r>
              <a:rPr lang="ru-RU" sz="1400" i="1" dirty="0"/>
              <a:t>, </a:t>
            </a:r>
            <a:r>
              <a:rPr lang="ru-RU" sz="1400" i="1" dirty="0" err="1"/>
              <a:t>внаслідок</a:t>
            </a:r>
            <a:r>
              <a:rPr lang="ru-RU" sz="1400" i="1" dirty="0"/>
              <a:t> </a:t>
            </a:r>
            <a:r>
              <a:rPr lang="ru-RU" sz="1400" i="1" dirty="0" err="1"/>
              <a:t>чого</a:t>
            </a:r>
            <a:r>
              <a:rPr lang="ru-RU" sz="1400" i="1" dirty="0"/>
              <a:t> з </a:t>
            </a:r>
            <a:r>
              <a:rPr lang="ru-RU" sz="1400" i="1" dirty="0" err="1"/>
              <a:t>другої</a:t>
            </a:r>
            <a:r>
              <a:rPr lang="ru-RU" sz="1400" i="1" dirty="0"/>
              <a:t> </a:t>
            </a:r>
            <a:r>
              <a:rPr lang="ru-RU" sz="1400" i="1" dirty="0" err="1"/>
              <a:t>половини</a:t>
            </a:r>
            <a:r>
              <a:rPr lang="ru-RU" sz="1400" i="1" dirty="0"/>
              <a:t> 70-х </a:t>
            </a:r>
            <a:r>
              <a:rPr lang="en-US" sz="1400" i="1" dirty="0"/>
              <a:t>pp. </a:t>
            </a:r>
            <a:r>
              <a:rPr lang="ru-RU" sz="1400" i="1" dirty="0" err="1"/>
              <a:t>пересувний</a:t>
            </a:r>
            <a:r>
              <a:rPr lang="ru-RU" sz="1400" i="1" dirty="0"/>
              <a:t> склад </a:t>
            </a:r>
            <a:r>
              <a:rPr lang="ru-RU" sz="1400" i="1" dirty="0" err="1"/>
              <a:t>залізниць</a:t>
            </a:r>
            <a:r>
              <a:rPr lang="ru-RU" sz="1400" i="1" dirty="0"/>
              <a:t> </a:t>
            </a:r>
            <a:r>
              <a:rPr lang="ru-RU" sz="1400" i="1" dirty="0" err="1"/>
              <a:t>був</a:t>
            </a:r>
            <a:r>
              <a:rPr lang="ru-RU" sz="1400" i="1" dirty="0"/>
              <a:t> </a:t>
            </a:r>
            <a:r>
              <a:rPr lang="ru-RU" sz="1400" i="1" dirty="0" err="1"/>
              <a:t>переважно</a:t>
            </a:r>
            <a:r>
              <a:rPr lang="ru-RU" sz="1400" i="1" dirty="0"/>
              <a:t> </a:t>
            </a:r>
            <a:r>
              <a:rPr lang="ru-RU" sz="1400" i="1" dirty="0" err="1"/>
              <a:t>вітчизняного</a:t>
            </a:r>
            <a:r>
              <a:rPr lang="ru-RU" sz="1400" i="1" dirty="0"/>
              <a:t> </a:t>
            </a:r>
            <a:r>
              <a:rPr lang="ru-RU" sz="1400" i="1" dirty="0" err="1"/>
              <a:t>виробництва</a:t>
            </a:r>
            <a:r>
              <a:rPr lang="ru-RU" sz="1400" i="1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8" y="218705"/>
            <a:ext cx="4724401" cy="3906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4261467"/>
            <a:ext cx="4659086" cy="24537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7085" y="232363"/>
            <a:ext cx="402771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err="1"/>
              <a:t>Відбувалися</a:t>
            </a:r>
            <a:r>
              <a:rPr lang="ru-RU" sz="1200" i="1" dirty="0"/>
              <a:t> </a:t>
            </a:r>
            <a:r>
              <a:rPr lang="ru-RU" sz="1200" i="1" dirty="0" err="1"/>
              <a:t>значні</a:t>
            </a:r>
            <a:r>
              <a:rPr lang="ru-RU" sz="1200" i="1" dirty="0"/>
              <a:t> </a:t>
            </a:r>
            <a:r>
              <a:rPr lang="ru-RU" sz="1200" i="1" dirty="0" err="1"/>
              <a:t>зміни</a:t>
            </a:r>
            <a:r>
              <a:rPr lang="ru-RU" sz="1200" i="1" dirty="0"/>
              <a:t> у </a:t>
            </a:r>
            <a:r>
              <a:rPr lang="ru-RU" sz="1200" i="1" dirty="0" err="1"/>
              <a:t>складі</a:t>
            </a:r>
            <a:r>
              <a:rPr lang="ru-RU" sz="1200" i="1" dirty="0"/>
              <a:t> </a:t>
            </a:r>
            <a:r>
              <a:rPr lang="ru-RU" sz="1200" i="1" dirty="0" err="1"/>
              <a:t>населення</a:t>
            </a:r>
            <a:r>
              <a:rPr lang="ru-RU" sz="1200" i="1" dirty="0"/>
              <a:t>. </a:t>
            </a:r>
            <a:r>
              <a:rPr lang="ru-RU" sz="1200" i="1" dirty="0" err="1"/>
              <a:t>Дедалі</a:t>
            </a:r>
            <a:r>
              <a:rPr lang="ru-RU" sz="1200" i="1" dirty="0"/>
              <a:t> </a:t>
            </a:r>
            <a:r>
              <a:rPr lang="ru-RU" sz="1200" i="1" dirty="0" err="1"/>
              <a:t>вагоміше</a:t>
            </a:r>
            <a:r>
              <a:rPr lang="ru-RU" sz="1200" i="1" dirty="0"/>
              <a:t> </a:t>
            </a:r>
            <a:r>
              <a:rPr lang="ru-RU" sz="1200" i="1" dirty="0" err="1"/>
              <a:t>місце</a:t>
            </a:r>
            <a:r>
              <a:rPr lang="ru-RU" sz="1200" i="1" dirty="0"/>
              <a:t> в </a:t>
            </a:r>
            <a:r>
              <a:rPr lang="ru-RU" sz="1200" i="1" dirty="0" err="1"/>
              <a:t>суспільстві</a:t>
            </a:r>
            <a:r>
              <a:rPr lang="ru-RU" sz="1200" i="1" dirty="0"/>
              <a:t> </a:t>
            </a:r>
            <a:r>
              <a:rPr lang="ru-RU" sz="1200" i="1" dirty="0" err="1"/>
              <a:t>посідали</a:t>
            </a:r>
            <a:r>
              <a:rPr lang="ru-RU" sz="1200" i="1" dirty="0"/>
              <a:t> </a:t>
            </a:r>
            <a:r>
              <a:rPr lang="ru-RU" sz="1200" i="1" dirty="0" err="1"/>
              <a:t>підприємці</a:t>
            </a:r>
            <a:r>
              <a:rPr lang="ru-RU" sz="1200" i="1" dirty="0"/>
              <a:t>. </a:t>
            </a:r>
            <a:r>
              <a:rPr lang="ru-RU" sz="1200" i="1" dirty="0" err="1"/>
              <a:t>Зростала</a:t>
            </a:r>
            <a:r>
              <a:rPr lang="ru-RU" sz="1200" i="1" dirty="0"/>
              <a:t> </a:t>
            </a:r>
            <a:r>
              <a:rPr lang="ru-RU" sz="1200" i="1" dirty="0" err="1"/>
              <a:t>чисельність</a:t>
            </a:r>
            <a:r>
              <a:rPr lang="ru-RU" sz="1200" i="1" dirty="0"/>
              <a:t> </a:t>
            </a:r>
            <a:r>
              <a:rPr lang="ru-RU" sz="1200" i="1" dirty="0" err="1"/>
              <a:t>промислових</a:t>
            </a:r>
            <a:r>
              <a:rPr lang="ru-RU" sz="1200" i="1" dirty="0"/>
              <a:t> </a:t>
            </a:r>
            <a:r>
              <a:rPr lang="ru-RU" sz="1200" i="1" dirty="0" err="1"/>
              <a:t>робітників</a:t>
            </a:r>
            <a:r>
              <a:rPr lang="ru-RU" sz="1200" i="1" dirty="0"/>
              <a:t>, ряди </a:t>
            </a:r>
            <a:r>
              <a:rPr lang="ru-RU" sz="1200" i="1" dirty="0" err="1"/>
              <a:t>яких</a:t>
            </a:r>
            <a:r>
              <a:rPr lang="ru-RU" sz="1200" i="1" dirty="0"/>
              <a:t> </a:t>
            </a:r>
            <a:r>
              <a:rPr lang="ru-RU" sz="1200" i="1" dirty="0" err="1"/>
              <a:t>поповнювалися</a:t>
            </a:r>
            <a:r>
              <a:rPr lang="ru-RU" sz="1200" i="1" dirty="0"/>
              <a:t> селянами, </a:t>
            </a:r>
            <a:r>
              <a:rPr lang="ru-RU" sz="1200" i="1" dirty="0" err="1"/>
              <a:t>Що</a:t>
            </a:r>
            <a:r>
              <a:rPr lang="ru-RU" sz="1200" i="1" dirty="0"/>
              <a:t> </a:t>
            </a:r>
            <a:r>
              <a:rPr lang="ru-RU" sz="1200" i="1" dirty="0" err="1"/>
              <a:t>шукали</a:t>
            </a:r>
            <a:r>
              <a:rPr lang="ru-RU" sz="1200" i="1" dirty="0"/>
              <a:t> </a:t>
            </a:r>
            <a:r>
              <a:rPr lang="ru-RU" sz="1200" i="1" dirty="0" err="1"/>
              <a:t>заробітків</a:t>
            </a:r>
            <a:r>
              <a:rPr lang="ru-RU" sz="1200" i="1" dirty="0"/>
              <a:t>. З часом вони остаточно </a:t>
            </a:r>
            <a:r>
              <a:rPr lang="ru-RU" sz="1200" i="1" dirty="0" err="1"/>
              <a:t>полишали</a:t>
            </a:r>
            <a:r>
              <a:rPr lang="ru-RU" sz="1200" i="1" dirty="0"/>
              <a:t> </a:t>
            </a:r>
            <a:r>
              <a:rPr lang="ru-RU" sz="1200" i="1" dirty="0" err="1"/>
              <a:t>сільське</a:t>
            </a:r>
            <a:r>
              <a:rPr lang="ru-RU" sz="1200" i="1" dirty="0"/>
              <a:t> </a:t>
            </a:r>
            <a:r>
              <a:rPr lang="ru-RU" sz="1200" i="1" dirty="0" err="1"/>
              <a:t>господарство</a:t>
            </a:r>
            <a:r>
              <a:rPr lang="ru-RU" sz="1200" i="1" dirty="0"/>
              <a:t> і селились у </a:t>
            </a:r>
            <a:r>
              <a:rPr lang="ru-RU" sz="1200" i="1" dirty="0" err="1"/>
              <a:t>містах</a:t>
            </a:r>
            <a:r>
              <a:rPr lang="ru-RU" sz="1200" i="1" dirty="0"/>
              <a:t>. </a:t>
            </a:r>
            <a:r>
              <a:rPr lang="ru-RU" sz="1200" i="1" dirty="0" err="1"/>
              <a:t>Умови</a:t>
            </a:r>
            <a:r>
              <a:rPr lang="ru-RU" sz="1200" i="1" dirty="0"/>
              <a:t> </a:t>
            </a:r>
            <a:r>
              <a:rPr lang="ru-RU" sz="1200" i="1" dirty="0" err="1"/>
              <a:t>праці</a:t>
            </a:r>
            <a:r>
              <a:rPr lang="ru-RU" sz="1200" i="1" dirty="0"/>
              <a:t> </a:t>
            </a:r>
            <a:r>
              <a:rPr lang="ru-RU" sz="1200" i="1" dirty="0" err="1"/>
              <a:t>робітників</a:t>
            </a:r>
            <a:r>
              <a:rPr lang="ru-RU" sz="1200" i="1" dirty="0"/>
              <a:t> </a:t>
            </a:r>
            <a:r>
              <a:rPr lang="ru-RU" sz="1200" i="1" dirty="0" err="1"/>
              <a:t>були</a:t>
            </a:r>
            <a:r>
              <a:rPr lang="ru-RU" sz="1200" i="1" dirty="0"/>
              <a:t> </a:t>
            </a:r>
            <a:r>
              <a:rPr lang="ru-RU" sz="1200" i="1" dirty="0" err="1"/>
              <a:t>вкрай</a:t>
            </a:r>
            <a:r>
              <a:rPr lang="ru-RU" sz="1200" i="1" dirty="0"/>
              <a:t> тяжкими через </a:t>
            </a:r>
            <a:r>
              <a:rPr lang="ru-RU" sz="1200" i="1" dirty="0" err="1"/>
              <a:t>відсутність</a:t>
            </a:r>
            <a:r>
              <a:rPr lang="ru-RU" sz="1200" i="1" dirty="0"/>
              <a:t> у </a:t>
            </a:r>
            <a:r>
              <a:rPr lang="ru-RU" sz="1200" i="1" dirty="0" err="1"/>
              <a:t>Російській</a:t>
            </a:r>
            <a:r>
              <a:rPr lang="ru-RU" sz="1200" i="1" dirty="0"/>
              <a:t> </a:t>
            </a:r>
            <a:r>
              <a:rPr lang="ru-RU" sz="1200" i="1" dirty="0" err="1"/>
              <a:t>імперії</a:t>
            </a:r>
            <a:r>
              <a:rPr lang="ru-RU" sz="1200" i="1" dirty="0"/>
              <a:t> будь-</a:t>
            </a:r>
            <a:r>
              <a:rPr lang="ru-RU" sz="1200" i="1" dirty="0" err="1"/>
              <a:t>якого</a:t>
            </a:r>
            <a:r>
              <a:rPr lang="ru-RU" sz="1200" i="1" dirty="0"/>
              <a:t> </a:t>
            </a:r>
            <a:r>
              <a:rPr lang="ru-RU" sz="1200" i="1" dirty="0" err="1"/>
              <a:t>робітничого</a:t>
            </a:r>
            <a:r>
              <a:rPr lang="ru-RU" sz="1200" i="1" dirty="0"/>
              <a:t> </a:t>
            </a:r>
            <a:r>
              <a:rPr lang="ru-RU" sz="1200" i="1" dirty="0" err="1"/>
              <a:t>законодавства</a:t>
            </a:r>
            <a:r>
              <a:rPr lang="ru-RU" sz="1200" i="1" dirty="0"/>
              <a:t>. </a:t>
            </a:r>
            <a:r>
              <a:rPr lang="ru-RU" sz="1200" i="1" dirty="0" err="1"/>
              <a:t>Сільське</a:t>
            </a:r>
            <a:r>
              <a:rPr lang="ru-RU" sz="1200" i="1" dirty="0"/>
              <a:t> </a:t>
            </a:r>
            <a:r>
              <a:rPr lang="ru-RU" sz="1200" i="1" dirty="0" err="1"/>
              <a:t>господарство</a:t>
            </a:r>
            <a:r>
              <a:rPr lang="ru-RU" sz="1200" i="1" dirty="0"/>
              <a:t> </a:t>
            </a:r>
            <a:r>
              <a:rPr lang="ru-RU" sz="1200" i="1" dirty="0" err="1"/>
              <a:t>Росії</a:t>
            </a:r>
            <a:r>
              <a:rPr lang="ru-RU" sz="1200" i="1" dirty="0"/>
              <a:t> </a:t>
            </a:r>
            <a:r>
              <a:rPr lang="ru-RU" sz="1200" i="1" dirty="0" err="1"/>
              <a:t>розвивалося</a:t>
            </a:r>
            <a:r>
              <a:rPr lang="ru-RU" sz="1200" i="1" dirty="0"/>
              <a:t> </a:t>
            </a:r>
            <a:r>
              <a:rPr lang="ru-RU" sz="1200" i="1" dirty="0" err="1"/>
              <a:t>повільно</a:t>
            </a:r>
            <a:r>
              <a:rPr lang="ru-RU" sz="1200" i="1" dirty="0"/>
              <a:t>. </a:t>
            </a:r>
            <a:r>
              <a:rPr lang="ru-RU" sz="1200" i="1" dirty="0" err="1"/>
              <a:t>Після</a:t>
            </a:r>
            <a:r>
              <a:rPr lang="ru-RU" sz="1200" i="1" dirty="0"/>
              <a:t> </a:t>
            </a:r>
            <a:r>
              <a:rPr lang="ru-RU" sz="1200" i="1" dirty="0" err="1"/>
              <a:t>падіння</a:t>
            </a:r>
            <a:r>
              <a:rPr lang="ru-RU" sz="1200" i="1" dirty="0"/>
              <a:t> </a:t>
            </a:r>
            <a:r>
              <a:rPr lang="ru-RU" sz="1200" i="1" dirty="0" err="1"/>
              <a:t>кріпосного</a:t>
            </a:r>
            <a:r>
              <a:rPr lang="ru-RU" sz="1200" i="1" dirty="0"/>
              <a:t> права </a:t>
            </a:r>
            <a:r>
              <a:rPr lang="ru-RU" sz="1200" i="1" dirty="0" err="1"/>
              <a:t>поміщикам</a:t>
            </a:r>
            <a:r>
              <a:rPr lang="ru-RU" sz="1200" i="1" dirty="0"/>
              <a:t> </a:t>
            </a:r>
            <a:r>
              <a:rPr lang="ru-RU" sz="1200" i="1" dirty="0" err="1"/>
              <a:t>доводилося</a:t>
            </a:r>
            <a:r>
              <a:rPr lang="ru-RU" sz="1200" i="1" dirty="0"/>
              <a:t> </a:t>
            </a:r>
            <a:r>
              <a:rPr lang="ru-RU" sz="1200" i="1" dirty="0" err="1"/>
              <a:t>перебудовувати</a:t>
            </a:r>
            <a:r>
              <a:rPr lang="ru-RU" sz="1200" i="1" dirty="0"/>
              <a:t> </a:t>
            </a:r>
            <a:r>
              <a:rPr lang="ru-RU" sz="1200" i="1" dirty="0" err="1"/>
              <a:t>свої</a:t>
            </a:r>
            <a:r>
              <a:rPr lang="ru-RU" sz="1200" i="1" dirty="0"/>
              <a:t> </a:t>
            </a:r>
            <a:r>
              <a:rPr lang="ru-RU" sz="1200" i="1" dirty="0" err="1"/>
              <a:t>господарства</a:t>
            </a:r>
            <a:r>
              <a:rPr lang="ru-RU" sz="1200" i="1" dirty="0"/>
              <a:t> на </a:t>
            </a:r>
            <a:r>
              <a:rPr lang="ru-RU" sz="1200" i="1" dirty="0" err="1"/>
              <a:t>ринкових</a:t>
            </a:r>
            <a:r>
              <a:rPr lang="ru-RU" sz="1200" i="1" dirty="0"/>
              <a:t> засадах. Не </a:t>
            </a:r>
            <a:r>
              <a:rPr lang="ru-RU" sz="1200" i="1" dirty="0" err="1"/>
              <a:t>всі</a:t>
            </a:r>
            <a:r>
              <a:rPr lang="ru-RU" sz="1200" i="1" dirty="0"/>
              <a:t> </a:t>
            </a:r>
            <a:r>
              <a:rPr lang="ru-RU" sz="1200" i="1" dirty="0" err="1"/>
              <a:t>були</a:t>
            </a:r>
            <a:r>
              <a:rPr lang="ru-RU" sz="1200" i="1" dirty="0"/>
              <a:t> </a:t>
            </a:r>
            <a:r>
              <a:rPr lang="ru-RU" sz="1200" i="1" dirty="0" err="1"/>
              <a:t>здатні</a:t>
            </a:r>
            <a:r>
              <a:rPr lang="ru-RU" sz="1200" i="1" dirty="0"/>
              <a:t> </a:t>
            </a:r>
            <a:r>
              <a:rPr lang="ru-RU" sz="1200" i="1" dirty="0" err="1"/>
              <a:t>це</a:t>
            </a:r>
            <a:r>
              <a:rPr lang="ru-RU" sz="1200" i="1" dirty="0"/>
              <a:t> </a:t>
            </a:r>
            <a:r>
              <a:rPr lang="ru-RU" sz="1200" i="1" dirty="0" err="1"/>
              <a:t>зробити</a:t>
            </a:r>
            <a:r>
              <a:rPr lang="ru-RU" sz="1200" i="1" dirty="0"/>
              <a:t>. </a:t>
            </a:r>
            <a:r>
              <a:rPr lang="ru-RU" sz="1200" i="1" dirty="0" err="1"/>
              <a:t>Частина</a:t>
            </a:r>
            <a:r>
              <a:rPr lang="ru-RU" sz="1200" i="1" dirty="0"/>
              <a:t> </a:t>
            </a:r>
            <a:r>
              <a:rPr lang="ru-RU" sz="1200" i="1" dirty="0" err="1"/>
              <a:t>землевласників</a:t>
            </a:r>
            <a:r>
              <a:rPr lang="ru-RU" sz="1200" i="1" dirty="0"/>
              <a:t> </a:t>
            </a:r>
            <a:r>
              <a:rPr lang="ru-RU" sz="1200" i="1" dirty="0" err="1"/>
              <a:t>перетворювала</a:t>
            </a:r>
            <a:r>
              <a:rPr lang="ru-RU" sz="1200" i="1" dirty="0"/>
              <a:t> </a:t>
            </a:r>
            <a:r>
              <a:rPr lang="ru-RU" sz="1200" i="1" dirty="0" err="1"/>
              <a:t>свої</a:t>
            </a:r>
            <a:r>
              <a:rPr lang="ru-RU" sz="1200" i="1" dirty="0"/>
              <a:t> </a:t>
            </a:r>
            <a:r>
              <a:rPr lang="ru-RU" sz="1200" i="1" dirty="0" err="1"/>
              <a:t>маєтки</a:t>
            </a:r>
            <a:r>
              <a:rPr lang="ru-RU" sz="1200" i="1" dirty="0"/>
              <a:t> на товарно-</a:t>
            </a:r>
            <a:r>
              <a:rPr lang="ru-RU" sz="1200" i="1" dirty="0" err="1"/>
              <a:t>ринкові</a:t>
            </a:r>
            <a:r>
              <a:rPr lang="ru-RU" sz="1200" i="1" dirty="0"/>
              <a:t>, </a:t>
            </a:r>
            <a:r>
              <a:rPr lang="ru-RU" sz="1200" i="1" dirty="0" err="1"/>
              <a:t>інші</a:t>
            </a:r>
            <a:r>
              <a:rPr lang="ru-RU" sz="1200" i="1" dirty="0"/>
              <a:t>, не </a:t>
            </a:r>
            <a:r>
              <a:rPr lang="ru-RU" sz="1200" i="1" dirty="0" err="1"/>
              <a:t>здатні</a:t>
            </a:r>
            <a:r>
              <a:rPr lang="ru-RU" sz="1200" i="1" dirty="0"/>
              <a:t> до </a:t>
            </a:r>
            <a:r>
              <a:rPr lang="ru-RU" sz="1200" i="1" dirty="0" err="1"/>
              <a:t>господарювання</a:t>
            </a:r>
            <a:r>
              <a:rPr lang="ru-RU" sz="1200" i="1" dirty="0"/>
              <a:t> за </a:t>
            </a:r>
            <a:r>
              <a:rPr lang="ru-RU" sz="1200" i="1" dirty="0" err="1"/>
              <a:t>нових</a:t>
            </a:r>
            <a:r>
              <a:rPr lang="ru-RU" sz="1200" i="1" dirty="0"/>
              <a:t> умов, продавали </a:t>
            </a:r>
            <a:r>
              <a:rPr lang="ru-RU" sz="1200" i="1" dirty="0" err="1"/>
              <a:t>свої</a:t>
            </a:r>
            <a:r>
              <a:rPr lang="ru-RU" sz="1200" i="1" dirty="0"/>
              <a:t> </a:t>
            </a:r>
            <a:r>
              <a:rPr lang="ru-RU" sz="1200" i="1" dirty="0" err="1"/>
              <a:t>землі</a:t>
            </a:r>
            <a:r>
              <a:rPr lang="ru-RU" sz="1200" i="1" dirty="0" smtClean="0"/>
              <a:t>.</a:t>
            </a:r>
            <a:endParaRPr lang="ru-RU" sz="1200" i="1" dirty="0"/>
          </a:p>
          <a:p>
            <a:r>
              <a:rPr lang="ru-RU" sz="1200" i="1" dirty="0" err="1"/>
              <a:t>Розшарування</a:t>
            </a:r>
            <a:r>
              <a:rPr lang="ru-RU" sz="1200" i="1" dirty="0"/>
              <a:t> селянства </a:t>
            </a:r>
            <a:r>
              <a:rPr lang="ru-RU" sz="1200" i="1" dirty="0" err="1"/>
              <a:t>після</a:t>
            </a:r>
            <a:r>
              <a:rPr lang="ru-RU" sz="1200" i="1" dirty="0"/>
              <a:t> </a:t>
            </a:r>
            <a:r>
              <a:rPr lang="ru-RU" sz="1200" i="1" dirty="0" err="1"/>
              <a:t>реформи</a:t>
            </a:r>
            <a:r>
              <a:rPr lang="ru-RU" sz="1200" i="1" dirty="0"/>
              <a:t> </a:t>
            </a:r>
            <a:r>
              <a:rPr lang="ru-RU" sz="1200" i="1" dirty="0" err="1"/>
              <a:t>спричинило</a:t>
            </a:r>
            <a:r>
              <a:rPr lang="ru-RU" sz="1200" i="1" dirty="0"/>
              <a:t> те, </a:t>
            </a:r>
            <a:r>
              <a:rPr lang="ru-RU" sz="1200" i="1" dirty="0" err="1"/>
              <a:t>що</a:t>
            </a:r>
            <a:r>
              <a:rPr lang="ru-RU" sz="1200" i="1" dirty="0"/>
              <a:t> </a:t>
            </a:r>
            <a:r>
              <a:rPr lang="ru-RU" sz="1200" i="1" dirty="0" err="1"/>
              <a:t>більшість</a:t>
            </a:r>
            <a:r>
              <a:rPr lang="ru-RU" sz="1200" i="1" dirty="0"/>
              <a:t> на </a:t>
            </a:r>
            <a:r>
              <a:rPr lang="ru-RU" sz="1200" i="1" dirty="0" err="1"/>
              <a:t>селі</a:t>
            </a:r>
            <a:r>
              <a:rPr lang="ru-RU" sz="1200" i="1" dirty="0"/>
              <a:t> становили </a:t>
            </a:r>
            <a:r>
              <a:rPr lang="ru-RU" sz="1200" i="1" dirty="0" err="1"/>
              <a:t>бідні</a:t>
            </a:r>
            <a:r>
              <a:rPr lang="ru-RU" sz="1200" i="1" dirty="0"/>
              <a:t> та </a:t>
            </a:r>
            <a:r>
              <a:rPr lang="ru-RU" sz="1200" i="1" dirty="0" err="1"/>
              <a:t>середні</a:t>
            </a:r>
            <a:r>
              <a:rPr lang="ru-RU" sz="1200" i="1" dirty="0"/>
              <a:t> за </a:t>
            </a:r>
            <a:r>
              <a:rPr lang="ru-RU" sz="1200" i="1" dirty="0" err="1"/>
              <a:t>рівнем</a:t>
            </a:r>
            <a:r>
              <a:rPr lang="ru-RU" sz="1200" i="1" dirty="0"/>
              <a:t> достатку </a:t>
            </a:r>
            <a:r>
              <a:rPr lang="ru-RU" sz="1200" i="1" dirty="0" err="1"/>
              <a:t>селяни</a:t>
            </a:r>
            <a:r>
              <a:rPr lang="ru-RU" sz="1200" i="1" dirty="0"/>
              <a:t>, </a:t>
            </a:r>
            <a:r>
              <a:rPr lang="ru-RU" sz="1200" i="1" dirty="0" err="1"/>
              <a:t>заможних</a:t>
            </a:r>
            <a:r>
              <a:rPr lang="ru-RU" sz="1200" i="1" dirty="0"/>
              <a:t> </a:t>
            </a:r>
            <a:r>
              <a:rPr lang="ru-RU" sz="1200" i="1" dirty="0" err="1"/>
              <a:t>господарів</a:t>
            </a:r>
            <a:r>
              <a:rPr lang="ru-RU" sz="1200" i="1" dirty="0"/>
              <a:t> </a:t>
            </a:r>
            <a:r>
              <a:rPr lang="ru-RU" sz="1200" i="1" dirty="0" err="1"/>
              <a:t>було</a:t>
            </a:r>
            <a:r>
              <a:rPr lang="ru-RU" sz="1200" i="1" dirty="0"/>
              <a:t> мало</a:t>
            </a:r>
            <a:r>
              <a:rPr lang="ru-RU" sz="1200" i="1" dirty="0" smtClean="0"/>
              <a:t>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4975422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481" y="228600"/>
            <a:ext cx="401682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Криза </a:t>
            </a:r>
            <a:r>
              <a:rPr lang="ru-RU" sz="1600" i="1" dirty="0" err="1"/>
              <a:t>кріпосницьких</a:t>
            </a:r>
            <a:r>
              <a:rPr lang="ru-RU" sz="1600" i="1" dirty="0"/>
              <a:t> </a:t>
            </a:r>
            <a:r>
              <a:rPr lang="ru-RU" sz="1600" i="1" dirty="0" err="1"/>
              <a:t>відносин</a:t>
            </a:r>
            <a:r>
              <a:rPr lang="ru-RU" sz="1600" i="1" dirty="0"/>
              <a:t> </a:t>
            </a:r>
            <a:r>
              <a:rPr lang="ru-RU" sz="1600" i="1" dirty="0" err="1"/>
              <a:t>супроводжувалась</a:t>
            </a:r>
            <a:r>
              <a:rPr lang="ru-RU" sz="1600" i="1" dirty="0"/>
              <a:t> </a:t>
            </a:r>
            <a:r>
              <a:rPr lang="ru-RU" sz="1600" i="1" dirty="0" err="1"/>
              <a:t>якісними</a:t>
            </a:r>
            <a:r>
              <a:rPr lang="ru-RU" sz="1600" i="1" dirty="0"/>
              <a:t> </a:t>
            </a:r>
            <a:r>
              <a:rPr lang="ru-RU" sz="1600" i="1" dirty="0" err="1"/>
              <a:t>змінами</a:t>
            </a:r>
            <a:r>
              <a:rPr lang="ru-RU" sz="1600" i="1" dirty="0"/>
              <a:t> в </a:t>
            </a:r>
            <a:r>
              <a:rPr lang="ru-RU" sz="1600" i="1" dirty="0" err="1"/>
              <a:t>суспільстві</a:t>
            </a:r>
            <a:r>
              <a:rPr lang="ru-RU" sz="1600" i="1" dirty="0"/>
              <a:t>. Вони </a:t>
            </a:r>
            <a:r>
              <a:rPr lang="ru-RU" sz="1600" i="1" dirty="0" err="1"/>
              <a:t>полягали</a:t>
            </a:r>
            <a:r>
              <a:rPr lang="ru-RU" sz="1600" i="1" dirty="0"/>
              <a:t> </a:t>
            </a:r>
            <a:r>
              <a:rPr lang="ru-RU" sz="1600" i="1" dirty="0" err="1"/>
              <a:t>насамперед</a:t>
            </a:r>
            <a:r>
              <a:rPr lang="ru-RU" sz="1600" i="1" dirty="0"/>
              <a:t> у </a:t>
            </a:r>
            <a:r>
              <a:rPr lang="ru-RU" sz="1600" i="1" dirty="0" err="1"/>
              <a:t>появі</a:t>
            </a:r>
            <a:r>
              <a:rPr lang="ru-RU" sz="1600" i="1" dirty="0"/>
              <a:t> й </a:t>
            </a:r>
            <a:r>
              <a:rPr lang="ru-RU" sz="1600" i="1" dirty="0" err="1"/>
              <a:t>розвитку</a:t>
            </a:r>
            <a:r>
              <a:rPr lang="ru-RU" sz="1600" i="1" dirty="0"/>
              <a:t> </a:t>
            </a:r>
            <a:r>
              <a:rPr lang="ru-RU" sz="1600" i="1" dirty="0" err="1"/>
              <a:t>нових</a:t>
            </a:r>
            <a:r>
              <a:rPr lang="ru-RU" sz="1600" i="1" dirty="0"/>
              <a:t> </a:t>
            </a:r>
            <a:r>
              <a:rPr lang="ru-RU" sz="1600" i="1" dirty="0" err="1"/>
              <a:t>верств</a:t>
            </a:r>
            <a:r>
              <a:rPr lang="ru-RU" sz="1600" i="1" dirty="0"/>
              <a:t> </a:t>
            </a:r>
            <a:r>
              <a:rPr lang="ru-RU" sz="1600" i="1" dirty="0" err="1"/>
              <a:t>населення</a:t>
            </a:r>
            <a:r>
              <a:rPr lang="ru-RU" sz="1600" i="1" dirty="0"/>
              <a:t>, </a:t>
            </a:r>
            <a:r>
              <a:rPr lang="ru-RU" sz="1600" i="1" dirty="0" err="1"/>
              <a:t>які</a:t>
            </a:r>
            <a:r>
              <a:rPr lang="ru-RU" sz="1600" i="1" dirty="0"/>
              <a:t> не </a:t>
            </a:r>
            <a:r>
              <a:rPr lang="ru-RU" sz="1600" i="1" dirty="0" err="1"/>
              <a:t>вписувались</a:t>
            </a:r>
            <a:r>
              <a:rPr lang="ru-RU" sz="1600" i="1" dirty="0"/>
              <a:t> у </a:t>
            </a:r>
            <a:r>
              <a:rPr lang="ru-RU" sz="1600" i="1" dirty="0" err="1"/>
              <a:t>традиційну</a:t>
            </a:r>
            <a:r>
              <a:rPr lang="ru-RU" sz="1600" i="1" dirty="0"/>
              <a:t> структуру </a:t>
            </a:r>
            <a:r>
              <a:rPr lang="ru-RU" sz="1600" i="1" dirty="0" err="1"/>
              <a:t>середньовічного</a:t>
            </a:r>
            <a:r>
              <a:rPr lang="ru-RU" sz="1600" i="1" dirty="0"/>
              <a:t> </a:t>
            </a:r>
            <a:r>
              <a:rPr lang="ru-RU" sz="1600" i="1" dirty="0" err="1"/>
              <a:t>суспільства</a:t>
            </a:r>
            <a:r>
              <a:rPr lang="ru-RU" sz="1600" i="1" dirty="0"/>
              <a:t>. </a:t>
            </a:r>
            <a:r>
              <a:rPr lang="ru-RU" sz="1600" i="1" dirty="0" err="1"/>
              <a:t>Серед</a:t>
            </a:r>
            <a:r>
              <a:rPr lang="ru-RU" sz="1600" i="1" dirty="0"/>
              <a:t> них </a:t>
            </a:r>
            <a:r>
              <a:rPr lang="ru-RU" sz="1600" i="1" dirty="0" err="1"/>
              <a:t>важливе</a:t>
            </a:r>
            <a:r>
              <a:rPr lang="ru-RU" sz="1600" i="1" dirty="0"/>
              <a:t> </a:t>
            </a:r>
            <a:r>
              <a:rPr lang="ru-RU" sz="1600" i="1" dirty="0" err="1"/>
              <a:t>місце</a:t>
            </a:r>
            <a:r>
              <a:rPr lang="ru-RU" sz="1600" i="1" dirty="0"/>
              <a:t> належало </a:t>
            </a:r>
            <a:r>
              <a:rPr lang="ru-RU" sz="1600" i="1" dirty="0" err="1"/>
              <a:t>буржуазії</a:t>
            </a:r>
            <a:r>
              <a:rPr lang="ru-RU" sz="1600" i="1" dirty="0"/>
              <a:t>. Одним </a:t>
            </a:r>
            <a:r>
              <a:rPr lang="ru-RU" sz="1600" i="1" dirty="0" err="1"/>
              <a:t>із</a:t>
            </a:r>
            <a:r>
              <a:rPr lang="ru-RU" sz="1600" i="1" dirty="0"/>
              <a:t> </a:t>
            </a:r>
            <a:r>
              <a:rPr lang="ru-RU" sz="1600" i="1" dirty="0" err="1"/>
              <a:t>головних</a:t>
            </a:r>
            <a:r>
              <a:rPr lang="ru-RU" sz="1600" i="1" dirty="0"/>
              <a:t> </a:t>
            </a:r>
            <a:r>
              <a:rPr lang="ru-RU" sz="1600" i="1" dirty="0" err="1"/>
              <a:t>джерел</a:t>
            </a:r>
            <a:r>
              <a:rPr lang="ru-RU" sz="1600" i="1" dirty="0"/>
              <a:t> </a:t>
            </a:r>
            <a:r>
              <a:rPr lang="ru-RU" sz="1600" i="1" dirty="0" err="1"/>
              <a:t>її</a:t>
            </a:r>
            <a:r>
              <a:rPr lang="ru-RU" sz="1600" i="1" dirty="0"/>
              <a:t> </a:t>
            </a:r>
            <a:r>
              <a:rPr lang="ru-RU" sz="1600" i="1" dirty="0" err="1"/>
              <a:t>формування</a:t>
            </a:r>
            <a:r>
              <a:rPr lang="ru-RU" sz="1600" i="1" dirty="0"/>
              <a:t> </a:t>
            </a:r>
            <a:r>
              <a:rPr lang="ru-RU" sz="1600" i="1" dirty="0" err="1"/>
              <a:t>залишалося</a:t>
            </a:r>
            <a:r>
              <a:rPr lang="ru-RU" sz="1600" i="1" dirty="0"/>
              <a:t> </a:t>
            </a:r>
            <a:r>
              <a:rPr lang="ru-RU" sz="1600" i="1" dirty="0" err="1"/>
              <a:t>купецтво</a:t>
            </a:r>
            <a:r>
              <a:rPr lang="ru-RU" sz="1600" i="1" dirty="0"/>
              <a:t>, </a:t>
            </a:r>
            <a:r>
              <a:rPr lang="ru-RU" sz="1600" i="1" dirty="0" err="1"/>
              <a:t>чисельність</a:t>
            </a:r>
            <a:r>
              <a:rPr lang="ru-RU" sz="1600" i="1" dirty="0"/>
              <a:t> </a:t>
            </a:r>
            <a:r>
              <a:rPr lang="ru-RU" sz="1600" i="1" dirty="0" err="1"/>
              <a:t>якого</a:t>
            </a:r>
            <a:r>
              <a:rPr lang="ru-RU" sz="1600" i="1" dirty="0"/>
              <a:t> </a:t>
            </a:r>
            <a:r>
              <a:rPr lang="ru-RU" sz="1600" i="1" dirty="0" err="1"/>
              <a:t>нестримно</a:t>
            </a:r>
            <a:r>
              <a:rPr lang="ru-RU" sz="1600" i="1" dirty="0"/>
              <a:t> </a:t>
            </a:r>
            <a:r>
              <a:rPr lang="ru-RU" sz="1600" i="1" dirty="0" err="1"/>
              <a:t>зростала</a:t>
            </a:r>
            <a:r>
              <a:rPr lang="ru-RU" sz="1600" i="1" dirty="0"/>
              <a:t>. </a:t>
            </a:r>
            <a:r>
              <a:rPr lang="ru-RU" sz="1600" i="1" dirty="0" err="1"/>
              <a:t>Протягом</a:t>
            </a:r>
            <a:r>
              <a:rPr lang="ru-RU" sz="1600" i="1" dirty="0"/>
              <a:t> 1816—1859 </a:t>
            </a:r>
            <a:r>
              <a:rPr lang="en-US" sz="1600" i="1" dirty="0"/>
              <a:t>pp. </a:t>
            </a:r>
            <a:r>
              <a:rPr lang="ru-RU" sz="1600" i="1" dirty="0" err="1"/>
              <a:t>кількість</a:t>
            </a:r>
            <a:r>
              <a:rPr lang="ru-RU" sz="1600" i="1" dirty="0"/>
              <a:t> </a:t>
            </a:r>
            <a:r>
              <a:rPr lang="ru-RU" sz="1600" i="1" dirty="0" err="1"/>
              <a:t>купців</a:t>
            </a:r>
            <a:r>
              <a:rPr lang="ru-RU" sz="1600" i="1" dirty="0"/>
              <a:t> </a:t>
            </a:r>
            <a:r>
              <a:rPr lang="ru-RU" sz="1600" i="1" dirty="0" err="1"/>
              <a:t>збільшилася</a:t>
            </a:r>
            <a:r>
              <a:rPr lang="ru-RU" sz="1600" i="1" dirty="0"/>
              <a:t> з 18,2 до 104 тис.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114">
            <a:off x="4421891" y="287859"/>
            <a:ext cx="4471531" cy="39628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81600" y="4648200"/>
            <a:ext cx="36686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>
                <a:solidFill>
                  <a:srgbClr val="FFFFFF"/>
                </a:solidFill>
              </a:rPr>
              <a:t>Купцями</a:t>
            </a:r>
            <a:r>
              <a:rPr lang="ru-RU" sz="1600" i="1" dirty="0">
                <a:solidFill>
                  <a:srgbClr val="FFFFFF"/>
                </a:solidFill>
              </a:rPr>
              <a:t> ставали за </a:t>
            </a:r>
            <a:r>
              <a:rPr lang="ru-RU" sz="1600" i="1" dirty="0" err="1">
                <a:solidFill>
                  <a:srgbClr val="FFFFFF"/>
                </a:solidFill>
              </a:rPr>
              <a:t>спадковістю</a:t>
            </a:r>
            <a:r>
              <a:rPr lang="ru-RU" sz="1600" i="1" dirty="0">
                <a:solidFill>
                  <a:srgbClr val="FFFFFF"/>
                </a:solidFill>
              </a:rPr>
              <a:t>, до них могли </a:t>
            </a:r>
            <a:r>
              <a:rPr lang="ru-RU" sz="1600" i="1" dirty="0" err="1">
                <a:solidFill>
                  <a:srgbClr val="FFFFFF"/>
                </a:solidFill>
              </a:rPr>
              <a:t>належати</a:t>
            </a:r>
            <a:r>
              <a:rPr lang="ru-RU" sz="1600" i="1" dirty="0">
                <a:solidFill>
                  <a:srgbClr val="FFFFFF"/>
                </a:solidFill>
              </a:rPr>
              <a:t> </a:t>
            </a:r>
            <a:r>
              <a:rPr lang="ru-RU" sz="1600" i="1" dirty="0" err="1">
                <a:solidFill>
                  <a:srgbClr val="FFFFFF"/>
                </a:solidFill>
              </a:rPr>
              <a:t>також</a:t>
            </a:r>
            <a:r>
              <a:rPr lang="ru-RU" sz="1600" i="1" dirty="0">
                <a:solidFill>
                  <a:srgbClr val="FFFFFF"/>
                </a:solidFill>
              </a:rPr>
              <a:t> </a:t>
            </a:r>
            <a:r>
              <a:rPr lang="ru-RU" sz="1600" i="1" dirty="0" err="1">
                <a:solidFill>
                  <a:srgbClr val="FFFFFF"/>
                </a:solidFill>
              </a:rPr>
              <a:t>дворяни</a:t>
            </a:r>
            <a:r>
              <a:rPr lang="ru-RU" sz="1600" i="1" dirty="0">
                <a:solidFill>
                  <a:srgbClr val="FFFFFF"/>
                </a:solidFill>
              </a:rPr>
              <a:t>, </a:t>
            </a:r>
            <a:r>
              <a:rPr lang="ru-RU" sz="1600" i="1" dirty="0" err="1">
                <a:solidFill>
                  <a:srgbClr val="FFFFFF"/>
                </a:solidFill>
              </a:rPr>
              <a:t>поміщики</a:t>
            </a:r>
            <a:r>
              <a:rPr lang="ru-RU" sz="1600" i="1" dirty="0">
                <a:solidFill>
                  <a:srgbClr val="FFFFFF"/>
                </a:solidFill>
              </a:rPr>
              <a:t>, </a:t>
            </a:r>
            <a:r>
              <a:rPr lang="ru-RU" sz="1600" i="1" dirty="0" err="1">
                <a:solidFill>
                  <a:srgbClr val="FFFFFF"/>
                </a:solidFill>
              </a:rPr>
              <a:t>багаті</a:t>
            </a:r>
            <a:r>
              <a:rPr lang="ru-RU" sz="1600" i="1" dirty="0">
                <a:solidFill>
                  <a:srgbClr val="FFFFFF"/>
                </a:solidFill>
              </a:rPr>
              <a:t> </a:t>
            </a:r>
            <a:r>
              <a:rPr lang="ru-RU" sz="1600" i="1" dirty="0" err="1">
                <a:solidFill>
                  <a:srgbClr val="FFFFFF"/>
                </a:solidFill>
              </a:rPr>
              <a:t>майстри</a:t>
            </a:r>
            <a:r>
              <a:rPr lang="ru-RU" sz="1600" i="1" dirty="0">
                <a:solidFill>
                  <a:srgbClr val="FFFFFF"/>
                </a:solidFill>
              </a:rPr>
              <a:t> і </a:t>
            </a:r>
            <a:r>
              <a:rPr lang="ru-RU" sz="1600" i="1" dirty="0" err="1">
                <a:solidFill>
                  <a:srgbClr val="FFFFFF"/>
                </a:solidFill>
              </a:rPr>
              <a:t>селяни</a:t>
            </a:r>
            <a:r>
              <a:rPr lang="ru-RU" sz="1600" i="1" dirty="0">
                <a:solidFill>
                  <a:srgbClr val="FFFFFF"/>
                </a:solidFill>
              </a:rPr>
              <a:t>. </a:t>
            </a:r>
            <a:r>
              <a:rPr lang="ru-RU" sz="1600" i="1" dirty="0" err="1">
                <a:solidFill>
                  <a:srgbClr val="FFFFFF"/>
                </a:solidFill>
              </a:rPr>
              <a:t>Купці</a:t>
            </a:r>
            <a:r>
              <a:rPr lang="ru-RU" sz="1600" i="1" dirty="0">
                <a:solidFill>
                  <a:srgbClr val="FFFFFF"/>
                </a:solidFill>
              </a:rPr>
              <a:t> переходили до стану буржуа </a:t>
            </a:r>
            <a:r>
              <a:rPr lang="ru-RU" sz="1600" i="1" dirty="0" err="1">
                <a:solidFill>
                  <a:srgbClr val="FFFFFF"/>
                </a:solidFill>
              </a:rPr>
              <a:t>тоді</a:t>
            </a:r>
            <a:r>
              <a:rPr lang="ru-RU" sz="1600" i="1" dirty="0">
                <a:solidFill>
                  <a:srgbClr val="FFFFFF"/>
                </a:solidFill>
              </a:rPr>
              <a:t>, коли починали </a:t>
            </a:r>
            <a:r>
              <a:rPr lang="ru-RU" sz="1600" i="1" dirty="0" err="1">
                <a:solidFill>
                  <a:srgbClr val="FFFFFF"/>
                </a:solidFill>
              </a:rPr>
              <a:t>займатися</a:t>
            </a:r>
            <a:r>
              <a:rPr lang="ru-RU" sz="1600" i="1" dirty="0">
                <a:solidFill>
                  <a:srgbClr val="FFFFFF"/>
                </a:solidFill>
              </a:rPr>
              <a:t> </a:t>
            </a:r>
            <a:r>
              <a:rPr lang="ru-RU" sz="1600" i="1" dirty="0" err="1">
                <a:solidFill>
                  <a:srgbClr val="FFFFFF"/>
                </a:solidFill>
              </a:rPr>
              <a:t>підприємницькою</a:t>
            </a:r>
            <a:r>
              <a:rPr lang="ru-RU" sz="1600" i="1" dirty="0">
                <a:solidFill>
                  <a:srgbClr val="FFFFFF"/>
                </a:solidFill>
              </a:rPr>
              <a:t> </a:t>
            </a:r>
            <a:r>
              <a:rPr lang="ru-RU" sz="1600" i="1" dirty="0" err="1">
                <a:solidFill>
                  <a:srgbClr val="FFFFFF"/>
                </a:solidFill>
              </a:rPr>
              <a:t>діяльністю</a:t>
            </a:r>
            <a:r>
              <a:rPr lang="ru-RU" sz="1600" i="1" dirty="0">
                <a:solidFill>
                  <a:srgbClr val="FFFFFF"/>
                </a:solidFill>
              </a:rPr>
              <a:t> на </a:t>
            </a:r>
            <a:r>
              <a:rPr lang="ru-RU" sz="1600" i="1" dirty="0" err="1">
                <a:solidFill>
                  <a:srgbClr val="FFFFFF"/>
                </a:solidFill>
              </a:rPr>
              <a:t>основі</a:t>
            </a:r>
            <a:r>
              <a:rPr lang="ru-RU" sz="1600" i="1" dirty="0">
                <a:solidFill>
                  <a:srgbClr val="FFFFFF"/>
                </a:solidFill>
              </a:rPr>
              <a:t> </a:t>
            </a:r>
            <a:r>
              <a:rPr lang="ru-RU" sz="1600" i="1" dirty="0" err="1">
                <a:solidFill>
                  <a:srgbClr val="FFFFFF"/>
                </a:solidFill>
              </a:rPr>
              <a:t>найманої</a:t>
            </a:r>
            <a:r>
              <a:rPr lang="ru-RU" sz="1600" i="1" dirty="0">
                <a:solidFill>
                  <a:srgbClr val="FFFFFF"/>
                </a:solidFill>
              </a:rPr>
              <a:t> </a:t>
            </a:r>
            <a:r>
              <a:rPr lang="ru-RU" sz="1600" i="1" dirty="0" err="1">
                <a:solidFill>
                  <a:srgbClr val="FFFFFF"/>
                </a:solidFill>
              </a:rPr>
              <a:t>робочої</a:t>
            </a:r>
            <a:r>
              <a:rPr lang="ru-RU" sz="1600" i="1" dirty="0">
                <a:solidFill>
                  <a:srgbClr val="FFFFFF"/>
                </a:solidFill>
              </a:rPr>
              <a:t> </a:t>
            </a:r>
            <a:r>
              <a:rPr lang="ru-RU" sz="1600" i="1" dirty="0" err="1" smtClean="0">
                <a:solidFill>
                  <a:srgbClr val="FFFFFF"/>
                </a:solidFill>
              </a:rPr>
              <a:t>сили</a:t>
            </a:r>
            <a:r>
              <a:rPr lang="ru-RU" sz="1600" i="1" dirty="0" smtClean="0">
                <a:solidFill>
                  <a:srgbClr val="FFFFFF"/>
                </a:solidFill>
              </a:rPr>
              <a:t>.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4433">
            <a:off x="280307" y="3597698"/>
            <a:ext cx="4175058" cy="29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9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300" y="1371600"/>
            <a:ext cx="4267200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err="1"/>
              <a:t>Показовим</a:t>
            </a:r>
            <a:r>
              <a:rPr lang="ru-RU" sz="1400" dirty="0"/>
              <a:t> у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плані</a:t>
            </a:r>
            <a:r>
              <a:rPr lang="ru-RU" sz="1400" dirty="0"/>
              <a:t> є </a:t>
            </a:r>
            <a:r>
              <a:rPr lang="ru-RU" sz="1400" dirty="0" err="1"/>
              <a:t>життєвий</a:t>
            </a:r>
            <a:r>
              <a:rPr lang="ru-RU" sz="1400" dirty="0"/>
              <a:t> шлях </a:t>
            </a:r>
            <a:r>
              <a:rPr lang="ru-RU" sz="1400" dirty="0" err="1"/>
              <a:t>кількох</a:t>
            </a:r>
            <a:r>
              <a:rPr lang="ru-RU" sz="1400" dirty="0"/>
              <a:t> </a:t>
            </a:r>
            <a:r>
              <a:rPr lang="ru-RU" sz="1400" dirty="0" err="1"/>
              <a:t>українських</a:t>
            </a:r>
            <a:r>
              <a:rPr lang="ru-RU" sz="1400" dirty="0"/>
              <a:t> селян. </a:t>
            </a:r>
            <a:r>
              <a:rPr lang="ru-RU" sz="1400" dirty="0" err="1"/>
              <a:t>Кріпаки</a:t>
            </a:r>
            <a:r>
              <a:rPr lang="ru-RU" sz="1400" dirty="0"/>
              <a:t> з </a:t>
            </a:r>
            <a:r>
              <a:rPr lang="ru-RU" sz="1400" dirty="0" err="1"/>
              <a:t>Черкащини</a:t>
            </a:r>
            <a:r>
              <a:rPr lang="ru-RU" sz="1400" dirty="0"/>
              <a:t> </a:t>
            </a:r>
            <a:r>
              <a:rPr lang="ru-RU" sz="1400" dirty="0" err="1" smtClean="0"/>
              <a:t>Федір</a:t>
            </a:r>
            <a:r>
              <a:rPr lang="ru-RU" sz="1400" dirty="0" smtClean="0"/>
              <a:t> Симиренко, </a:t>
            </a:r>
            <a:r>
              <a:rPr lang="ru-RU" sz="1400" dirty="0" err="1" smtClean="0"/>
              <a:t>брати</a:t>
            </a:r>
            <a:r>
              <a:rPr lang="ru-RU" sz="1400" dirty="0" smtClean="0"/>
              <a:t> Яхненки </a:t>
            </a:r>
            <a:r>
              <a:rPr lang="ru-RU" sz="1400" dirty="0" err="1" smtClean="0"/>
              <a:t>спочатку</a:t>
            </a:r>
            <a:r>
              <a:rPr lang="ru-RU" sz="1400" dirty="0" smtClean="0"/>
              <a:t> </a:t>
            </a:r>
            <a:r>
              <a:rPr lang="ru-RU" sz="1400" dirty="0" err="1"/>
              <a:t>розбагатіли</a:t>
            </a:r>
            <a:r>
              <a:rPr lang="ru-RU" sz="1400" dirty="0"/>
              <a:t> на </a:t>
            </a:r>
            <a:r>
              <a:rPr lang="ru-RU" sz="1400" dirty="0" err="1"/>
              <a:t>дрібній</a:t>
            </a:r>
            <a:r>
              <a:rPr lang="ru-RU" sz="1400" dirty="0"/>
              <a:t> </a:t>
            </a:r>
            <a:r>
              <a:rPr lang="ru-RU" sz="1400" dirty="0" err="1"/>
              <a:t>торгівлі</a:t>
            </a:r>
            <a:r>
              <a:rPr lang="ru-RU" sz="1400" dirty="0"/>
              <a:t>, </a:t>
            </a:r>
            <a:r>
              <a:rPr lang="ru-RU" sz="1400" dirty="0" err="1"/>
              <a:t>потім</a:t>
            </a:r>
            <a:r>
              <a:rPr lang="ru-RU" sz="1400" dirty="0"/>
              <a:t> </a:t>
            </a:r>
            <a:r>
              <a:rPr lang="ru-RU" sz="1400" dirty="0" err="1"/>
              <a:t>викупилися</a:t>
            </a:r>
            <a:r>
              <a:rPr lang="ru-RU" sz="1400" dirty="0"/>
              <a:t> на волю і, </a:t>
            </a:r>
            <a:r>
              <a:rPr lang="ru-RU" sz="1400" dirty="0" err="1"/>
              <a:t>об'єднавши</a:t>
            </a:r>
            <a:r>
              <a:rPr lang="ru-RU" sz="1400" dirty="0"/>
              <a:t> </a:t>
            </a:r>
            <a:r>
              <a:rPr lang="ru-RU" sz="1400" dirty="0" err="1"/>
              <a:t>свої</a:t>
            </a:r>
            <a:r>
              <a:rPr lang="ru-RU" sz="1400" dirty="0"/>
              <a:t> </a:t>
            </a:r>
            <a:r>
              <a:rPr lang="ru-RU" sz="1400" dirty="0" err="1"/>
              <a:t>капітали</a:t>
            </a:r>
            <a:r>
              <a:rPr lang="ru-RU" sz="1400" dirty="0"/>
              <a:t>, </a:t>
            </a:r>
            <a:r>
              <a:rPr lang="ru-RU" sz="1400" dirty="0" err="1"/>
              <a:t>організували</a:t>
            </a:r>
            <a:r>
              <a:rPr lang="ru-RU" sz="1400" dirty="0"/>
              <a:t> </a:t>
            </a:r>
            <a:r>
              <a:rPr lang="ru-RU" sz="1400" dirty="0" err="1"/>
              <a:t>оптову</a:t>
            </a:r>
            <a:r>
              <a:rPr lang="ru-RU" sz="1400" dirty="0"/>
              <a:t> </a:t>
            </a:r>
            <a:r>
              <a:rPr lang="ru-RU" sz="1400" dirty="0" err="1"/>
              <a:t>торгівлю</a:t>
            </a:r>
            <a:r>
              <a:rPr lang="ru-RU" sz="1400" dirty="0"/>
              <a:t> </a:t>
            </a:r>
            <a:r>
              <a:rPr lang="ru-RU" sz="1400" dirty="0" err="1"/>
              <a:t>хлібом</a:t>
            </a:r>
            <a:r>
              <a:rPr lang="ru-RU" sz="1400" dirty="0"/>
              <a:t>, </a:t>
            </a:r>
            <a:r>
              <a:rPr lang="ru-RU" sz="1400" dirty="0" err="1"/>
              <a:t>худобою</a:t>
            </a:r>
            <a:r>
              <a:rPr lang="ru-RU" sz="1400" dirty="0"/>
              <a:t>, </a:t>
            </a:r>
            <a:r>
              <a:rPr lang="ru-RU" sz="1400" dirty="0" err="1"/>
              <a:t>промисловими</a:t>
            </a:r>
            <a:r>
              <a:rPr lang="ru-RU" sz="1400" dirty="0"/>
              <a:t> </a:t>
            </a:r>
            <a:r>
              <a:rPr lang="ru-RU" sz="1400" dirty="0" err="1"/>
              <a:t>виробами</a:t>
            </a:r>
            <a:r>
              <a:rPr lang="ru-RU" sz="1400" dirty="0"/>
              <a:t>. </a:t>
            </a:r>
            <a:r>
              <a:rPr lang="ru-RU" sz="1400" dirty="0" err="1"/>
              <a:t>Орендували</a:t>
            </a:r>
            <a:r>
              <a:rPr lang="ru-RU" sz="1400" dirty="0"/>
              <a:t> </a:t>
            </a:r>
            <a:r>
              <a:rPr lang="ru-RU" sz="1400" dirty="0" err="1"/>
              <a:t>млини</a:t>
            </a:r>
            <a:r>
              <a:rPr lang="ru-RU" sz="1400" dirty="0"/>
              <a:t> у </a:t>
            </a:r>
            <a:r>
              <a:rPr lang="ru-RU" sz="1400" dirty="0" err="1"/>
              <a:t>Смілі</a:t>
            </a:r>
            <a:r>
              <a:rPr lang="ru-RU" sz="1400" dirty="0"/>
              <a:t>, </a:t>
            </a:r>
            <a:r>
              <a:rPr lang="ru-RU" sz="1400" dirty="0" err="1"/>
              <a:t>Умані</a:t>
            </a:r>
            <a:r>
              <a:rPr lang="ru-RU" sz="1400" dirty="0"/>
              <a:t>, а на початку 40-х </a:t>
            </a:r>
            <a:r>
              <a:rPr lang="ru-RU" sz="1400" dirty="0" err="1"/>
              <a:t>років</a:t>
            </a:r>
            <a:r>
              <a:rPr lang="ru-RU" sz="1400" dirty="0"/>
              <a:t> </a:t>
            </a:r>
            <a:r>
              <a:rPr lang="ru-RU" sz="1400" dirty="0" err="1"/>
              <a:t>заснували</a:t>
            </a:r>
            <a:r>
              <a:rPr lang="ru-RU" sz="1400" dirty="0"/>
              <a:t> </a:t>
            </a:r>
            <a:r>
              <a:rPr lang="ru-RU" sz="1400" dirty="0" err="1"/>
              <a:t>промислову</a:t>
            </a:r>
            <a:r>
              <a:rPr lang="ru-RU" sz="1400" dirty="0"/>
              <a:t> </a:t>
            </a:r>
            <a:r>
              <a:rPr lang="ru-RU" sz="1400" dirty="0" err="1"/>
              <a:t>фірму</a:t>
            </a:r>
            <a:r>
              <a:rPr lang="ru-RU" sz="1400" dirty="0"/>
              <a:t> «</a:t>
            </a:r>
            <a:r>
              <a:rPr lang="ru-RU" sz="1400" dirty="0" err="1"/>
              <a:t>Брати</a:t>
            </a:r>
            <a:r>
              <a:rPr lang="ru-RU" sz="1400" dirty="0"/>
              <a:t> Яхненки та Симиренки». Вона </a:t>
            </a:r>
            <a:r>
              <a:rPr lang="ru-RU" sz="1400" dirty="0" err="1"/>
              <a:t>займалася</a:t>
            </a:r>
            <a:r>
              <a:rPr lang="ru-RU" sz="1400" dirty="0"/>
              <a:t> </a:t>
            </a:r>
            <a:r>
              <a:rPr lang="ru-RU" sz="1400" dirty="0" err="1"/>
              <a:t>виробництвом</a:t>
            </a:r>
            <a:r>
              <a:rPr lang="ru-RU" sz="1400" dirty="0"/>
              <a:t> і </a:t>
            </a:r>
            <a:r>
              <a:rPr lang="ru-RU" sz="1400" dirty="0" err="1"/>
              <a:t>збутом</a:t>
            </a:r>
            <a:r>
              <a:rPr lang="ru-RU" sz="1400" dirty="0"/>
              <a:t> </a:t>
            </a:r>
            <a:r>
              <a:rPr lang="ru-RU" sz="1400" dirty="0" err="1"/>
              <a:t>цукру</a:t>
            </a:r>
            <a:r>
              <a:rPr lang="ru-RU" sz="1400" dirty="0"/>
              <a:t> та машин у </a:t>
            </a:r>
            <a:r>
              <a:rPr lang="ru-RU" sz="1400" dirty="0" err="1"/>
              <a:t>великій</a:t>
            </a:r>
            <a:r>
              <a:rPr lang="ru-RU" sz="1400" dirty="0"/>
              <a:t> </a:t>
            </a:r>
            <a:r>
              <a:rPr lang="ru-RU" sz="1400" dirty="0" err="1"/>
              <a:t>кількості</a:t>
            </a:r>
            <a:r>
              <a:rPr lang="ru-RU" sz="1400" dirty="0"/>
              <a:t>. </a:t>
            </a:r>
            <a:r>
              <a:rPr lang="ru-RU" sz="1400" dirty="0" err="1"/>
              <a:t>Вартість</a:t>
            </a:r>
            <a:r>
              <a:rPr lang="ru-RU" sz="1400" dirty="0"/>
              <a:t> </a:t>
            </a:r>
            <a:r>
              <a:rPr lang="ru-RU" sz="1400" dirty="0" err="1"/>
              <a:t>нерухомого</a:t>
            </a:r>
            <a:r>
              <a:rPr lang="ru-RU" sz="1400" dirty="0"/>
              <a:t> майна </a:t>
            </a:r>
            <a:r>
              <a:rPr lang="ru-RU" sz="1400" dirty="0" err="1"/>
              <a:t>фірми</a:t>
            </a:r>
            <a:r>
              <a:rPr lang="ru-RU" sz="1400" dirty="0"/>
              <a:t> становила </a:t>
            </a:r>
            <a:r>
              <a:rPr lang="ru-RU" sz="1400" dirty="0" err="1"/>
              <a:t>близько</a:t>
            </a:r>
            <a:r>
              <a:rPr lang="ru-RU" sz="1400" dirty="0"/>
              <a:t> 4 млн </a:t>
            </a:r>
            <a:r>
              <a:rPr lang="ru-RU" sz="1400" dirty="0" err="1"/>
              <a:t>крб</a:t>
            </a:r>
            <a:r>
              <a:rPr lang="ru-RU" sz="1400" dirty="0"/>
              <a:t>. </a:t>
            </a:r>
            <a:r>
              <a:rPr lang="ru-RU" sz="1400" dirty="0" err="1"/>
              <a:t>Син</a:t>
            </a:r>
            <a:r>
              <a:rPr lang="ru-RU" sz="1400" dirty="0"/>
              <a:t> чумака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Сумського</a:t>
            </a:r>
            <a:r>
              <a:rPr lang="ru-RU" sz="1400" dirty="0"/>
              <a:t> </a:t>
            </a:r>
            <a:r>
              <a:rPr lang="ru-RU" sz="1400" dirty="0" err="1"/>
              <a:t>повіту</a:t>
            </a:r>
            <a:r>
              <a:rPr lang="ru-RU" sz="1400" dirty="0"/>
              <a:t> </a:t>
            </a:r>
            <a:r>
              <a:rPr lang="ru-RU" sz="1400" dirty="0" err="1"/>
              <a:t>Харківської</a:t>
            </a:r>
            <a:r>
              <a:rPr lang="ru-RU" sz="1400" dirty="0"/>
              <a:t> </a:t>
            </a:r>
            <a:r>
              <a:rPr lang="ru-RU" sz="1400" dirty="0" err="1"/>
              <a:t>губернії</a:t>
            </a:r>
            <a:r>
              <a:rPr lang="ru-RU" sz="1400" dirty="0"/>
              <a:t> </a:t>
            </a:r>
            <a:r>
              <a:rPr lang="ru-RU" sz="1400" dirty="0" err="1"/>
              <a:t>Іван</a:t>
            </a:r>
            <a:r>
              <a:rPr lang="ru-RU" sz="1400" dirty="0"/>
              <a:t> Харитоненко на середину </a:t>
            </a:r>
            <a:r>
              <a:rPr lang="en-US" sz="1400" dirty="0"/>
              <a:t>XIX </a:t>
            </a:r>
            <a:r>
              <a:rPr lang="ru-RU" sz="1400" dirty="0"/>
              <a:t>ст. </a:t>
            </a:r>
            <a:r>
              <a:rPr lang="ru-RU" sz="1400" dirty="0" err="1"/>
              <a:t>збив</a:t>
            </a:r>
            <a:r>
              <a:rPr lang="ru-RU" sz="1400" dirty="0"/>
              <a:t> великий </a:t>
            </a:r>
            <a:r>
              <a:rPr lang="ru-RU" sz="1400" dirty="0" err="1"/>
              <a:t>капітал</a:t>
            </a:r>
            <a:r>
              <a:rPr lang="ru-RU" sz="1400" dirty="0"/>
              <a:t> на </a:t>
            </a:r>
            <a:r>
              <a:rPr lang="ru-RU" sz="1400" dirty="0" err="1"/>
              <a:t>спекуляції</a:t>
            </a:r>
            <a:r>
              <a:rPr lang="ru-RU" sz="1400" dirty="0"/>
              <a:t> </a:t>
            </a:r>
            <a:r>
              <a:rPr lang="ru-RU" sz="1400" dirty="0" err="1"/>
              <a:t>бакалійними</a:t>
            </a:r>
            <a:r>
              <a:rPr lang="ru-RU" sz="1400" dirty="0"/>
              <a:t> товарами, </a:t>
            </a:r>
            <a:r>
              <a:rPr lang="ru-RU" sz="1400" dirty="0" err="1"/>
              <a:t>потім</a:t>
            </a:r>
            <a:r>
              <a:rPr lang="ru-RU" sz="1400" dirty="0"/>
              <a:t> </a:t>
            </a:r>
            <a:r>
              <a:rPr lang="ru-RU" sz="1400" dirty="0" err="1"/>
              <a:t>орендував</a:t>
            </a:r>
            <a:r>
              <a:rPr lang="ru-RU" sz="1400" dirty="0"/>
              <a:t> землю, а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промислові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</a:t>
            </a:r>
            <a:r>
              <a:rPr lang="ru-RU" sz="1400" dirty="0" err="1"/>
              <a:t>капіталістичного</a:t>
            </a:r>
            <a:r>
              <a:rPr lang="ru-RU" sz="1400" dirty="0"/>
              <a:t> типу. Не </a:t>
            </a:r>
            <a:r>
              <a:rPr lang="ru-RU" sz="1400" dirty="0" err="1"/>
              <a:t>цуралися</a:t>
            </a:r>
            <a:r>
              <a:rPr lang="ru-RU" sz="1400" dirty="0"/>
              <a:t> </a:t>
            </a:r>
            <a:r>
              <a:rPr lang="ru-RU" sz="1400" dirty="0" err="1"/>
              <a:t>підприємницької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й 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купці</a:t>
            </a:r>
            <a:r>
              <a:rPr lang="ru-RU" sz="1400" dirty="0"/>
              <a:t>, в тому </a:t>
            </a:r>
            <a:r>
              <a:rPr lang="ru-RU" sz="1400" dirty="0" err="1"/>
              <a:t>числі</a:t>
            </a:r>
            <a:r>
              <a:rPr lang="ru-RU" sz="1400" dirty="0"/>
              <a:t> </a:t>
            </a:r>
            <a:r>
              <a:rPr lang="ru-RU" sz="1400" dirty="0" err="1"/>
              <a:t>київські</a:t>
            </a:r>
            <a:r>
              <a:rPr lang="ru-RU" sz="1400" dirty="0"/>
              <a:t> — </a:t>
            </a:r>
            <a:r>
              <a:rPr lang="ru-RU" sz="1400" dirty="0" err="1"/>
              <a:t>Барські</a:t>
            </a:r>
            <a:r>
              <a:rPr lang="ru-RU" sz="1400" dirty="0"/>
              <a:t>, </a:t>
            </a:r>
            <a:r>
              <a:rPr lang="ru-RU" sz="1400" dirty="0" err="1"/>
              <a:t>Кобці</a:t>
            </a:r>
            <a:r>
              <a:rPr lang="ru-RU" sz="1400" dirty="0"/>
              <a:t>, </a:t>
            </a:r>
            <a:r>
              <a:rPr lang="ru-RU" sz="1400" dirty="0" err="1"/>
              <a:t>полтавські</a:t>
            </a:r>
            <a:r>
              <a:rPr lang="ru-RU" sz="1400" dirty="0"/>
              <a:t> — Хандри, </a:t>
            </a:r>
            <a:r>
              <a:rPr lang="ru-RU" sz="1400" dirty="0" err="1"/>
              <a:t>Пошивайли</a:t>
            </a:r>
            <a:r>
              <a:rPr lang="ru-RU" sz="1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98" y="907588"/>
            <a:ext cx="2777121" cy="3104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6477">
            <a:off x="4984758" y="4084276"/>
            <a:ext cx="3842605" cy="25714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47800" y="228600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Брати</a:t>
            </a:r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Яхненки і Симиренко 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049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1600</TotalTime>
  <Words>1740</Words>
  <Application>Microsoft Office PowerPoint</Application>
  <PresentationFormat>Экран (4:3)</PresentationFormat>
  <Paragraphs>61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iNastya</dc:creator>
  <cp:lastModifiedBy>iNastya</cp:lastModifiedBy>
  <cp:revision>36</cp:revision>
  <dcterms:created xsi:type="dcterms:W3CDTF">2014-05-02T11:28:21Z</dcterms:created>
  <dcterms:modified xsi:type="dcterms:W3CDTF">2014-05-04T12:09:35Z</dcterms:modified>
</cp:coreProperties>
</file>