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0" r:id="rId5"/>
    <p:sldId id="268" r:id="rId6"/>
    <p:sldId id="269" r:id="rId7"/>
    <p:sldId id="265" r:id="rId8"/>
    <p:sldId id="270" r:id="rId9"/>
    <p:sldId id="271" r:id="rId10"/>
    <p:sldId id="260" r:id="rId11"/>
    <p:sldId id="261" r:id="rId12"/>
    <p:sldId id="262" r:id="rId13"/>
    <p:sldId id="263" r:id="rId14"/>
    <p:sldId id="264" r:id="rId15"/>
    <p:sldId id="267" r:id="rId16"/>
    <p:sldId id="272" r:id="rId17"/>
    <p:sldId id="273" r:id="rId18"/>
    <p:sldId id="274" r:id="rId19"/>
    <p:sldId id="266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41CBB-13A0-4B45-915B-28855C7A561B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90F23-8BA3-4CA7-8B26-EEC53B3B2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PGdM-00yhhg/TdpxXJO2uBI/AAAAAAAAAPs/RGkZ0hgMbb0/s1600/Ogrody_semiramidy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124744"/>
            <a:ext cx="7488832" cy="201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Стародавньомесопотамське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мистецтво і архітектура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414908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latin typeface="Arial" pitchFamily="34" charset="0"/>
                <a:cs typeface="Arial" pitchFamily="34" charset="0"/>
              </a:rPr>
              <a:t>Підготували 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туденти 104 групи</a:t>
            </a:r>
          </a:p>
          <a:p>
            <a:r>
              <a:rPr lang="uk-UA" dirty="0" err="1" smtClean="0">
                <a:latin typeface="Arial" pitchFamily="34" charset="0"/>
                <a:cs typeface="Arial" pitchFamily="34" charset="0"/>
              </a:rPr>
              <a:t>Харкавчук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Олена</a:t>
            </a:r>
          </a:p>
          <a:p>
            <a:r>
              <a:rPr lang="uk-UA" dirty="0" err="1" smtClean="0">
                <a:latin typeface="Arial" pitchFamily="34" charset="0"/>
                <a:cs typeface="Arial" pitchFamily="34" charset="0"/>
              </a:rPr>
              <a:t>Чурюк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Анастасія</a:t>
            </a:r>
          </a:p>
          <a:p>
            <a:r>
              <a:rPr lang="uk-UA" dirty="0" err="1" smtClean="0">
                <a:latin typeface="Arial" pitchFamily="34" charset="0"/>
                <a:cs typeface="Arial" pitchFamily="34" charset="0"/>
              </a:rPr>
              <a:t>Яворницька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Мар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яна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Яремчук Віта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3921" y="4481736"/>
            <a:ext cx="7822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Вавилонії</a:t>
            </a:r>
            <a:r>
              <a:rPr lang="ru-RU" sz="2000" dirty="0"/>
              <a:t> не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будівельного</a:t>
            </a:r>
            <a:r>
              <a:rPr lang="ru-RU" sz="2000" dirty="0"/>
              <a:t> </a:t>
            </a:r>
            <a:r>
              <a:rPr lang="ru-RU" sz="2000" dirty="0" err="1"/>
              <a:t>каменю</a:t>
            </a:r>
            <a:r>
              <a:rPr lang="ru-RU" sz="2000" dirty="0"/>
              <a:t> та </a:t>
            </a:r>
            <a:r>
              <a:rPr lang="ru-RU" sz="2000" dirty="0" err="1"/>
              <a:t>промислової</a:t>
            </a:r>
            <a:r>
              <a:rPr lang="ru-RU" sz="2000" dirty="0"/>
              <a:t> </a:t>
            </a:r>
            <a:r>
              <a:rPr lang="ru-RU" sz="2000" dirty="0" err="1"/>
              <a:t>деревини</a:t>
            </a:r>
            <a:r>
              <a:rPr lang="ru-RU" sz="2000" dirty="0"/>
              <a:t>, тому в </a:t>
            </a:r>
            <a:r>
              <a:rPr lang="ru-RU" sz="2000" dirty="0" err="1"/>
              <a:t>ній</a:t>
            </a:r>
            <a:r>
              <a:rPr lang="ru-RU" sz="2000" dirty="0"/>
              <a:t> </a:t>
            </a:r>
            <a:r>
              <a:rPr lang="ru-RU" sz="2000" dirty="0" err="1" smtClean="0"/>
              <a:t>розвивалося</a:t>
            </a:r>
            <a:r>
              <a:rPr lang="ru-RU" sz="2000" dirty="0" smtClean="0"/>
              <a:t> </a:t>
            </a:r>
            <a:r>
              <a:rPr lang="ru-RU" sz="2000" dirty="0" err="1"/>
              <a:t>виключно</a:t>
            </a:r>
            <a:r>
              <a:rPr lang="ru-RU" sz="2000" dirty="0"/>
              <a:t> </a:t>
            </a:r>
            <a:r>
              <a:rPr lang="ru-RU" sz="2000" dirty="0" err="1"/>
              <a:t>глиняне</a:t>
            </a:r>
            <a:r>
              <a:rPr lang="ru-RU" sz="2000" dirty="0"/>
              <a:t> зодчество. Глина </a:t>
            </a:r>
            <a:r>
              <a:rPr lang="ru-RU" sz="2000" dirty="0" err="1"/>
              <a:t>непридатна</a:t>
            </a:r>
            <a:r>
              <a:rPr lang="ru-RU" sz="2000" dirty="0"/>
              <a:t> для монументального </a:t>
            </a:r>
            <a:r>
              <a:rPr lang="ru-RU" sz="2000" dirty="0" err="1"/>
              <a:t>будівництва</a:t>
            </a:r>
            <a:r>
              <a:rPr lang="ru-RU" sz="2000" dirty="0"/>
              <a:t> 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тому </a:t>
            </a:r>
            <a:r>
              <a:rPr lang="ru-RU" sz="2000" dirty="0" err="1" smtClean="0"/>
              <a:t>південно</a:t>
            </a:r>
            <a:r>
              <a:rPr lang="ru-RU" sz="2000" dirty="0" smtClean="0"/>
              <a:t> </a:t>
            </a:r>
            <a:r>
              <a:rPr lang="ru-RU" sz="2000" dirty="0" err="1"/>
              <a:t>месопотамські</a:t>
            </a:r>
            <a:r>
              <a:rPr lang="ru-RU" sz="2000" dirty="0"/>
              <a:t> </a:t>
            </a:r>
            <a:r>
              <a:rPr lang="ru-RU" sz="2000" dirty="0" err="1"/>
              <a:t>храми</a:t>
            </a:r>
            <a:r>
              <a:rPr lang="ru-RU" sz="2000" dirty="0"/>
              <a:t> й </a:t>
            </a:r>
            <a:r>
              <a:rPr lang="ru-RU" sz="2000" dirty="0" err="1"/>
              <a:t>палаци</a:t>
            </a:r>
            <a:r>
              <a:rPr lang="ru-RU" sz="2000" dirty="0"/>
              <a:t> </a:t>
            </a:r>
            <a:r>
              <a:rPr lang="ru-RU" sz="2000" dirty="0" err="1"/>
              <a:t>мали</a:t>
            </a:r>
            <a:r>
              <a:rPr lang="ru-RU" sz="2000" dirty="0"/>
              <a:t> </a:t>
            </a:r>
            <a:r>
              <a:rPr lang="ru-RU" sz="2000" dirty="0" err="1"/>
              <a:t>порівняно</a:t>
            </a:r>
            <a:r>
              <a:rPr lang="ru-RU" sz="2000" dirty="0"/>
              <a:t> </a:t>
            </a:r>
            <a:r>
              <a:rPr lang="ru-RU" sz="2000" dirty="0" err="1"/>
              <a:t>скромні</a:t>
            </a:r>
            <a:r>
              <a:rPr lang="ru-RU" sz="2000" dirty="0"/>
              <a:t> </a:t>
            </a:r>
            <a:r>
              <a:rPr lang="ru-RU" sz="2000" dirty="0" err="1" smtClean="0"/>
              <a:t>розміри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присутня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гранична</a:t>
            </a:r>
            <a:r>
              <a:rPr lang="ru-RU" sz="2000" dirty="0" smtClean="0"/>
              <a:t> </a:t>
            </a:r>
            <a:r>
              <a:rPr lang="ru-RU" sz="2000" dirty="0"/>
              <a:t>простота форм. </a:t>
            </a:r>
            <a:r>
              <a:rPr lang="ru-RU" sz="2000" dirty="0" err="1"/>
              <a:t>Зовнішні</a:t>
            </a:r>
            <a:r>
              <a:rPr lang="ru-RU" sz="2000" dirty="0"/>
              <a:t> </a:t>
            </a:r>
            <a:r>
              <a:rPr lang="ru-RU" sz="2000" dirty="0" err="1"/>
              <a:t>стіни</a:t>
            </a:r>
            <a:r>
              <a:rPr lang="ru-RU" sz="2000" dirty="0"/>
              <a:t> </a:t>
            </a:r>
            <a:r>
              <a:rPr lang="ru-RU" sz="2000" dirty="0" err="1"/>
              <a:t>храмів</a:t>
            </a:r>
            <a:r>
              <a:rPr lang="ru-RU" sz="2000" dirty="0"/>
              <a:t> </a:t>
            </a:r>
            <a:r>
              <a:rPr lang="ru-RU" sz="2000" dirty="0" err="1"/>
              <a:t>членувалися</a:t>
            </a:r>
            <a:r>
              <a:rPr lang="ru-RU" sz="2000" dirty="0"/>
              <a:t> </a:t>
            </a:r>
            <a:r>
              <a:rPr lang="ru-RU" sz="2000" dirty="0" err="1"/>
              <a:t>виступами</a:t>
            </a:r>
            <a:r>
              <a:rPr lang="ru-RU" sz="2000" dirty="0"/>
              <a:t> та </a:t>
            </a:r>
            <a:r>
              <a:rPr lang="ru-RU" sz="2000" dirty="0" err="1"/>
              <a:t>нішами</a:t>
            </a:r>
            <a:r>
              <a:rPr lang="ru-RU" sz="2000" dirty="0"/>
              <a:t>. </a:t>
            </a:r>
            <a:r>
              <a:rPr lang="ru-RU" sz="2000" dirty="0" err="1" smtClean="0"/>
              <a:t>Найвизначнішими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будівлями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дійшли</a:t>
            </a:r>
            <a:r>
              <a:rPr lang="ru-RU" sz="2000" dirty="0" smtClean="0"/>
              <a:t> до наших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 є </a:t>
            </a:r>
            <a:r>
              <a:rPr lang="ru-RU" sz="2000" b="1" dirty="0" err="1" smtClean="0"/>
              <a:t>Білий</a:t>
            </a:r>
            <a:r>
              <a:rPr lang="ru-RU" sz="2000" b="1" dirty="0" smtClean="0"/>
              <a:t> храм і </a:t>
            </a:r>
            <a:r>
              <a:rPr lang="ru-RU" sz="2000" b="1" dirty="0" err="1" smtClean="0"/>
              <a:t>Червона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будівля</a:t>
            </a:r>
            <a:r>
              <a:rPr lang="ru-RU" sz="2000" b="1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Урюці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5" name="Рисунок 4" descr="Sacred-Eanna-Precinct-in-Uruk.jpg"/>
          <p:cNvPicPr>
            <a:picLocks noChangeAspect="1"/>
          </p:cNvPicPr>
          <p:nvPr/>
        </p:nvPicPr>
        <p:blipFill>
          <a:blip r:embed="rId2" cstate="print"/>
          <a:srcRect t="22585"/>
          <a:stretch>
            <a:fillRect/>
          </a:stretch>
        </p:blipFill>
        <p:spPr>
          <a:xfrm>
            <a:off x="1305082" y="404664"/>
            <a:ext cx="7813259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сное здание.jpg"/>
          <p:cNvPicPr>
            <a:picLocks noChangeAspect="1"/>
          </p:cNvPicPr>
          <p:nvPr/>
        </p:nvPicPr>
        <p:blipFill>
          <a:blip r:embed="rId2" cstate="print"/>
          <a:srcRect t="5932"/>
          <a:stretch>
            <a:fillRect/>
          </a:stretch>
        </p:blipFill>
        <p:spPr>
          <a:xfrm>
            <a:off x="2267744" y="0"/>
            <a:ext cx="5472608" cy="3982902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rcRect t="2870"/>
          <a:stretch>
            <a:fillRect/>
          </a:stretch>
        </p:blipFill>
        <p:spPr>
          <a:xfrm>
            <a:off x="5364088" y="3999131"/>
            <a:ext cx="3672408" cy="2741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4078" y="4293096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Білий храм</a:t>
            </a:r>
            <a:r>
              <a:rPr lang="uk-UA" sz="2400" dirty="0" smtClean="0"/>
              <a:t>, колони якого були прикрашені багатокольоровою мозаїкою, що утворювала геометричний орнамент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993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65313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/>
              <a:t>тис. до н. е. в храмовому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Месопотамії</a:t>
            </a:r>
            <a:r>
              <a:rPr lang="ru-RU" dirty="0"/>
              <a:t> </a:t>
            </a:r>
            <a:r>
              <a:rPr lang="ru-RU" dirty="0" err="1"/>
              <a:t>склався</a:t>
            </a:r>
            <a:r>
              <a:rPr lang="ru-RU" dirty="0"/>
              <a:t> </a:t>
            </a:r>
            <a:r>
              <a:rPr lang="ru-RU" dirty="0" err="1"/>
              <a:t>оригінальний</a:t>
            </a:r>
            <a:r>
              <a:rPr lang="ru-RU" dirty="0"/>
              <a:t> </a:t>
            </a:r>
            <a:r>
              <a:rPr lang="ru-RU" dirty="0" err="1"/>
              <a:t>архітектурний</a:t>
            </a:r>
            <a:r>
              <a:rPr lang="ru-RU" dirty="0"/>
              <a:t> стиль — </a:t>
            </a:r>
            <a:r>
              <a:rPr lang="ru-RU" dirty="0" err="1"/>
              <a:t>зіккурат</a:t>
            </a:r>
            <a:r>
              <a:rPr lang="ru-RU" dirty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/>
              <a:t>став </a:t>
            </a:r>
            <a:r>
              <a:rPr lang="ru-RU" dirty="0" err="1" smtClean="0"/>
              <a:t>невідмінною</a:t>
            </a:r>
            <a:r>
              <a:rPr lang="ru-RU" dirty="0" smtClean="0"/>
              <a:t> </a:t>
            </a:r>
            <a:r>
              <a:rPr lang="ru-RU" dirty="0" err="1"/>
              <a:t>деталлю</a:t>
            </a:r>
            <a:r>
              <a:rPr lang="ru-RU" dirty="0"/>
              <a:t> </a:t>
            </a:r>
            <a:r>
              <a:rPr lang="ru-RU" dirty="0" err="1"/>
              <a:t>храмових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являв собою </a:t>
            </a:r>
            <a:r>
              <a:rPr lang="ru-RU" dirty="0" err="1"/>
              <a:t>масивну</a:t>
            </a:r>
            <a:r>
              <a:rPr lang="ru-RU" dirty="0"/>
              <a:t> </a:t>
            </a:r>
            <a:r>
              <a:rPr lang="ru-RU" dirty="0" err="1"/>
              <a:t>східчасту</a:t>
            </a:r>
            <a:r>
              <a:rPr lang="ru-RU" dirty="0"/>
              <a:t> </a:t>
            </a:r>
            <a:r>
              <a:rPr lang="ru-RU" dirty="0" smtClean="0"/>
              <a:t>три-, </a:t>
            </a:r>
            <a:r>
              <a:rPr lang="ru-RU" dirty="0" err="1"/>
              <a:t>п’яти</a:t>
            </a:r>
            <a:r>
              <a:rPr lang="ru-RU" dirty="0"/>
              <a:t>-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семиярусну</a:t>
            </a:r>
            <a:r>
              <a:rPr lang="ru-RU" dirty="0"/>
              <a:t> </a:t>
            </a:r>
            <a:r>
              <a:rPr lang="ru-RU" dirty="0" err="1" smtClean="0"/>
              <a:t>споруду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один на одного </a:t>
            </a:r>
            <a:r>
              <a:rPr lang="ru-RU" dirty="0" err="1"/>
              <a:t>паралелепіпедів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зрізаних</a:t>
            </a:r>
            <a:r>
              <a:rPr lang="ru-RU" dirty="0"/>
              <a:t> </a:t>
            </a:r>
            <a:r>
              <a:rPr lang="ru-RU" dirty="0" err="1"/>
              <a:t>пірамід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звужувалася</a:t>
            </a:r>
            <a:r>
              <a:rPr lang="ru-RU" dirty="0"/>
              <a:t> догори.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 до </a:t>
            </a:r>
            <a:r>
              <a:rPr lang="ru-RU" dirty="0" err="1"/>
              <a:t>вершини</a:t>
            </a:r>
            <a:r>
              <a:rPr lang="ru-RU" dirty="0"/>
              <a:t> </a:t>
            </a:r>
            <a:r>
              <a:rPr lang="ru-RU" dirty="0" err="1"/>
              <a:t>зіккурату</a:t>
            </a:r>
            <a:r>
              <a:rPr lang="ru-RU" dirty="0"/>
              <a:t> вели </a:t>
            </a:r>
            <a:r>
              <a:rPr lang="ru-RU" dirty="0" err="1"/>
              <a:t>східці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пандуси</a:t>
            </a:r>
            <a:r>
              <a:rPr lang="ru-RU" dirty="0"/>
              <a:t> (</a:t>
            </a:r>
            <a:r>
              <a:rPr lang="ru-RU" dirty="0" err="1"/>
              <a:t>похилі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). </a:t>
            </a:r>
            <a:r>
              <a:rPr lang="en-US" dirty="0" smtClean="0"/>
              <a:t> </a:t>
            </a:r>
            <a:r>
              <a:rPr lang="uk-UA" dirty="0" smtClean="0"/>
              <a:t>Форма </a:t>
            </a:r>
            <a:r>
              <a:rPr lang="uk-UA" dirty="0" err="1" smtClean="0"/>
              <a:t>зіккурати</a:t>
            </a:r>
            <a:r>
              <a:rPr lang="uk-UA" dirty="0" smtClean="0"/>
              <a:t> очевидно символізує сходинки до неба.</a:t>
            </a:r>
            <a:endParaRPr lang="ru-RU" dirty="0"/>
          </a:p>
        </p:txBody>
      </p:sp>
      <p:pic>
        <p:nvPicPr>
          <p:cNvPr id="4098" name="Picture 2" descr="C:\Users\User\Desktop\Мистецтво месопотамії\зиккурат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3695"/>
            <a:ext cx="6977229" cy="46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586" y="11663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 наших </a:t>
            </a:r>
            <a:r>
              <a:rPr lang="ru-RU" sz="2400" dirty="0" err="1"/>
              <a:t>днів</a:t>
            </a:r>
            <a:r>
              <a:rPr lang="ru-RU" sz="2400" dirty="0"/>
              <a:t> у </a:t>
            </a:r>
            <a:r>
              <a:rPr lang="ru-RU" sz="2400" dirty="0" err="1"/>
              <a:t>більш-менш</a:t>
            </a:r>
            <a:r>
              <a:rPr lang="ru-RU" sz="2400" dirty="0"/>
              <a:t> </a:t>
            </a:r>
            <a:r>
              <a:rPr lang="ru-RU" sz="2400" dirty="0" err="1"/>
              <a:t>задовільному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</a:t>
            </a:r>
            <a:r>
              <a:rPr lang="ru-RU" sz="2400" dirty="0" err="1"/>
              <a:t>збереглися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три </a:t>
            </a:r>
            <a:r>
              <a:rPr lang="ru-RU" sz="2400" dirty="0" err="1"/>
              <a:t>месопотамські</a:t>
            </a:r>
            <a:r>
              <a:rPr lang="ru-RU" sz="2400" dirty="0"/>
              <a:t> </a:t>
            </a:r>
            <a:r>
              <a:rPr lang="ru-RU" sz="2400" dirty="0" err="1"/>
              <a:t>зіккурати</a:t>
            </a:r>
            <a:r>
              <a:rPr lang="ru-RU" sz="2400" dirty="0"/>
              <a:t> 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78998" y="4869160"/>
            <a:ext cx="235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Зіккурат</a:t>
            </a:r>
            <a:r>
              <a:rPr lang="uk-UA" sz="2400" b="1" dirty="0" smtClean="0"/>
              <a:t> в </a:t>
            </a:r>
            <a:r>
              <a:rPr lang="uk-UA" sz="2400" b="1" dirty="0" err="1" smtClean="0"/>
              <a:t>Урі</a:t>
            </a:r>
            <a:endParaRPr lang="ru-RU" sz="2400" b="1" dirty="0"/>
          </a:p>
        </p:txBody>
      </p:sp>
      <p:pic>
        <p:nvPicPr>
          <p:cNvPr id="7" name="Рисунок 6" descr="img287.jpg"/>
          <p:cNvPicPr>
            <a:picLocks noChangeAspect="1"/>
          </p:cNvPicPr>
          <p:nvPr/>
        </p:nvPicPr>
        <p:blipFill>
          <a:blip r:embed="rId2" cstate="print"/>
          <a:srcRect l="7053" b="883"/>
          <a:stretch>
            <a:fillRect/>
          </a:stretch>
        </p:blipFill>
        <p:spPr>
          <a:xfrm>
            <a:off x="4139952" y="3190367"/>
            <a:ext cx="4801762" cy="3357586"/>
          </a:xfrm>
          <a:prstGeom prst="rect">
            <a:avLst/>
          </a:prstGeom>
        </p:spPr>
      </p:pic>
      <p:pic>
        <p:nvPicPr>
          <p:cNvPr id="1026" name="Picture 2" descr="C:\Users\User\Desktop\Мистецтво месопотамії\зиккурат в Ур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7629"/>
            <a:ext cx="48681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0333" y="5873272"/>
            <a:ext cx="335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Зіккурат</a:t>
            </a:r>
            <a:r>
              <a:rPr lang="uk-UA" sz="2400" b="1" dirty="0" smtClean="0"/>
              <a:t> в </a:t>
            </a:r>
            <a:r>
              <a:rPr lang="uk-UA" sz="2400" b="1" dirty="0" err="1" smtClean="0"/>
              <a:t>Чога</a:t>
            </a:r>
            <a:r>
              <a:rPr lang="uk-UA" sz="2400" b="1" dirty="0" err="1"/>
              <a:t>-</a:t>
            </a:r>
            <a:r>
              <a:rPr lang="uk-UA" sz="2400" b="1" dirty="0" err="1" smtClean="0"/>
              <a:t>Замбіле</a:t>
            </a:r>
            <a:endParaRPr lang="ru-RU" sz="2400" b="1" dirty="0"/>
          </a:p>
        </p:txBody>
      </p:sp>
      <p:pic>
        <p:nvPicPr>
          <p:cNvPr id="2050" name="Picture 2" descr="C:\Users\User\Desktop\Мистецтво месопотамії\Зиккурат в Чога-Замб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7538867" cy="47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7203" y="5873272"/>
            <a:ext cx="335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Зіккурат</a:t>
            </a:r>
            <a:r>
              <a:rPr lang="uk-UA" sz="2400" b="1" dirty="0" smtClean="0"/>
              <a:t> в </a:t>
            </a:r>
            <a:r>
              <a:rPr lang="uk-UA" sz="2400" b="1" dirty="0" err="1" smtClean="0"/>
              <a:t>Борсиппі</a:t>
            </a:r>
            <a:endParaRPr lang="ru-RU" sz="2400" b="1" dirty="0"/>
          </a:p>
        </p:txBody>
      </p:sp>
      <p:pic>
        <p:nvPicPr>
          <p:cNvPr id="3074" name="Picture 2" descr="C:\Users\User\Desktop\Мистецтво месопотамії\зиккурат Борсип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520997" cy="50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Більше половини загальної площі міста займав палац</a:t>
            </a:r>
            <a:r>
              <a:rPr lang="en-US" sz="2000" dirty="0" smtClean="0"/>
              <a:t>, </a:t>
            </a:r>
            <a:r>
              <a:rPr lang="uk-UA" sz="2000" dirty="0" smtClean="0"/>
              <a:t>збудований на високій платформі</a:t>
            </a:r>
            <a:r>
              <a:rPr lang="en-US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оточували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могутні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висотою</a:t>
            </a:r>
            <a:r>
              <a:rPr lang="ru-RU" sz="2000" dirty="0" smtClean="0"/>
              <a:t> в 14 </a:t>
            </a:r>
            <a:r>
              <a:rPr lang="ru-RU" sz="2000" dirty="0" err="1" smtClean="0"/>
              <a:t>метрів</a:t>
            </a:r>
            <a:r>
              <a:rPr lang="ru-RU" sz="2000" dirty="0" smtClean="0"/>
              <a:t>. В </a:t>
            </a:r>
            <a:r>
              <a:rPr lang="ru-RU" sz="2000" dirty="0" err="1" smtClean="0"/>
              <a:t>системі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палацовиз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перекриттів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застосовувались</a:t>
            </a:r>
            <a:r>
              <a:rPr lang="ru-RU" sz="2000" dirty="0" smtClean="0"/>
              <a:t> арки.</a:t>
            </a:r>
          </a:p>
          <a:p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вхід</a:t>
            </a:r>
            <a:r>
              <a:rPr lang="ru-RU" sz="2000" dirty="0" smtClean="0"/>
              <a:t> «</a:t>
            </a:r>
            <a:r>
              <a:rPr lang="ru-RU" sz="2000" dirty="0" err="1" smtClean="0"/>
              <a:t>охороняли</a:t>
            </a:r>
            <a:r>
              <a:rPr lang="ru-RU" sz="2000" dirty="0" smtClean="0"/>
              <a:t>» </a:t>
            </a:r>
            <a:r>
              <a:rPr lang="ru-RU" sz="2000" dirty="0" err="1" smtClean="0"/>
              <a:t>гігантські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фігури</a:t>
            </a:r>
            <a:r>
              <a:rPr lang="ru-RU" sz="2000" dirty="0" smtClean="0"/>
              <a:t> </a:t>
            </a:r>
            <a:r>
              <a:rPr lang="ru-RU" sz="2000" dirty="0" err="1" smtClean="0"/>
              <a:t>фантастичних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охоронців</a:t>
            </a:r>
            <a:r>
              <a:rPr lang="ru-RU" sz="2000" dirty="0" smtClean="0"/>
              <a:t> </a:t>
            </a:r>
            <a:r>
              <a:rPr lang="ru-RU" sz="2000" dirty="0" err="1" smtClean="0"/>
              <a:t>шеду</a:t>
            </a:r>
            <a:r>
              <a:rPr lang="ru-RU" sz="2000" dirty="0" smtClean="0"/>
              <a:t> – </a:t>
            </a:r>
            <a:r>
              <a:rPr lang="ru-RU" sz="2000" dirty="0" err="1" smtClean="0"/>
              <a:t>крилатих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биків</a:t>
            </a:r>
            <a:r>
              <a:rPr lang="ru-RU" sz="2000" dirty="0" smtClean="0"/>
              <a:t> з </a:t>
            </a:r>
            <a:r>
              <a:rPr lang="ru-RU" sz="2000" dirty="0" err="1" smtClean="0"/>
              <a:t>людськими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обличчями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http://pages.uoregon.edu/klio/im/ane/Ashurbanipal_throneroom_nimru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19856"/>
            <a:ext cx="6912768" cy="44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31740" y="62510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(Реконструкція внутрішнього вигляду палацу)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2584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1956" y="1052736"/>
            <a:ext cx="33123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Ш</a:t>
            </a:r>
            <a:r>
              <a:rPr lang="en-US" sz="2000" b="1" dirty="0" err="1" smtClean="0"/>
              <a:t>еду</a:t>
            </a:r>
            <a:r>
              <a:rPr lang="en-US" sz="2000" dirty="0" smtClean="0"/>
              <a:t> — </a:t>
            </a:r>
            <a:r>
              <a:rPr lang="uk-UA" sz="2000" dirty="0" smtClean="0"/>
              <a:t>крилаті бики з п</a:t>
            </a:r>
            <a:r>
              <a:rPr lang="en-US" sz="2000" dirty="0" smtClean="0"/>
              <a:t>’</a:t>
            </a:r>
            <a:r>
              <a:rPr lang="uk-UA" sz="2000" dirty="0" err="1" smtClean="0"/>
              <a:t>ятьма</a:t>
            </a:r>
            <a:r>
              <a:rPr lang="uk-UA" sz="2000" dirty="0" smtClean="0"/>
              <a:t> ногами і людськими обличчями. Лишня нога у цих казкових тварин зроблена спеціально, для того, щоб створити оптичний ефект: людині, що проходить через ворота, здається, що могутній охоронець прямує йому на зустріч і готовий в будь-яку хвилину перекрити шлях тому, хто несе зло.</a:t>
            </a:r>
            <a:endParaRPr lang="ru-RU" sz="2000" dirty="0"/>
          </a:p>
        </p:txBody>
      </p:sp>
      <p:pic>
        <p:nvPicPr>
          <p:cNvPr id="3" name="Рисунок 2" descr="img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6630"/>
            <a:ext cx="4032448" cy="65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6632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прикрашанні</a:t>
            </a:r>
            <a:r>
              <a:rPr lang="ru-RU" dirty="0" smtClean="0"/>
              <a:t> </a:t>
            </a:r>
            <a:r>
              <a:rPr lang="ru-RU" dirty="0" err="1" smtClean="0"/>
              <a:t>покоїв</a:t>
            </a:r>
            <a:r>
              <a:rPr lang="ru-RU" dirty="0" smtClean="0"/>
              <a:t> </a:t>
            </a:r>
            <a:r>
              <a:rPr lang="ru-RU" dirty="0" err="1" smtClean="0"/>
              <a:t>царських</a:t>
            </a:r>
            <a:r>
              <a:rPr lang="ru-RU" dirty="0" smtClean="0"/>
              <a:t> </a:t>
            </a:r>
            <a:r>
              <a:rPr lang="ru-RU" dirty="0" err="1" smtClean="0"/>
              <a:t>палаців</a:t>
            </a:r>
            <a:r>
              <a:rPr lang="ru-RU" dirty="0" smtClean="0"/>
              <a:t> </a:t>
            </a:r>
            <a:r>
              <a:rPr lang="ru-RU" dirty="0" err="1" smtClean="0"/>
              <a:t>ассирійці</a:t>
            </a:r>
            <a:r>
              <a:rPr lang="ru-RU" dirty="0" smtClean="0"/>
              <a:t> </a:t>
            </a:r>
            <a:r>
              <a:rPr lang="ru-RU" dirty="0" err="1" smtClean="0"/>
              <a:t>віддавали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b="1" dirty="0" err="1" smtClean="0"/>
              <a:t>рельєфу</a:t>
            </a:r>
            <a:r>
              <a:rPr lang="ru-RU" dirty="0" smtClean="0"/>
              <a:t>, створивши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виді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стиль.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відомим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рельєф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палацу </a:t>
            </a:r>
            <a:r>
              <a:rPr lang="ru-RU" dirty="0" err="1" smtClean="0"/>
              <a:t>Ашшурбаніпала</a:t>
            </a:r>
            <a:r>
              <a:rPr lang="ru-RU" dirty="0" smtClean="0"/>
              <a:t> в </a:t>
            </a:r>
            <a:r>
              <a:rPr lang="ru-RU" dirty="0" err="1" smtClean="0"/>
              <a:t>Ніневії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 великою </a:t>
            </a:r>
            <a:r>
              <a:rPr lang="ru-RU" dirty="0" err="1" smtClean="0"/>
              <a:t>майстерністю</a:t>
            </a:r>
            <a:r>
              <a:rPr lang="ru-RU" dirty="0" smtClean="0"/>
              <a:t> </a:t>
            </a:r>
            <a:r>
              <a:rPr lang="ru-RU" dirty="0" err="1" smtClean="0"/>
              <a:t>виконані</a:t>
            </a:r>
            <a:r>
              <a:rPr lang="ru-RU" dirty="0" smtClean="0"/>
              <a:t> </a:t>
            </a:r>
            <a:r>
              <a:rPr lang="ru-RU" dirty="0" err="1" smtClean="0"/>
              <a:t>рельєфи</a:t>
            </a:r>
            <a:r>
              <a:rPr lang="ru-RU" dirty="0" smtClean="0"/>
              <a:t> з так званого </a:t>
            </a:r>
            <a:r>
              <a:rPr lang="ru-RU" dirty="0" err="1" smtClean="0"/>
              <a:t>полювання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прикрашали</a:t>
            </a:r>
            <a:r>
              <a:rPr lang="ru-RU" dirty="0" smtClean="0"/>
              <a:t> </a:t>
            </a:r>
            <a:r>
              <a:rPr lang="ru-RU" dirty="0" err="1" smtClean="0"/>
              <a:t>Царську</a:t>
            </a:r>
            <a:r>
              <a:rPr lang="ru-RU" dirty="0" smtClean="0"/>
              <a:t> </a:t>
            </a:r>
            <a:r>
              <a:rPr lang="ru-RU" dirty="0" err="1" smtClean="0"/>
              <a:t>кімнату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3" name="Рисунок 2" descr="img280.jpg"/>
          <p:cNvPicPr>
            <a:picLocks noChangeAspect="1"/>
          </p:cNvPicPr>
          <p:nvPr/>
        </p:nvPicPr>
        <p:blipFill>
          <a:blip r:embed="rId2" cstate="print"/>
          <a:srcRect t="8754"/>
          <a:stretch>
            <a:fillRect/>
          </a:stretch>
        </p:blipFill>
        <p:spPr>
          <a:xfrm>
            <a:off x="-1" y="1772816"/>
            <a:ext cx="916597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1663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 smtClean="0"/>
              <a:t>створених</a:t>
            </a:r>
            <a:r>
              <a:rPr lang="ru-RU" sz="2000" dirty="0"/>
              <a:t> </a:t>
            </a:r>
            <a:r>
              <a:rPr lang="ru-RU" sz="2000" dirty="0" err="1" smtClean="0"/>
              <a:t>художніх</a:t>
            </a:r>
            <a:r>
              <a:rPr lang="ru-RU" sz="2000" dirty="0" smtClean="0"/>
              <a:t> </a:t>
            </a:r>
            <a:r>
              <a:rPr lang="ru-RU" sz="2000" dirty="0" err="1"/>
              <a:t>шедеврів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</a:t>
            </a:r>
            <a:r>
              <a:rPr lang="ru-RU" sz="2000" dirty="0" err="1"/>
              <a:t>передусім</a:t>
            </a:r>
            <a:r>
              <a:rPr lang="ru-RU" sz="2000" dirty="0"/>
              <a:t> </a:t>
            </a:r>
            <a:r>
              <a:rPr lang="ru-RU" sz="2000" dirty="0" err="1"/>
              <a:t>знамените</a:t>
            </a:r>
            <a:r>
              <a:rPr lang="ru-RU" sz="2000" dirty="0"/>
              <a:t> </a:t>
            </a:r>
            <a:r>
              <a:rPr lang="ru-RU" sz="2000" dirty="0" err="1"/>
              <a:t>рельєфне</a:t>
            </a:r>
            <a:r>
              <a:rPr lang="ru-RU" sz="2000" dirty="0"/>
              <a:t> </a:t>
            </a:r>
            <a:r>
              <a:rPr lang="ru-RU" sz="2000" dirty="0" err="1"/>
              <a:t>зображення</a:t>
            </a:r>
            <a:r>
              <a:rPr lang="ru-RU" sz="2000" dirty="0"/>
              <a:t> </a:t>
            </a:r>
            <a:r>
              <a:rPr lang="ru-RU" sz="2000" dirty="0" err="1"/>
              <a:t>пораненої</a:t>
            </a:r>
            <a:r>
              <a:rPr lang="ru-RU" sz="2000" dirty="0"/>
              <a:t> </a:t>
            </a:r>
            <a:r>
              <a:rPr lang="ru-RU" sz="2000" dirty="0" err="1"/>
              <a:t>левиці</a:t>
            </a:r>
            <a:r>
              <a:rPr lang="ru-RU" sz="2000" dirty="0"/>
              <a:t>, яка, </a:t>
            </a:r>
            <a:r>
              <a:rPr lang="ru-RU" sz="2000" dirty="0" err="1"/>
              <a:t>відчуваючи</a:t>
            </a:r>
            <a:r>
              <a:rPr lang="ru-RU" sz="2000" dirty="0"/>
              <a:t> </a:t>
            </a:r>
            <a:r>
              <a:rPr lang="ru-RU" sz="2000" dirty="0" err="1"/>
              <a:t>наближення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, </a:t>
            </a:r>
            <a:r>
              <a:rPr lang="ru-RU" sz="2000" dirty="0" err="1"/>
              <a:t>збирається</a:t>
            </a:r>
            <a:r>
              <a:rPr lang="ru-RU" sz="2000" dirty="0"/>
              <a:t> </a:t>
            </a:r>
            <a:r>
              <a:rPr lang="ru-RU" sz="2000" dirty="0" err="1"/>
              <a:t>востаннє</a:t>
            </a:r>
            <a:r>
              <a:rPr lang="ru-RU" sz="2000" dirty="0"/>
              <a:t> </a:t>
            </a:r>
            <a:r>
              <a:rPr lang="ru-RU" sz="2000" dirty="0" err="1"/>
              <a:t>кинутись</a:t>
            </a:r>
            <a:r>
              <a:rPr lang="ru-RU" sz="2000" dirty="0"/>
              <a:t> на </a:t>
            </a:r>
            <a:r>
              <a:rPr lang="ru-RU" sz="2000" dirty="0" err="1"/>
              <a:t>свого</a:t>
            </a:r>
            <a:r>
              <a:rPr lang="ru-RU" sz="2000" dirty="0"/>
              <a:t> ворога. </a:t>
            </a:r>
          </a:p>
        </p:txBody>
      </p:sp>
      <p:pic>
        <p:nvPicPr>
          <p:cNvPr id="5122" name="Picture 2" descr="C:\Users\User\Desktop\Мистецтво месопотамії\Вмираючий лев. Фрагмент рельєфу з палацу пануючи Ашшурбаніпала в Ніневії. 669 — ок. 635 до н.е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7"/>
            <a:ext cx="7344816" cy="474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144" y="5034792"/>
            <a:ext cx="770485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dirty="0" err="1"/>
              <a:t>Найдавніші</a:t>
            </a:r>
            <a:r>
              <a:rPr lang="ru-RU" sz="2400" dirty="0"/>
              <a:t> </a:t>
            </a:r>
            <a:r>
              <a:rPr lang="ru-RU" sz="2400" dirty="0" err="1"/>
              <a:t>пам’ятки</a:t>
            </a:r>
            <a:r>
              <a:rPr lang="ru-RU" sz="2400" dirty="0"/>
              <a:t> </a:t>
            </a:r>
            <a:r>
              <a:rPr lang="ru-RU" sz="2400" dirty="0" err="1"/>
              <a:t>месопотамського</a:t>
            </a:r>
            <a:r>
              <a:rPr lang="ru-RU" sz="2400" dirty="0"/>
              <a:t> </a:t>
            </a:r>
            <a:r>
              <a:rPr lang="ru-RU" sz="2400" dirty="0" err="1"/>
              <a:t>художнього</a:t>
            </a:r>
            <a:r>
              <a:rPr lang="ru-RU" sz="2400" dirty="0"/>
              <a:t> ремесла </a:t>
            </a:r>
            <a:r>
              <a:rPr lang="ru-RU" sz="2400" dirty="0" err="1"/>
              <a:t>виявлено</a:t>
            </a:r>
            <a:r>
              <a:rPr lang="ru-RU" sz="2400" dirty="0"/>
              <a:t> в </a:t>
            </a:r>
            <a:r>
              <a:rPr lang="ru-RU" sz="2400" dirty="0" err="1"/>
              <a:t>північних</a:t>
            </a:r>
            <a:r>
              <a:rPr lang="ru-RU" sz="2400" dirty="0"/>
              <a:t> </a:t>
            </a:r>
            <a:r>
              <a:rPr lang="ru-RU" sz="2400" dirty="0" err="1"/>
              <a:t>регіонах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здебільшого</a:t>
            </a:r>
            <a:r>
              <a:rPr lang="ru-RU" sz="2400" dirty="0"/>
              <a:t> </a:t>
            </a:r>
            <a:r>
              <a:rPr lang="ru-RU" sz="2400" dirty="0" err="1"/>
              <a:t>неолітична</a:t>
            </a:r>
            <a:r>
              <a:rPr lang="ru-RU" sz="2400" dirty="0"/>
              <a:t> </a:t>
            </a:r>
            <a:r>
              <a:rPr lang="ru-RU" sz="2400" dirty="0" err="1"/>
              <a:t>кераміка</a:t>
            </a:r>
            <a:r>
              <a:rPr lang="ru-RU" sz="2400" dirty="0"/>
              <a:t> </a:t>
            </a:r>
            <a:r>
              <a:rPr lang="en-US" sz="2400" dirty="0"/>
              <a:t>V </a:t>
            </a:r>
            <a:r>
              <a:rPr lang="ru-RU" sz="2400" dirty="0"/>
              <a:t>тис. до н. е., прикрашена </a:t>
            </a:r>
            <a:r>
              <a:rPr lang="ru-RU" sz="2400" dirty="0" err="1"/>
              <a:t>геометричним</a:t>
            </a:r>
            <a:r>
              <a:rPr lang="ru-RU" sz="2400" dirty="0"/>
              <a:t> орнаментом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2" descr="C:\Users\User\Desktop\Мистецтво месопотамії\Керамика Убейдской культуры (4500-5500 днэ)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32" y="116632"/>
            <a:ext cx="6870055" cy="49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3074" y="908720"/>
            <a:ext cx="34909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Асирія</a:t>
            </a:r>
            <a:r>
              <a:rPr lang="ru-RU" sz="2200" b="1" dirty="0" smtClean="0"/>
              <a:t>.</a:t>
            </a:r>
            <a:r>
              <a:rPr lang="ru-RU" sz="2200" dirty="0" smtClean="0"/>
              <a:t> </a:t>
            </a:r>
            <a:r>
              <a:rPr lang="ru-RU" sz="2200" dirty="0" err="1" smtClean="0"/>
              <a:t>Рельєфи</a:t>
            </a:r>
            <a:r>
              <a:rPr lang="ru-RU" sz="2200" dirty="0" smtClean="0"/>
              <a:t> палацу. </a:t>
            </a:r>
          </a:p>
          <a:p>
            <a:r>
              <a:rPr lang="ru-RU" sz="2200" dirty="0" smtClean="0"/>
              <a:t>Сцена </a:t>
            </a:r>
            <a:r>
              <a:rPr lang="ru-RU" sz="2200" dirty="0" err="1" smtClean="0"/>
              <a:t>полювання</a:t>
            </a:r>
            <a:r>
              <a:rPr lang="ru-RU" sz="2200" dirty="0" smtClean="0"/>
              <a:t> царя </a:t>
            </a:r>
            <a:r>
              <a:rPr lang="ru-RU" sz="2200" dirty="0" err="1" smtClean="0"/>
              <a:t>Ашшурбаніпала</a:t>
            </a:r>
            <a:r>
              <a:rPr lang="ru-RU" sz="2200" dirty="0" smtClean="0"/>
              <a:t>.</a:t>
            </a:r>
          </a:p>
          <a:p>
            <a:r>
              <a:rPr lang="ru-RU" sz="2200" dirty="0" err="1" smtClean="0"/>
              <a:t>Фрагменти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3" name="Рисунок 2" descr="1287060923_11_00_1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643174" y="3214686"/>
            <a:ext cx="6019800" cy="3187700"/>
          </a:xfrm>
          <a:prstGeom prst="rect">
            <a:avLst/>
          </a:prstGeom>
        </p:spPr>
      </p:pic>
      <p:pic>
        <p:nvPicPr>
          <p:cNvPr id="4" name="Рисунок 3" descr="00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5"/>
            <a:ext cx="4809455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298345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475656" y="404664"/>
            <a:ext cx="7400405" cy="5091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3900" y="5712795"/>
            <a:ext cx="2823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Битва на верблюдах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78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7494353" cy="4948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3006" y="5712794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Воїни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истецтво месопотамії\Ассирийские музыканты. Рельеф из дворца Ашшурбанапала в Нинев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4543425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3132" y="6021288"/>
            <a:ext cx="7197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Асирійські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музиканти</a:t>
            </a:r>
            <a:r>
              <a:rPr lang="ru-RU" sz="2000" dirty="0" smtClean="0"/>
              <a:t>. </a:t>
            </a:r>
            <a:r>
              <a:rPr lang="ru-RU" sz="2000" dirty="0" err="1" smtClean="0"/>
              <a:t>Рельєф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палацу </a:t>
            </a:r>
            <a:r>
              <a:rPr lang="ru-RU" sz="2000" dirty="0" err="1" smtClean="0"/>
              <a:t>Ашурбаніпала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 smtClean="0"/>
              <a:t>Ніневії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54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260648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майстерність</a:t>
            </a:r>
            <a:r>
              <a:rPr lang="ru-RU" dirty="0" smtClean="0"/>
              <a:t> </a:t>
            </a:r>
            <a:r>
              <a:rPr lang="ru-RU" dirty="0" err="1" smtClean="0"/>
              <a:t>вавилонських</a:t>
            </a:r>
            <a:r>
              <a:rPr lang="ru-RU" dirty="0" smtClean="0"/>
              <a:t> </a:t>
            </a:r>
            <a:r>
              <a:rPr lang="ru-RU" dirty="0" err="1" smtClean="0"/>
              <a:t>архітекторів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 </a:t>
            </a:r>
            <a:r>
              <a:rPr lang="ru-RU" dirty="0" err="1" smtClean="0"/>
              <a:t>розвалини</a:t>
            </a:r>
            <a:r>
              <a:rPr lang="ru-RU" dirty="0" smtClean="0"/>
              <a:t> висячих </a:t>
            </a:r>
            <a:r>
              <a:rPr lang="ru-RU" dirty="0" err="1" smtClean="0"/>
              <a:t>садів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прикрашали</a:t>
            </a:r>
            <a:r>
              <a:rPr lang="ru-RU" dirty="0" smtClean="0"/>
              <a:t> палац царя Навуходоносора.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звелів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для </a:t>
            </a:r>
            <a:r>
              <a:rPr lang="ru-RU" dirty="0" err="1" smtClean="0"/>
              <a:t>своє</a:t>
            </a:r>
            <a:r>
              <a:rPr lang="uk-UA" dirty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улюбленої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, яка </a:t>
            </a:r>
            <a:r>
              <a:rPr lang="ru-RU" dirty="0" err="1" smtClean="0"/>
              <a:t>була</a:t>
            </a:r>
            <a:r>
              <a:rPr lang="ru-RU" dirty="0" smtClean="0"/>
              <a:t> родом з </a:t>
            </a:r>
            <a:r>
              <a:rPr lang="ru-RU" dirty="0" err="1" smtClean="0"/>
              <a:t>гірської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Мідії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на </a:t>
            </a:r>
            <a:r>
              <a:rPr lang="ru-RU" dirty="0" err="1" smtClean="0"/>
              <a:t>рівнинах</a:t>
            </a:r>
            <a:r>
              <a:rPr lang="ru-RU" dirty="0" smtClean="0"/>
              <a:t> </a:t>
            </a:r>
            <a:r>
              <a:rPr lang="ru-RU" dirty="0" err="1" smtClean="0"/>
              <a:t>Вавилонії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б </a:t>
            </a:r>
            <a:r>
              <a:rPr lang="ru-RU" dirty="0" err="1" smtClean="0"/>
              <a:t>дещо</a:t>
            </a:r>
            <a:r>
              <a:rPr lang="ru-RU" dirty="0" smtClean="0"/>
              <a:t> схоже до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рідних</a:t>
            </a:r>
            <a:r>
              <a:rPr lang="ru-RU" dirty="0" smtClean="0"/>
              <a:t> </a:t>
            </a:r>
            <a:r>
              <a:rPr lang="ru-RU" dirty="0" err="1" smtClean="0"/>
              <a:t>лісистих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User\Desktop\Мистецтво месопотамії\Висячие_сады_Семирамиды_-_Вавил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515150" cy="33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2.bp.blogspot.com/-PGdM-00yhhg/TdpxXJO2uBI/AAAAAAAAAPs/RGkZ0hgMbb0/s640/Ogrody_semiramidy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12976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1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1868" y="6036"/>
            <a:ext cx="5242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Тодішні</a:t>
            </a:r>
            <a:r>
              <a:rPr lang="ru-RU" dirty="0"/>
              <a:t> </a:t>
            </a:r>
            <a:r>
              <a:rPr lang="ru-RU" dirty="0" err="1"/>
              <a:t>умільці</a:t>
            </a:r>
            <a:r>
              <a:rPr lang="ru-RU" dirty="0"/>
              <a:t> </a:t>
            </a:r>
            <a:r>
              <a:rPr lang="ru-RU" dirty="0" err="1"/>
              <a:t>виробляли</a:t>
            </a:r>
            <a:r>
              <a:rPr lang="ru-RU" dirty="0"/>
              <a:t> з </a:t>
            </a:r>
            <a:r>
              <a:rPr lang="ru-RU" dirty="0" err="1"/>
              <a:t>напівпрозорого</a:t>
            </a:r>
            <a:r>
              <a:rPr lang="ru-RU" dirty="0"/>
              <a:t> алебастру </a:t>
            </a:r>
            <a:r>
              <a:rPr lang="ru-RU" dirty="0" err="1"/>
              <a:t>чоловічі</a:t>
            </a:r>
            <a:r>
              <a:rPr lang="ru-RU" dirty="0"/>
              <a:t> та </a:t>
            </a:r>
            <a:r>
              <a:rPr lang="ru-RU" dirty="0" err="1"/>
              <a:t>жіночі</a:t>
            </a:r>
            <a:r>
              <a:rPr lang="ru-RU" dirty="0"/>
              <a:t> </a:t>
            </a:r>
            <a:r>
              <a:rPr lang="ru-RU" dirty="0" err="1"/>
              <a:t>статуетки</a:t>
            </a:r>
            <a:r>
              <a:rPr lang="ru-RU" dirty="0"/>
              <a:t> (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статуетки</a:t>
            </a:r>
            <a:r>
              <a:rPr lang="ru-RU" dirty="0"/>
              <a:t> </a:t>
            </a:r>
            <a:r>
              <a:rPr lang="ru-RU" dirty="0" err="1"/>
              <a:t>богині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r>
              <a:rPr lang="ru-RU" dirty="0"/>
              <a:t> — </a:t>
            </a:r>
            <a:r>
              <a:rPr lang="ru-RU" dirty="0" err="1"/>
              <a:t>жінки</a:t>
            </a:r>
            <a:r>
              <a:rPr lang="ru-RU" dirty="0"/>
              <a:t>, з </a:t>
            </a:r>
            <a:r>
              <a:rPr lang="ru-RU" dirty="0" err="1"/>
              <a:t>могутніми</a:t>
            </a:r>
            <a:r>
              <a:rPr lang="ru-RU" dirty="0"/>
              <a:t> стегнами та </a:t>
            </a:r>
            <a:r>
              <a:rPr lang="ru-RU" dirty="0" err="1"/>
              <a:t>грудьми</a:t>
            </a:r>
            <a:r>
              <a:rPr lang="ru-RU" dirty="0"/>
              <a:t>).</a:t>
            </a:r>
          </a:p>
        </p:txBody>
      </p:sp>
      <p:pic>
        <p:nvPicPr>
          <p:cNvPr id="3074" name="Picture 2" descr="C:\Users\User\Desktop\Мистецтво месопотамії\Статуэтка, изображающая, возможно, великую вавилонскую богиню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7284"/>
            <a:ext cx="2592288" cy="681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истецтво месопотамії\Женская фигурка из Эль-Убейда (Месопотамия). Глина. IV тыс. до н.э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06365"/>
            <a:ext cx="2837796" cy="467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588385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(</a:t>
            </a:r>
            <a:r>
              <a:rPr lang="ru-RU" sz="1600" i="1" dirty="0" err="1" smtClean="0"/>
              <a:t>Жіноча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фігурка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із</a:t>
            </a:r>
            <a:r>
              <a:rPr lang="ru-RU" sz="1600" i="1" dirty="0" smtClean="0"/>
              <a:t> Ель-</a:t>
            </a:r>
            <a:r>
              <a:rPr lang="ru-RU" sz="1600" i="1" dirty="0" err="1" smtClean="0"/>
              <a:t>Убейда</a:t>
            </a:r>
            <a:r>
              <a:rPr lang="ru-RU" sz="1600" i="1" dirty="0" smtClean="0"/>
              <a:t>. </a:t>
            </a:r>
            <a:r>
              <a:rPr lang="ru-RU" sz="1600" i="1" dirty="0"/>
              <a:t>Глина. IV тыс. до </a:t>
            </a:r>
            <a:r>
              <a:rPr lang="ru-RU" sz="1600" i="1" dirty="0" err="1" smtClean="0"/>
              <a:t>н.е</a:t>
            </a:r>
            <a:r>
              <a:rPr lang="ru-RU" sz="1600" i="1" dirty="0" smtClean="0"/>
              <a:t>.)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9861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Мистецтво месопотамії\антропоморфный расписной сосуд в форме женской безголовой фигуры. (неолітична кераміка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7350"/>
            <a:ext cx="3552627" cy="40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9221" y="620688"/>
            <a:ext cx="38884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/>
              <a:t>В епоху неоліту поширеними були антропоморфні глиняні посудини. В основному вони виготовлялися у формі обезголовленої жінки.</a:t>
            </a:r>
            <a:endParaRPr lang="ru-RU" sz="2200" dirty="0"/>
          </a:p>
        </p:txBody>
      </p:sp>
      <p:pic>
        <p:nvPicPr>
          <p:cNvPr id="8196" name="Picture 4" descr="C:\Users\User\Desktop\Мистецтво месопотамії\глиняний антропоморфний сосуд (неоліт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9983" y="1124744"/>
            <a:ext cx="33940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Шумери</a:t>
            </a:r>
            <a:r>
              <a:rPr lang="ru-RU" sz="2400" dirty="0"/>
              <a:t> та </a:t>
            </a:r>
            <a:r>
              <a:rPr lang="ru-RU" sz="2400" dirty="0" err="1"/>
              <a:t>аккадці</a:t>
            </a:r>
            <a:r>
              <a:rPr lang="ru-RU" sz="2400" dirty="0"/>
              <a:t> </a:t>
            </a:r>
            <a:r>
              <a:rPr lang="ru-RU" sz="2400" dirty="0" err="1"/>
              <a:t>створювали</a:t>
            </a:r>
            <a:r>
              <a:rPr lang="ru-RU" sz="2400" dirty="0"/>
              <a:t> </a:t>
            </a:r>
            <a:r>
              <a:rPr lang="ru-RU" sz="2400" dirty="0" err="1"/>
              <a:t>статуетки</a:t>
            </a:r>
            <a:r>
              <a:rPr lang="ru-RU" sz="2400" dirty="0"/>
              <a:t> </a:t>
            </a:r>
            <a:r>
              <a:rPr lang="ru-RU" sz="2400" dirty="0" err="1"/>
              <a:t>богів</a:t>
            </a:r>
            <a:r>
              <a:rPr lang="ru-RU" sz="2400" dirty="0"/>
              <a:t>, </a:t>
            </a:r>
            <a:r>
              <a:rPr lang="ru-RU" sz="2400" dirty="0" err="1"/>
              <a:t>царів</a:t>
            </a:r>
            <a:r>
              <a:rPr lang="ru-RU" sz="2400" dirty="0"/>
              <a:t> та вельмож, </a:t>
            </a:r>
            <a:r>
              <a:rPr lang="ru-RU" sz="2400" dirty="0" err="1"/>
              <a:t>рельєфні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</a:t>
            </a:r>
            <a:r>
              <a:rPr lang="ru-RU" sz="2400" dirty="0" err="1"/>
              <a:t>монстрів</a:t>
            </a:r>
            <a:r>
              <a:rPr lang="ru-RU" sz="2400" dirty="0"/>
              <a:t>, </a:t>
            </a:r>
            <a:r>
              <a:rPr lang="ru-RU" sz="2400" dirty="0" err="1"/>
              <a:t>тварин</a:t>
            </a:r>
            <a:r>
              <a:rPr lang="ru-RU" sz="2400" dirty="0"/>
              <a:t> і </a:t>
            </a:r>
            <a:r>
              <a:rPr lang="ru-RU" sz="2400" dirty="0" err="1"/>
              <a:t>епічних</a:t>
            </a:r>
            <a:r>
              <a:rPr lang="ru-RU" sz="2400" dirty="0"/>
              <a:t> </a:t>
            </a:r>
            <a:r>
              <a:rPr lang="ru-RU" sz="2400" dirty="0" err="1"/>
              <a:t>героїв</a:t>
            </a:r>
            <a:r>
              <a:rPr lang="ru-RU" sz="2400" dirty="0"/>
              <a:t>. Одним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кращих</a:t>
            </a:r>
            <a:r>
              <a:rPr lang="ru-RU" sz="2400" dirty="0"/>
              <a:t> </a:t>
            </a:r>
            <a:r>
              <a:rPr lang="ru-RU" sz="2400" dirty="0" err="1"/>
              <a:t>скульптурних</a:t>
            </a:r>
            <a:r>
              <a:rPr lang="ru-RU" sz="2400" dirty="0"/>
              <a:t> </a:t>
            </a:r>
            <a:r>
              <a:rPr lang="ru-RU" sz="2400" dirty="0" err="1"/>
              <a:t>творів</a:t>
            </a:r>
            <a:r>
              <a:rPr lang="ru-RU" sz="2400" dirty="0"/>
              <a:t> Шумера є "Дама з </a:t>
            </a:r>
            <a:r>
              <a:rPr lang="ru-RU" sz="2400" dirty="0" err="1"/>
              <a:t>Урука</a:t>
            </a:r>
            <a:r>
              <a:rPr lang="ru-RU" sz="2400" dirty="0"/>
              <a:t>" — </a:t>
            </a:r>
            <a:r>
              <a:rPr lang="ru-RU" sz="2400" dirty="0" err="1"/>
              <a:t>алебастрове</a:t>
            </a:r>
            <a:r>
              <a:rPr lang="ru-RU" sz="2400" dirty="0"/>
              <a:t> </a:t>
            </a:r>
            <a:r>
              <a:rPr lang="ru-RU" sz="2400" dirty="0" err="1"/>
              <a:t>жіноче</a:t>
            </a:r>
            <a:r>
              <a:rPr lang="ru-RU" sz="2400" dirty="0"/>
              <a:t> лице (на жаль, </a:t>
            </a:r>
            <a:r>
              <a:rPr lang="ru-RU" sz="2400" dirty="0" err="1"/>
              <a:t>пошкоджене</a:t>
            </a:r>
            <a:r>
              <a:rPr lang="ru-RU" sz="2400" dirty="0"/>
              <a:t>). </a:t>
            </a:r>
          </a:p>
        </p:txBody>
      </p:sp>
      <p:pic>
        <p:nvPicPr>
          <p:cNvPr id="4098" name="Picture 2" descr="C:\Users\User\Desktop\Мистецтво месопотамії\Дама из Уру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9362"/>
            <a:ext cx="4264277" cy="63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6632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 нашого часу збереглися зразку шумерської скульптури, створені на початку ІІІ тис. до н. е. Найбільш поширеним типом скульптури був адорант </a:t>
            </a:r>
            <a:r>
              <a:rPr lang="en-US" dirty="0" smtClean="0"/>
              <a:t>(</a:t>
            </a:r>
            <a:r>
              <a:rPr lang="uk-UA" dirty="0" smtClean="0"/>
              <a:t>від</a:t>
            </a:r>
            <a:r>
              <a:rPr lang="en-US" dirty="0" smtClean="0"/>
              <a:t> </a:t>
            </a:r>
            <a:r>
              <a:rPr lang="en-US" dirty="0" err="1"/>
              <a:t>лат</a:t>
            </a:r>
            <a:r>
              <a:rPr lang="en-US" dirty="0"/>
              <a:t>. «adore» — «</a:t>
            </a:r>
            <a:r>
              <a:rPr lang="en-US" dirty="0" err="1" smtClean="0"/>
              <a:t>поклонят</a:t>
            </a:r>
            <a:r>
              <a:rPr lang="uk-UA" dirty="0" err="1" smtClean="0"/>
              <a:t>ися</a:t>
            </a:r>
            <a:r>
              <a:rPr lang="en-US" dirty="0" smtClean="0"/>
              <a:t>»), </a:t>
            </a:r>
            <a:r>
              <a:rPr lang="uk-UA" dirty="0" smtClean="0"/>
              <a:t>який представляв собою статую людини, що молиться зі </a:t>
            </a:r>
            <a:r>
              <a:rPr lang="uk-UA" dirty="0" err="1" smtClean="0"/>
              <a:t>складенеми</a:t>
            </a:r>
            <a:r>
              <a:rPr lang="uk-UA" dirty="0" smtClean="0"/>
              <a:t> руками на грудях. Таку фігурку дарували храмові.</a:t>
            </a:r>
            <a:r>
              <a:rPr lang="uk-UA" dirty="0"/>
              <a:t> </a:t>
            </a:r>
            <a:r>
              <a:rPr lang="uk-UA" dirty="0" smtClean="0"/>
              <a:t>Особливо ретельно </a:t>
            </a:r>
            <a:r>
              <a:rPr lang="en-US" dirty="0" smtClean="0"/>
              <a:t>в</a:t>
            </a:r>
            <a:r>
              <a:rPr lang="uk-UA" dirty="0" err="1" smtClean="0"/>
              <a:t>иконувалися</a:t>
            </a:r>
            <a:r>
              <a:rPr lang="uk-UA" dirty="0" smtClean="0"/>
              <a:t> величезні очі адорантів. Їх прикрашали кусочками каміння, дерева, металу.</a:t>
            </a:r>
            <a:endParaRPr lang="ru-RU" dirty="0"/>
          </a:p>
        </p:txBody>
      </p:sp>
      <p:pic>
        <p:nvPicPr>
          <p:cNvPr id="5" name="Рисунок 4" descr="img276.jpg"/>
          <p:cNvPicPr>
            <a:picLocks noChangeAspect="1"/>
          </p:cNvPicPr>
          <p:nvPr/>
        </p:nvPicPr>
        <p:blipFill>
          <a:blip r:embed="rId2" cstate="print"/>
          <a:srcRect l="2961" r="2961" b="2083"/>
          <a:stretch>
            <a:fillRect/>
          </a:stretch>
        </p:blipFill>
        <p:spPr>
          <a:xfrm>
            <a:off x="5868144" y="260648"/>
            <a:ext cx="2931998" cy="5741809"/>
          </a:xfrm>
          <a:prstGeom prst="rect">
            <a:avLst/>
          </a:prstGeom>
        </p:spPr>
      </p:pic>
      <p:pic>
        <p:nvPicPr>
          <p:cNvPr id="6" name="Рисунок 5" descr="img295.jpg"/>
          <p:cNvPicPr>
            <a:picLocks noChangeAspect="1"/>
          </p:cNvPicPr>
          <p:nvPr/>
        </p:nvPicPr>
        <p:blipFill>
          <a:blip r:embed="rId3" cstate="print"/>
          <a:srcRect t="-336" r="21871"/>
          <a:stretch>
            <a:fillRect/>
          </a:stretch>
        </p:blipFill>
        <p:spPr>
          <a:xfrm>
            <a:off x="2087724" y="2978954"/>
            <a:ext cx="3024336" cy="37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8217" y="5013176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«</a:t>
            </a:r>
            <a:r>
              <a:rPr lang="ru-RU" sz="2000" dirty="0"/>
              <a:t>Панель </a:t>
            </a:r>
            <a:r>
              <a:rPr lang="ru-RU" sz="2000" dirty="0" err="1"/>
              <a:t>війни</a:t>
            </a:r>
            <a:r>
              <a:rPr lang="ru-RU" sz="2000" dirty="0"/>
              <a:t>» </a:t>
            </a:r>
            <a:r>
              <a:rPr lang="ru-RU" sz="2000" dirty="0" err="1"/>
              <a:t>являє</a:t>
            </a:r>
            <a:r>
              <a:rPr lang="ru-RU" sz="2000" dirty="0"/>
              <a:t> собою </a:t>
            </a:r>
            <a:r>
              <a:rPr lang="ru-RU" sz="2000" dirty="0" err="1"/>
              <a:t>одне</a:t>
            </a:r>
            <a:r>
              <a:rPr lang="ru-RU" sz="2000" dirty="0"/>
              <a:t> з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ранніх</a:t>
            </a:r>
            <a:r>
              <a:rPr lang="ru-RU" sz="2000" dirty="0"/>
              <a:t> </a:t>
            </a:r>
            <a:r>
              <a:rPr lang="ru-RU" sz="2000" dirty="0" err="1"/>
              <a:t>зображень</a:t>
            </a:r>
            <a:r>
              <a:rPr lang="ru-RU" sz="2000" dirty="0"/>
              <a:t> </a:t>
            </a:r>
            <a:r>
              <a:rPr lang="ru-RU" sz="2000" dirty="0" err="1"/>
              <a:t>шумерської</a:t>
            </a:r>
            <a:r>
              <a:rPr lang="ru-RU" sz="2000" dirty="0"/>
              <a:t> </a:t>
            </a:r>
            <a:r>
              <a:rPr lang="ru-RU" sz="2000" dirty="0" err="1"/>
              <a:t>армії</a:t>
            </a:r>
            <a:r>
              <a:rPr lang="ru-RU" sz="2000" dirty="0"/>
              <a:t>. </a:t>
            </a:r>
            <a:r>
              <a:rPr lang="ru-RU" sz="2000" dirty="0" err="1"/>
              <a:t>Бойові</a:t>
            </a:r>
            <a:r>
              <a:rPr lang="ru-RU" sz="2000" dirty="0"/>
              <a:t> </a:t>
            </a:r>
            <a:r>
              <a:rPr lang="ru-RU" sz="2000" dirty="0" err="1"/>
              <a:t>колісниці</a:t>
            </a:r>
            <a:r>
              <a:rPr lang="ru-RU" sz="2000" dirty="0"/>
              <a:t> </a:t>
            </a:r>
            <a:r>
              <a:rPr lang="ru-RU" sz="2000" dirty="0" err="1"/>
              <a:t>прокладають</a:t>
            </a:r>
            <a:r>
              <a:rPr lang="ru-RU" sz="2000" dirty="0"/>
              <a:t> дорогу, </a:t>
            </a:r>
            <a:r>
              <a:rPr lang="ru-RU" sz="2000" dirty="0" err="1"/>
              <a:t>незважаючи</a:t>
            </a:r>
            <a:r>
              <a:rPr lang="ru-RU" sz="2000" dirty="0"/>
              <a:t> на </a:t>
            </a:r>
            <a:r>
              <a:rPr lang="ru-RU" sz="2000" dirty="0" err="1"/>
              <a:t>тіла</a:t>
            </a:r>
            <a:r>
              <a:rPr lang="ru-RU" sz="2000" dirty="0"/>
              <a:t> </a:t>
            </a:r>
            <a:r>
              <a:rPr lang="ru-RU" sz="2000" dirty="0" err="1"/>
              <a:t>ворогів</a:t>
            </a:r>
            <a:r>
              <a:rPr lang="ru-RU" sz="2000" dirty="0"/>
              <a:t>; </a:t>
            </a:r>
            <a:r>
              <a:rPr lang="ru-RU" sz="2000" dirty="0" err="1"/>
              <a:t>піші</a:t>
            </a:r>
            <a:r>
              <a:rPr lang="ru-RU" sz="2000" dirty="0"/>
              <a:t> </a:t>
            </a:r>
            <a:r>
              <a:rPr lang="ru-RU" sz="2000" dirty="0" err="1"/>
              <a:t>воїни</a:t>
            </a:r>
            <a:r>
              <a:rPr lang="ru-RU" sz="2000" dirty="0"/>
              <a:t> в плащах </a:t>
            </a:r>
            <a:r>
              <a:rPr lang="ru-RU" sz="2000" dirty="0" err="1"/>
              <a:t>озброєні</a:t>
            </a:r>
            <a:r>
              <a:rPr lang="ru-RU" sz="2000" dirty="0"/>
              <a:t> </a:t>
            </a:r>
            <a:r>
              <a:rPr lang="ru-RU" sz="2000" dirty="0" err="1"/>
              <a:t>списами</a:t>
            </a:r>
            <a:r>
              <a:rPr lang="ru-RU" sz="2000" dirty="0"/>
              <a:t>; </a:t>
            </a:r>
            <a:r>
              <a:rPr lang="ru-RU" sz="2000" dirty="0" err="1"/>
              <a:t>ворогів</a:t>
            </a:r>
            <a:r>
              <a:rPr lang="ru-RU" sz="2000" dirty="0"/>
              <a:t> </a:t>
            </a:r>
            <a:r>
              <a:rPr lang="ru-RU" sz="2000" dirty="0" err="1"/>
              <a:t>вбивають</a:t>
            </a:r>
            <a:r>
              <a:rPr lang="ru-RU" sz="2000" dirty="0"/>
              <a:t> </a:t>
            </a:r>
            <a:r>
              <a:rPr lang="ru-RU" sz="2000" dirty="0" err="1"/>
              <a:t>сокирами</a:t>
            </a:r>
            <a:r>
              <a:rPr lang="ru-RU" sz="2000" dirty="0"/>
              <a:t>, </a:t>
            </a:r>
            <a:r>
              <a:rPr lang="ru-RU" sz="2000" dirty="0" err="1"/>
              <a:t>бранців</a:t>
            </a:r>
            <a:r>
              <a:rPr lang="ru-RU" sz="2000" dirty="0"/>
              <a:t> в </a:t>
            </a:r>
            <a:r>
              <a:rPr lang="ru-RU" sz="2000" dirty="0" err="1"/>
              <a:t>роздягненому</a:t>
            </a:r>
            <a:r>
              <a:rPr lang="ru-RU" sz="2000" dirty="0"/>
              <a:t>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ведуть</a:t>
            </a:r>
            <a:r>
              <a:rPr lang="ru-RU" sz="2000" dirty="0"/>
              <a:t> до царя,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тримає</a:t>
            </a:r>
            <a:r>
              <a:rPr lang="ru-RU" sz="2000" dirty="0"/>
              <a:t> в руках </a:t>
            </a:r>
            <a:r>
              <a:rPr lang="ru-RU" sz="2000" dirty="0" err="1"/>
              <a:t>спис</a:t>
            </a:r>
            <a:r>
              <a:rPr lang="ru-RU" sz="2000" dirty="0"/>
              <a:t>. </a:t>
            </a:r>
            <a:endParaRPr lang="ru-RU" sz="2000" dirty="0"/>
          </a:p>
        </p:txBody>
      </p:sp>
      <p:pic>
        <p:nvPicPr>
          <p:cNvPr id="5" name="Рисунок 4" descr="22938867_standard_of_ur_2.jpg"/>
          <p:cNvPicPr>
            <a:picLocks noChangeAspect="1"/>
          </p:cNvPicPr>
          <p:nvPr/>
        </p:nvPicPr>
        <p:blipFill>
          <a:blip r:embed="rId2" cstate="print"/>
          <a:srcRect t="20977" b="20115"/>
          <a:stretch>
            <a:fillRect/>
          </a:stretch>
        </p:blipFill>
        <p:spPr>
          <a:xfrm>
            <a:off x="1403648" y="836712"/>
            <a:ext cx="7490498" cy="39712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87924" y="18864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«Штандарт Ура»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2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7740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Панель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світу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»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зображує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ритуальний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бенкет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На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бенкет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несуть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тварин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рибу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інші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харчі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Сидячі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фігури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одягнені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спідниці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бахромою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п'ють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вино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під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акомпанемент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музиканта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грає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лірі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Такого роду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сцени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досить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характерні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циліндричних</a:t>
            </a:r>
            <a:r>
              <a:rPr lang="ru-RU" sz="2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печаток того часу.</a:t>
            </a:r>
            <a:endParaRPr lang="ru-RU" sz="2000" dirty="0" smtClean="0"/>
          </a:p>
        </p:txBody>
      </p:sp>
      <p:pic>
        <p:nvPicPr>
          <p:cNvPr id="3" name="Рисунок 2" descr="img307.jpg"/>
          <p:cNvPicPr>
            <a:picLocks noChangeAspect="1"/>
          </p:cNvPicPr>
          <p:nvPr/>
        </p:nvPicPr>
        <p:blipFill>
          <a:blip r:embed="rId2" cstate="print"/>
          <a:srcRect l="2353" t="20588" r="2353" b="14052"/>
          <a:stretch>
            <a:fillRect/>
          </a:stretch>
        </p:blipFill>
        <p:spPr>
          <a:xfrm>
            <a:off x="1422887" y="1820410"/>
            <a:ext cx="746579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08104" y="1397820"/>
            <a:ext cx="34563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Велику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</a:rPr>
              <a:t>цінність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для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</a:rPr>
              <a:t>історії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</a:rPr>
              <a:t>мистецтва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народів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Передньої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Азії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пам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ятки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гліптики</a:t>
            </a:r>
            <a:r>
              <a:rPr lang="ru-RU" sz="2000" u="sng" dirty="0">
                <a:ea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тобто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</a:rPr>
              <a:t>різні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</a:rPr>
              <a:t>каміння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— печатки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й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ea typeface="Times New Roman" pitchFamily="18" charset="0"/>
              </a:rPr>
              <a:t>амулети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. </a:t>
            </a:r>
            <a:r>
              <a:rPr lang="ru-RU" sz="2000" dirty="0" err="1" smtClean="0">
                <a:ea typeface="Times New Roman" pitchFamily="18" charset="0"/>
              </a:rPr>
              <a:t>Звичайна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форма печаток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Передньої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Азії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циліндрична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,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округлій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поверхні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якої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художники легко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розміщували</a:t>
            </a:r>
            <a:r>
              <a:rPr lang="ru-RU" sz="2000" dirty="0">
                <a:ea typeface="Times New Roman" pitchFamily="18" charset="0"/>
              </a:rPr>
              <a:t> </a:t>
            </a:r>
            <a:r>
              <a:rPr lang="ru-RU" sz="2000" dirty="0" err="1" smtClean="0">
                <a:ea typeface="Times New Roman" pitchFamily="18" charset="0"/>
              </a:rPr>
              <a:t>багатофігурні</a:t>
            </a:r>
            <a:r>
              <a:rPr lang="ru-RU" sz="2000" dirty="0" smtClean="0">
                <a:ea typeface="Times New Roman" pitchFamily="18" charset="0"/>
              </a:rPr>
              <a:t> </a:t>
            </a:r>
            <a:r>
              <a:rPr lang="ru-RU" sz="2000" dirty="0" err="1" smtClean="0">
                <a:ea typeface="Times New Roman" pitchFamily="18" charset="0"/>
              </a:rPr>
              <a:t>композиції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3" name="Рисунок 2" descr="img279.jpg"/>
          <p:cNvPicPr>
            <a:picLocks noChangeAspect="1"/>
          </p:cNvPicPr>
          <p:nvPr/>
        </p:nvPicPr>
        <p:blipFill>
          <a:blip r:embed="rId2" cstate="print"/>
          <a:srcRect l="2201" t="79156" r="7538" b="2343"/>
          <a:stretch>
            <a:fillRect/>
          </a:stretch>
        </p:blipFill>
        <p:spPr>
          <a:xfrm>
            <a:off x="1398886" y="4509120"/>
            <a:ext cx="3896271" cy="1615527"/>
          </a:xfrm>
          <a:prstGeom prst="rect">
            <a:avLst/>
          </a:prstGeom>
        </p:spPr>
      </p:pic>
      <p:pic>
        <p:nvPicPr>
          <p:cNvPr id="5" name="Рисунок 4" descr="img306.jpg"/>
          <p:cNvPicPr>
            <a:picLocks noChangeAspect="1"/>
          </p:cNvPicPr>
          <p:nvPr/>
        </p:nvPicPr>
        <p:blipFill>
          <a:blip r:embed="rId3" cstate="print"/>
          <a:srcRect l="5681" t="1872" r="1536" b="80467"/>
          <a:stretch>
            <a:fillRect/>
          </a:stretch>
        </p:blipFill>
        <p:spPr>
          <a:xfrm>
            <a:off x="1396863" y="207508"/>
            <a:ext cx="3896271" cy="1500198"/>
          </a:xfrm>
          <a:prstGeom prst="rect">
            <a:avLst/>
          </a:prstGeom>
        </p:spPr>
      </p:pic>
      <p:pic>
        <p:nvPicPr>
          <p:cNvPr id="6" name="Рисунок 5" descr="img279.jpg"/>
          <p:cNvPicPr>
            <a:picLocks noChangeAspect="1"/>
          </p:cNvPicPr>
          <p:nvPr/>
        </p:nvPicPr>
        <p:blipFill>
          <a:blip r:embed="rId2" cstate="print"/>
          <a:srcRect l="6310" t="49772" r="3135" b="27519"/>
          <a:stretch>
            <a:fillRect/>
          </a:stretch>
        </p:blipFill>
        <p:spPr>
          <a:xfrm>
            <a:off x="1398888" y="2059069"/>
            <a:ext cx="3896271" cy="19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794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2014-10-23T18:37:56Z</dcterms:created>
  <dcterms:modified xsi:type="dcterms:W3CDTF">2014-10-24T16:14:00Z</dcterms:modified>
</cp:coreProperties>
</file>