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F53B-4F61-439E-86B2-7C681B0263B3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B75C-9D42-4A1B-B4B6-689FC303B83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013176"/>
            <a:ext cx="6595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Олександр</a:t>
            </a:r>
            <a:r>
              <a:rPr lang="ru-RU" sz="7200" b="1" cap="none" spc="0" dirty="0" smtClean="0">
                <a:ln w="190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en-US" sz="7200" b="1" dirty="0">
                <a:ln w="1905">
                  <a:solidFill>
                    <a:srgbClr val="9933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ІІ</a:t>
            </a:r>
            <a:endParaRPr lang="ru-RU" sz="7200" b="1" cap="none" spc="-150" dirty="0">
              <a:ln w="1905">
                <a:solidFill>
                  <a:srgbClr val="9933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3960887" cy="461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276872"/>
            <a:ext cx="61872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Дякуємо</a:t>
            </a:r>
            <a:r>
              <a:rPr lang="ru-RU" sz="6000" b="1" cap="none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6000" b="1" cap="none" spc="0" dirty="0" err="1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6000" b="1" cap="none" spc="0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373216"/>
            <a:ext cx="30882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Презентацію</a:t>
            </a:r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підготували</a:t>
            </a:r>
            <a:endParaRPr lang="ru-RU" sz="2000" b="1" dirty="0" smtClean="0">
              <a:ln w="31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учні</a:t>
            </a:r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9-А </a:t>
            </a:r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класу</a:t>
            </a:r>
            <a:endParaRPr lang="ru-RU" sz="2000" b="1" dirty="0" smtClean="0">
              <a:ln w="31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Чубар</a:t>
            </a:r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Діна</a:t>
            </a:r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Бєлов</a:t>
            </a:r>
            <a:r>
              <a:rPr lang="ru-RU" sz="2000" b="1" dirty="0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3175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Євген</a:t>
            </a:r>
            <a:endParaRPr lang="uk-UA" sz="2000" dirty="0">
              <a:ln w="3175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667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latin typeface="Monotype Corsiva" pitchFamily="66" charset="0"/>
              </a:rPr>
              <a:t>Олександр</a:t>
            </a:r>
            <a:r>
              <a:rPr lang="ru-RU" sz="2800" b="1" dirty="0">
                <a:latin typeface="Monotype Corsiva" pitchFamily="66" charset="0"/>
              </a:rPr>
              <a:t> ІІ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>
                <a:latin typeface="Monotype Corsiva" pitchFamily="66" charset="0"/>
              </a:rPr>
              <a:t>—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 err="1">
                <a:latin typeface="Monotype Corsiva" pitchFamily="66" charset="0"/>
              </a:rPr>
              <a:t>російський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імператор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 err="1">
                <a:latin typeface="Monotype Corsiva" pitchFamily="66" charset="0"/>
              </a:rPr>
              <a:t>з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>
                <a:latin typeface="Monotype Corsiva" pitchFamily="66" charset="0"/>
              </a:rPr>
              <a:t>1855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>
                <a:latin typeface="Monotype Corsiva" pitchFamily="66" charset="0"/>
              </a:rPr>
              <a:t>до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>
                <a:latin typeface="Monotype Corsiva" pitchFamily="66" charset="0"/>
              </a:rPr>
              <a:t>1881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ru-RU" sz="2800" dirty="0">
                <a:latin typeface="Monotype Corsiva" pitchFamily="66" charset="0"/>
              </a:rPr>
              <a:t>року. </a:t>
            </a:r>
            <a:r>
              <a:rPr lang="en-US" sz="2800" dirty="0" err="1">
                <a:latin typeface="Monotype Corsiva" pitchFamily="66" charset="0"/>
              </a:rPr>
              <a:t>Старший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син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en-US" sz="2800" dirty="0" err="1">
                <a:latin typeface="Monotype Corsiva" pitchFamily="66" charset="0"/>
              </a:rPr>
              <a:t>Миколи</a:t>
            </a:r>
            <a:r>
              <a:rPr lang="en-US" sz="2800" dirty="0">
                <a:latin typeface="Monotype Corsiva" pitchFamily="66" charset="0"/>
              </a:rPr>
              <a:t> І. </a:t>
            </a:r>
            <a:r>
              <a:rPr lang="en-US" sz="2800" dirty="0" err="1">
                <a:latin typeface="Monotype Corsiva" pitchFamily="66" charset="0"/>
              </a:rPr>
              <a:t>C</a:t>
            </a:r>
            <a:r>
              <a:rPr lang="en-US" sz="2800" dirty="0" err="1" smtClean="0">
                <a:latin typeface="Monotype Corsiva" pitchFamily="66" charset="0"/>
              </a:rPr>
              <a:t>касував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en-US" sz="2800" dirty="0" err="1">
                <a:latin typeface="Monotype Corsiva" pitchFamily="66" charset="0"/>
              </a:rPr>
              <a:t>кріпосне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право</a:t>
            </a:r>
            <a:r>
              <a:rPr lang="en-US" sz="2800" dirty="0">
                <a:latin typeface="Monotype Corsiva" pitchFamily="66" charset="0"/>
              </a:rPr>
              <a:t>, </a:t>
            </a:r>
            <a:r>
              <a:rPr lang="en-US" sz="2800" dirty="0" err="1">
                <a:latin typeface="Monotype Corsiva" pitchFamily="66" charset="0"/>
              </a:rPr>
              <a:t>за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що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одержав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ім'я</a:t>
            </a:r>
            <a:r>
              <a:rPr lang="en-US" sz="2800" dirty="0">
                <a:latin typeface="Monotype Corsiva" pitchFamily="66" charset="0"/>
              </a:rPr>
              <a:t> «</a:t>
            </a:r>
            <a:r>
              <a:rPr lang="en-US" sz="2800" dirty="0" err="1">
                <a:latin typeface="Monotype Corsiva" pitchFamily="66" charset="0"/>
              </a:rPr>
              <a:t>Визволитель</a:t>
            </a:r>
            <a:r>
              <a:rPr lang="en-US" sz="2800" dirty="0" smtClean="0">
                <a:latin typeface="Monotype Corsiva" pitchFamily="66" charset="0"/>
              </a:rPr>
              <a:t>».</a:t>
            </a:r>
          </a:p>
          <a:p>
            <a:r>
              <a:rPr lang="en-US" sz="2800" dirty="0" err="1">
                <a:latin typeface="Monotype Corsiva" pitchFamily="66" charset="0"/>
              </a:rPr>
              <a:t>Поразка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Російської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імперії</a:t>
            </a:r>
            <a:r>
              <a:rPr lang="en-US" sz="2800" dirty="0">
                <a:latin typeface="Monotype Corsiva" pitchFamily="66" charset="0"/>
              </a:rPr>
              <a:t> у </a:t>
            </a:r>
            <a:r>
              <a:rPr lang="en-US" sz="2800" dirty="0" err="1">
                <a:latin typeface="Monotype Corsiva" pitchFamily="66" charset="0"/>
              </a:rPr>
              <a:t>Кримській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війні</a:t>
            </a:r>
            <a:r>
              <a:rPr lang="en-US" sz="2800" dirty="0">
                <a:latin typeface="Monotype Corsiva" pitchFamily="66" charset="0"/>
              </a:rPr>
              <a:t> 1853—1856, </a:t>
            </a:r>
            <a:r>
              <a:rPr lang="en-US" sz="2800" dirty="0" err="1">
                <a:latin typeface="Monotype Corsiva" pitchFamily="66" charset="0"/>
              </a:rPr>
              <a:t>криза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економічного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розвитку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країни</a:t>
            </a:r>
            <a:r>
              <a:rPr lang="en-US" sz="2800" dirty="0">
                <a:latin typeface="Monotype Corsiva" pitchFamily="66" charset="0"/>
              </a:rPr>
              <a:t>, </a:t>
            </a:r>
            <a:r>
              <a:rPr lang="en-US" sz="2800" dirty="0" err="1">
                <a:latin typeface="Monotype Corsiva" pitchFamily="66" charset="0"/>
              </a:rPr>
              <a:t>національно-визвольний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рух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en-US" sz="2800" dirty="0" err="1">
                <a:latin typeface="Monotype Corsiva" pitchFamily="66" charset="0"/>
              </a:rPr>
              <a:t>поневолених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народів</a:t>
            </a:r>
            <a:r>
              <a:rPr lang="en-US" sz="2800" dirty="0">
                <a:latin typeface="Monotype Corsiva" pitchFamily="66" charset="0"/>
              </a:rPr>
              <a:t>, </a:t>
            </a:r>
            <a:r>
              <a:rPr lang="en-US" sz="2800" dirty="0" err="1">
                <a:latin typeface="Monotype Corsiva" pitchFamily="66" charset="0"/>
              </a:rPr>
              <a:t>примусили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Олександра</a:t>
            </a:r>
            <a:r>
              <a:rPr lang="en-US" sz="2800" dirty="0">
                <a:latin typeface="Monotype Corsiva" pitchFamily="66" charset="0"/>
              </a:rPr>
              <a:t> ІІ </a:t>
            </a:r>
            <a:r>
              <a:rPr lang="en-US" sz="2800" dirty="0" err="1">
                <a:latin typeface="Monotype Corsiva" pitchFamily="66" charset="0"/>
              </a:rPr>
              <a:t>провести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ряд</a:t>
            </a:r>
            <a:r>
              <a:rPr lang="en-US" sz="2800" dirty="0">
                <a:latin typeface="Monotype Corsiva" pitchFamily="66" charset="0"/>
              </a:rPr>
              <a:t> </a:t>
            </a:r>
            <a:r>
              <a:rPr lang="en-US" sz="2800" dirty="0" err="1">
                <a:latin typeface="Monotype Corsiva" pitchFamily="66" charset="0"/>
              </a:rPr>
              <a:t>реформ</a:t>
            </a:r>
            <a:r>
              <a:rPr lang="en-US" sz="2800" dirty="0">
                <a:latin typeface="Monotype Corsiva" pitchFamily="66" charset="0"/>
              </a:rPr>
              <a:t>: </a:t>
            </a:r>
            <a:r>
              <a:rPr lang="en-US" sz="2800" dirty="0" err="1">
                <a:latin typeface="Monotype Corsiva" pitchFamily="66" charset="0"/>
              </a:rPr>
              <a:t>відміна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кріпосного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права</a:t>
            </a:r>
            <a:r>
              <a:rPr lang="en-US" sz="2800" dirty="0">
                <a:latin typeface="Monotype Corsiva" pitchFamily="66" charset="0"/>
              </a:rPr>
              <a:t> 1861, </a:t>
            </a:r>
            <a:r>
              <a:rPr lang="en-US" sz="2800" dirty="0" err="1">
                <a:latin typeface="Monotype Corsiva" pitchFamily="66" charset="0"/>
              </a:rPr>
              <a:t>земельна</a:t>
            </a:r>
            <a:r>
              <a:rPr lang="en-US" sz="2800" dirty="0">
                <a:latin typeface="Monotype Corsiva" pitchFamily="66" charset="0"/>
              </a:rPr>
              <a:t>, </a:t>
            </a:r>
            <a:r>
              <a:rPr lang="en-US" sz="2800" dirty="0" err="1">
                <a:latin typeface="Monotype Corsiva" pitchFamily="66" charset="0"/>
              </a:rPr>
              <a:t>судова</a:t>
            </a:r>
            <a:r>
              <a:rPr lang="en-US" sz="2800" dirty="0">
                <a:latin typeface="Monotype Corsiva" pitchFamily="66" charset="0"/>
              </a:rPr>
              <a:t>, </a:t>
            </a:r>
            <a:r>
              <a:rPr lang="en-US" sz="2800" dirty="0" err="1">
                <a:latin typeface="Monotype Corsiva" pitchFamily="66" charset="0"/>
              </a:rPr>
              <a:t>міська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та</a:t>
            </a: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err="1">
                <a:latin typeface="Monotype Corsiva" pitchFamily="66" charset="0"/>
              </a:rPr>
              <a:t>ін</a:t>
            </a:r>
            <a:r>
              <a:rPr lang="en-US" sz="2800" dirty="0">
                <a:latin typeface="Monotype Corsiva" pitchFamily="66" charset="0"/>
              </a:rPr>
              <a:t>.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84646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838" y="188640"/>
            <a:ext cx="764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Скасування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кріпосного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права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itchFamily="66" charset="0"/>
              </a:rPr>
              <a:t>19 лютого 1861 року проголошено маніфест про скасування кріпацтва, але звільнення селян </a:t>
            </a:r>
            <a:r>
              <a:rPr lang="uk-UA" sz="2800" dirty="0" smtClean="0">
                <a:latin typeface="Monotype Corsiva" pitchFamily="66" charset="0"/>
              </a:rPr>
              <a:t>мало </a:t>
            </a:r>
            <a:r>
              <a:rPr lang="uk-UA" sz="2800" dirty="0">
                <a:latin typeface="Monotype Corsiva" pitchFamily="66" charset="0"/>
              </a:rPr>
              <a:t>наступити тільки через два роки. У маніфесті селян названо </a:t>
            </a:r>
            <a:r>
              <a:rPr lang="uk-UA" sz="2800" i="1" dirty="0" err="1" smtClean="0">
                <a:latin typeface="Monotype Corsiva" pitchFamily="66" charset="0"/>
              </a:rPr>
              <a:t>“</a:t>
            </a:r>
            <a:r>
              <a:rPr lang="uk-UA" sz="2800" i="1" dirty="0" err="1">
                <a:latin typeface="Monotype Corsiva" pitchFamily="66" charset="0"/>
              </a:rPr>
              <a:t>тимчасово</a:t>
            </a:r>
            <a:r>
              <a:rPr lang="uk-UA" sz="2800" i="1" dirty="0">
                <a:latin typeface="Monotype Corsiva" pitchFamily="66" charset="0"/>
              </a:rPr>
              <a:t> </a:t>
            </a:r>
            <a:r>
              <a:rPr lang="uk-UA" sz="2800" i="1" dirty="0" err="1">
                <a:latin typeface="Monotype Corsiva" pitchFamily="66" charset="0"/>
              </a:rPr>
              <a:t>зобов'язаними”</a:t>
            </a:r>
            <a:r>
              <a:rPr lang="uk-UA" sz="2800" dirty="0">
                <a:latin typeface="Monotype Corsiva" pitchFamily="66" charset="0"/>
              </a:rPr>
              <a:t>, а самий стан — </a:t>
            </a:r>
            <a:r>
              <a:rPr lang="uk-UA" sz="2800" i="1" dirty="0">
                <a:latin typeface="Monotype Corsiva" pitchFamily="66" charset="0"/>
              </a:rPr>
              <a:t>переходовим</a:t>
            </a:r>
            <a:r>
              <a:rPr lang="uk-UA" sz="2800" dirty="0">
                <a:latin typeface="Monotype Corsiva" pitchFamily="66" charset="0"/>
              </a:rPr>
              <a:t>. Селяни діставали персональну свободу, незалежність від дідича та двір із садибною землею, але орну землю мали одержати тільки через 20 років, після викупу її у дідича</a:t>
            </a:r>
            <a:r>
              <a:rPr lang="ru-RU" sz="2800" dirty="0">
                <a:latin typeface="Monotype Corsiva" pitchFamily="66" charset="0"/>
              </a:rPr>
              <a:t>. </a:t>
            </a:r>
            <a:r>
              <a:rPr lang="uk-UA" sz="2800" dirty="0" smtClean="0">
                <a:latin typeface="Monotype Corsiva" pitchFamily="66" charset="0"/>
              </a:rPr>
              <a:t>Наслідком </a:t>
            </a:r>
            <a:r>
              <a:rPr lang="uk-UA" sz="2800" dirty="0">
                <a:latin typeface="Monotype Corsiva" pitchFamily="66" charset="0"/>
              </a:rPr>
              <a:t>реформи було катастрофічне збільшення числа малоземельних селянських господарств; що мали до 3-х десятин. На Лівобережній Україні таких господарств було 43,3%</a:t>
            </a:r>
            <a:r>
              <a:rPr lang="uk-UA" sz="2800" i="1" dirty="0">
                <a:latin typeface="Monotype Corsiva" pitchFamily="66" charset="0"/>
              </a:rPr>
              <a:t>,</a:t>
            </a:r>
            <a:r>
              <a:rPr lang="uk-UA" sz="2800" dirty="0">
                <a:latin typeface="Monotype Corsiva" pitchFamily="66" charset="0"/>
              </a:rPr>
              <a:t> на Південній </a:t>
            </a:r>
            <a:r>
              <a:rPr lang="uk-UA" sz="2800" dirty="0" err="1">
                <a:latin typeface="Monotype Corsiva" pitchFamily="66" charset="0"/>
              </a:rPr>
              <a:t>Україні—</a:t>
            </a:r>
            <a:r>
              <a:rPr lang="uk-UA" sz="2800" dirty="0">
                <a:latin typeface="Monotype Corsiva" pitchFamily="66" charset="0"/>
              </a:rPr>
              <a:t> 27,6%.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234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Земська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реформа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4134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Monotype Corsiva" pitchFamily="66" charset="0"/>
              </a:rPr>
              <a:t>1 січня 1864 року згідно з умовами реформи проведено запровадження земського (місцевого самоврядування.</a:t>
            </a:r>
          </a:p>
          <a:p>
            <a:r>
              <a:rPr lang="uk-UA" sz="2600" dirty="0" smtClean="0">
                <a:latin typeface="Monotype Corsiva" pitchFamily="66" charset="0"/>
              </a:rPr>
              <a:t>Земства поділялися на розпорядчі – збори гласних і виконавчі – земські управи.</a:t>
            </a:r>
          </a:p>
          <a:p>
            <a:r>
              <a:rPr lang="uk-UA" sz="2600" dirty="0">
                <a:latin typeface="Monotype Corsiva" pitchFamily="66" charset="0"/>
              </a:rPr>
              <a:t>з</a:t>
            </a:r>
            <a:r>
              <a:rPr lang="uk-UA" sz="2600" dirty="0" smtClean="0">
                <a:latin typeface="Monotype Corsiva" pitchFamily="66" charset="0"/>
              </a:rPr>
              <a:t>емства займалися місцевим господарством, розподілом державних податків, місцевими </a:t>
            </a:r>
          </a:p>
          <a:p>
            <a:r>
              <a:rPr lang="uk-UA" sz="2600" dirty="0" smtClean="0">
                <a:latin typeface="Monotype Corsiva" pitchFamily="66" charset="0"/>
              </a:rPr>
              <a:t>зборами, медичним обслуговуванням населення тощо. </a:t>
            </a:r>
          </a:p>
          <a:p>
            <a:r>
              <a:rPr lang="uk-UA" sz="2600" dirty="0" smtClean="0">
                <a:latin typeface="Monotype Corsiva" pitchFamily="66" charset="0"/>
              </a:rPr>
              <a:t>Земства не мали політичних функцій.</a:t>
            </a:r>
            <a:endParaRPr lang="uk-UA" sz="2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456384" cy="541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4464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latin typeface="Monotype Corsiva" pitchFamily="66" charset="0"/>
              </a:rPr>
              <a:t>20 </a:t>
            </a:r>
            <a:r>
              <a:rPr lang="uk-UA" sz="2200" dirty="0" err="1" smtClean="0">
                <a:latin typeface="Monotype Corsiva" pitchFamily="66" charset="0"/>
              </a:rPr>
              <a:t>листопала</a:t>
            </a:r>
            <a:r>
              <a:rPr lang="uk-UA" sz="2200" dirty="0" smtClean="0">
                <a:latin typeface="Monotype Corsiva" pitchFamily="66" charset="0"/>
              </a:rPr>
              <a:t> 1864 року була проведена судова реформа. Ця реформа була найбільш послідовною. Згідно неї :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судді ставали незалежними (не підкорялися місцевій адміністрації).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Суддю призначав уряд, але зняти з посади міг тільки суд.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Суд оголошувався гласним (судовий процес відбувався відкрито, привселюдно.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Суд носив змагальний характер між прокурором і адвокатом.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Долю  обвинувачуваних вирішували присяжні засідателі.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Monotype Corsiva" pitchFamily="66" charset="0"/>
              </a:rPr>
              <a:t>Запроваджувався єдиний для всього населення всестановий суд.</a:t>
            </a:r>
            <a:endParaRPr lang="uk-UA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4328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Судова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реформа</a:t>
            </a:r>
            <a:endParaRPr lang="uk-UA" sz="5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5277"/>
          <a:stretch>
            <a:fillRect/>
          </a:stretch>
        </p:blipFill>
        <p:spPr bwMode="auto">
          <a:xfrm>
            <a:off x="4860032" y="1772816"/>
            <a:ext cx="409551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5288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Фінансова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реформа</a:t>
            </a:r>
            <a:endParaRPr lang="uk-UA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8028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Була проведена у 1864 році, за її умовами 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Monotype Corsiva" pitchFamily="66" charset="0"/>
              </a:rPr>
              <a:t>був створений Державний банк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Monotype Corsiva" pitchFamily="66" charset="0"/>
              </a:rPr>
              <a:t>Міністерство фінансів стало розпорядником усіх доходів і витрат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Monotype Corsiva" pitchFamily="66" charset="0"/>
              </a:rPr>
              <a:t>Проведено скасування відкупної податкової системи.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Monotype Corsiva" pitchFamily="66" charset="0"/>
              </a:rPr>
              <a:t>Але податкові привілеї, як і раніше мали представники дворянства та духовенства.</a:t>
            </a:r>
            <a:endParaRPr lang="uk-UA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923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Міська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реформа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340768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1870 рік – була проведена міська реформа, відповідно до якої </a:t>
            </a:r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розпорядницькі функції в містах покладали на міські думи, а виконавчі функції – на міські управи.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Виборче право мали власники майна, старші за 25 років, які сплачували податки.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atin typeface="Monotype Corsiva" pitchFamily="66" charset="0"/>
              </a:rPr>
              <a:t>Міські органи влади займалися питанням впорядкування міст, розвитком торгівлі, промисловості, освіти.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20378" cy="492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6829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Військова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реформа</a:t>
            </a:r>
            <a:endParaRPr lang="uk-UA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1862-1877рр. Проведення військової реформи. 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Всю території розподілили на 10 військових округів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В країні замість рекрутських наборів була загальна військова повинність для чоловіків від 21 року.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Відбулося скорочення терміну військової служби в сухопутних військах до 6 років, на флоті до 7 років.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Звільнення від служби отримували за родинних обставин.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Закон про призив не поширювався на народи Середньої Азії, Кавказу, Крайньої Півночі.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Для поліпшення підготовки офіцерів засновувалися військові училища та академії.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Monotype Corsiva" pitchFamily="66" charset="0"/>
              </a:rPr>
              <a:t>Приділялася увага переозброєнню армії і флоту.</a:t>
            </a:r>
          </a:p>
          <a:p>
            <a:endParaRPr lang="uk-UA" dirty="0" smtClean="0">
              <a:latin typeface="Monotype Corsiva" pitchFamily="66" charset="0"/>
            </a:endParaRPr>
          </a:p>
          <a:p>
            <a:r>
              <a:rPr lang="uk-UA" dirty="0" smtClean="0">
                <a:latin typeface="Monotype Corsiva" pitchFamily="66" charset="0"/>
              </a:rPr>
              <a:t> 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Зазначені вище реформи разом з відміною тілесних покарань, становлять невід'ємну славу і гордість царювання </a:t>
            </a:r>
            <a:r>
              <a:rPr lang="uk-UA" sz="2800" dirty="0" err="1" smtClean="0">
                <a:latin typeface="Monotype Corsiva" pitchFamily="66" charset="0"/>
              </a:rPr>
              <a:t>імп</a:t>
            </a:r>
            <a:r>
              <a:rPr lang="uk-UA" sz="2800" dirty="0" smtClean="0">
                <a:latin typeface="Monotype Corsiva" pitchFamily="66" charset="0"/>
              </a:rPr>
              <a:t>. Олександра </a:t>
            </a:r>
            <a:r>
              <a:rPr lang="en-US" sz="2800" dirty="0" smtClean="0">
                <a:latin typeface="Monotype Corsiva" pitchFamily="66" charset="0"/>
              </a:rPr>
              <a:t>II. </a:t>
            </a:r>
            <a:r>
              <a:rPr lang="uk-UA" sz="2800" dirty="0" smtClean="0">
                <a:latin typeface="Monotype Corsiva" pitchFamily="66" charset="0"/>
              </a:rPr>
              <a:t>Благо Батьківщини ще не стало однаково близьким і дорогим для всіх, але все ж з цієї пори відкрилася можливість такого подання в майбутньому.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3816424" cy="52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409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2013-03-05T17:52:51Z</dcterms:created>
  <dcterms:modified xsi:type="dcterms:W3CDTF">2013-03-05T20:18:25Z</dcterms:modified>
</cp:coreProperties>
</file>