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60" r:id="rId5"/>
    <p:sldId id="264" r:id="rId6"/>
    <p:sldId id="262" r:id="rId7"/>
    <p:sldId id="265" r:id="rId8"/>
    <p:sldId id="261" r:id="rId9"/>
    <p:sldId id="263" r:id="rId10"/>
    <p:sldId id="258" r:id="rId11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6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7F7F9-7D14-41A0-91AD-21E8A6C29669}" type="datetimeFigureOut">
              <a:rPr lang="uk-UA" smtClean="0"/>
              <a:t>18.04.2014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EE907-893C-4BF9-992F-00BC07CC7F5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7F7F9-7D14-41A0-91AD-21E8A6C29669}" type="datetimeFigureOut">
              <a:rPr lang="uk-UA" smtClean="0"/>
              <a:t>18.04.2014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EE907-893C-4BF9-992F-00BC07CC7F5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7F7F9-7D14-41A0-91AD-21E8A6C29669}" type="datetimeFigureOut">
              <a:rPr lang="uk-UA" smtClean="0"/>
              <a:t>18.04.2014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EE907-893C-4BF9-992F-00BC07CC7F5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7F7F9-7D14-41A0-91AD-21E8A6C29669}" type="datetimeFigureOut">
              <a:rPr lang="uk-UA" smtClean="0"/>
              <a:t>18.04.2014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EE907-893C-4BF9-992F-00BC07CC7F5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7F7F9-7D14-41A0-91AD-21E8A6C29669}" type="datetimeFigureOut">
              <a:rPr lang="uk-UA" smtClean="0"/>
              <a:t>18.04.2014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EE907-893C-4BF9-992F-00BC07CC7F5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7F7F9-7D14-41A0-91AD-21E8A6C29669}" type="datetimeFigureOut">
              <a:rPr lang="uk-UA" smtClean="0"/>
              <a:t>18.04.2014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EE907-893C-4BF9-992F-00BC07CC7F5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7F7F9-7D14-41A0-91AD-21E8A6C29669}" type="datetimeFigureOut">
              <a:rPr lang="uk-UA" smtClean="0"/>
              <a:t>18.04.2014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EE907-893C-4BF9-992F-00BC07CC7F5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7F7F9-7D14-41A0-91AD-21E8A6C29669}" type="datetimeFigureOut">
              <a:rPr lang="uk-UA" smtClean="0"/>
              <a:t>18.04.2014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EE907-893C-4BF9-992F-00BC07CC7F5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7F7F9-7D14-41A0-91AD-21E8A6C29669}" type="datetimeFigureOut">
              <a:rPr lang="uk-UA" smtClean="0"/>
              <a:t>18.04.2014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EE907-893C-4BF9-992F-00BC07CC7F5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7F7F9-7D14-41A0-91AD-21E8A6C29669}" type="datetimeFigureOut">
              <a:rPr lang="uk-UA" smtClean="0"/>
              <a:t>18.04.2014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EE907-893C-4BF9-992F-00BC07CC7F5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7F7F9-7D14-41A0-91AD-21E8A6C29669}" type="datetimeFigureOut">
              <a:rPr lang="uk-UA" smtClean="0"/>
              <a:t>18.04.2014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EE907-893C-4BF9-992F-00BC07CC7F5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7F7F9-7D14-41A0-91AD-21E8A6C29669}" type="datetimeFigureOut">
              <a:rPr lang="uk-UA" smtClean="0"/>
              <a:t>18.04.2014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CEE907-893C-4BF9-992F-00BC07CC7F59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29_%D0%B2%D0%B5%D1%80%D0%B5%D1%81%D0%BD%D1%8F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uk.wikipedia.org/wiki/1957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http://demiart.ru/forum/uploads/post-45157-11959796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714356"/>
            <a:ext cx="7772400" cy="1470025"/>
          </a:xfrm>
        </p:spPr>
        <p:txBody>
          <a:bodyPr>
            <a:normAutofit/>
          </a:bodyPr>
          <a:lstStyle/>
          <a:p>
            <a:r>
              <a:rPr lang="uk-UA" sz="6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Киштимська</a:t>
            </a:r>
            <a:r>
              <a:rPr lang="uk-UA" sz="6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аварія</a:t>
            </a:r>
            <a:endParaRPr lang="uk-UA" sz="60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2786058"/>
            <a:ext cx="4643470" cy="857256"/>
          </a:xfrm>
        </p:spPr>
        <p:txBody>
          <a:bodyPr>
            <a:normAutofit fontScale="77500" lnSpcReduction="20000"/>
          </a:bodyPr>
          <a:lstStyle/>
          <a:p>
            <a:r>
              <a:rPr lang="uk-UA" dirty="0" smtClean="0">
                <a:solidFill>
                  <a:schemeClr val="tx1"/>
                </a:solidFill>
              </a:rPr>
              <a:t>Підготувала учениця 33-ї групи</a:t>
            </a:r>
          </a:p>
          <a:p>
            <a:r>
              <a:rPr lang="uk-UA" dirty="0" err="1" smtClean="0">
                <a:solidFill>
                  <a:schemeClr val="tx1"/>
                </a:solidFill>
              </a:rPr>
              <a:t>Кулішова</a:t>
            </a:r>
            <a:r>
              <a:rPr lang="uk-UA" dirty="0" smtClean="0">
                <a:solidFill>
                  <a:schemeClr val="tx1"/>
                </a:solidFill>
              </a:rPr>
              <a:t> Інна</a:t>
            </a:r>
            <a:endParaRPr lang="uk-UA" dirty="0">
              <a:solidFill>
                <a:schemeClr val="tx1"/>
              </a:solidFill>
            </a:endParaRPr>
          </a:p>
        </p:txBody>
      </p:sp>
      <p:pic>
        <p:nvPicPr>
          <p:cNvPr id="3074" name="Picture 2" descr="http://kec.org.ru/sites/default/files/images/jpg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429000"/>
            <a:ext cx="4143372" cy="31489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://demiart.ru/forum/uploads/post-45157-11959796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V="1"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Висновок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85786" y="1285860"/>
            <a:ext cx="735811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1957 року</a:t>
            </a:r>
            <a:r>
              <a:rPr lang="uk-UA" dirty="0"/>
              <a:t> сталася </a:t>
            </a:r>
            <a:r>
              <a:rPr lang="uk-UA" dirty="0" err="1" smtClean="0"/>
              <a:t>Киштимська</a:t>
            </a:r>
            <a:r>
              <a:rPr lang="uk-UA" dirty="0"/>
              <a:t> </a:t>
            </a:r>
            <a:r>
              <a:rPr lang="uk-UA" dirty="0" smtClean="0"/>
              <a:t>аварія </a:t>
            </a:r>
            <a:r>
              <a:rPr lang="uk-UA" dirty="0"/>
              <a:t> — вибух на сховищі радіоактивних відходів ВО «Маяк», розташованому в СРСР на Південному Уралі в не позначеному на жодній радянській карті таємному місті «Челябінськ-40». Радіаційне забруднення місцевості переважно стронцієм-90 території, на якій мешкало 0,5 </a:t>
            </a:r>
            <a:r>
              <a:rPr lang="uk-UA" dirty="0" err="1"/>
              <a:t>млн</a:t>
            </a:r>
            <a:r>
              <a:rPr lang="uk-UA" dirty="0"/>
              <a:t> </a:t>
            </a:r>
            <a:r>
              <a:rPr lang="uk-UA" dirty="0" smtClean="0"/>
              <a:t>осіб.</a:t>
            </a:r>
          </a:p>
          <a:p>
            <a:endParaRPr lang="uk-UA" dirty="0" smtClean="0"/>
          </a:p>
          <a:p>
            <a:r>
              <a:rPr lang="uk-UA" dirty="0" smtClean="0"/>
              <a:t>Вважають</a:t>
            </a:r>
            <a:r>
              <a:rPr lang="uk-UA" dirty="0"/>
              <a:t>, що вибух у </a:t>
            </a:r>
            <a:r>
              <a:rPr lang="uk-UA" dirty="0" err="1" smtClean="0"/>
              <a:t>Киштимі</a:t>
            </a:r>
            <a:r>
              <a:rPr lang="uk-UA" dirty="0"/>
              <a:t> (найближче до місця подій «відкрите» місто) до 1986 р. був найбільшою у світі катастрофою в ядерній промисловості.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500430" y="4643446"/>
            <a:ext cx="20002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Дякую за увагу!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6" descr="http://demiart.ru/forum/uploads/post-45157-11959796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142976" y="142852"/>
            <a:ext cx="6858048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Киштимська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аварія - перша в СРСР радіаційна надзвичайна ситуація техногенного характеру , що виникла 29 вересня 1957  року на хімкомбінаті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“Маяк”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розташованому в закритому місті «Челябінськ-40».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2000" dirty="0">
              <a:solidFill>
                <a:srgbClr val="00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 1994 року місто називається 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Озерськ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але його попередню назву в радянський час вживалося тільки в секретному листуванні, тому аварія і отримала назву «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Киштимська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» по найближчому до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Озерська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місту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Киштим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 , який був позначений на картах. </a:t>
            </a: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 descr="http://kyshtym74.ru/galereya/1x_c3f0493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4000504"/>
            <a:ext cx="3429023" cy="2571768"/>
          </a:xfrm>
          <a:prstGeom prst="rect">
            <a:avLst/>
          </a:prstGeom>
          <a:noFill/>
        </p:spPr>
      </p:pic>
      <p:pic>
        <p:nvPicPr>
          <p:cNvPr id="1029" name="Picture 5" descr="http://www.uvildy.ru/IMG/kischtim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3" y="4000504"/>
            <a:ext cx="3524273" cy="2571768"/>
          </a:xfrm>
          <a:prstGeom prst="rect">
            <a:avLst/>
          </a:prstGeom>
          <a:noFill/>
        </p:spPr>
      </p:pic>
      <p:pic>
        <p:nvPicPr>
          <p:cNvPr id="1031" name="Picture 7" descr="Кыштым (Россия)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1785926"/>
            <a:ext cx="8072494" cy="4857784"/>
          </a:xfrm>
          <a:prstGeom prst="rect">
            <a:avLst/>
          </a:prstGeom>
          <a:noFill/>
        </p:spPr>
      </p:pic>
      <p:sp>
        <p:nvSpPr>
          <p:cNvPr id="9" name="Овал 8"/>
          <p:cNvSpPr/>
          <p:nvPr/>
        </p:nvSpPr>
        <p:spPr>
          <a:xfrm>
            <a:off x="9358346" y="2500306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Овал 9"/>
          <p:cNvSpPr/>
          <p:nvPr/>
        </p:nvSpPr>
        <p:spPr>
          <a:xfrm>
            <a:off x="2214546" y="4643446"/>
            <a:ext cx="214314" cy="214314"/>
          </a:xfrm>
          <a:prstGeom prst="ellipse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12" name="Прямая со стрелкой 11"/>
          <p:cNvCxnSpPr/>
          <p:nvPr/>
        </p:nvCxnSpPr>
        <p:spPr>
          <a:xfrm rot="10800000" flipV="1">
            <a:off x="2500298" y="3786190"/>
            <a:ext cx="1214446" cy="785818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://demiart.ru/forum/uploads/post-45157-11959796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00174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uk-UA" dirty="0"/>
              <a:t> </a:t>
            </a:r>
            <a:r>
              <a:rPr lang="uk-UA" dirty="0" smtClean="0"/>
              <a:t>Населення щодо цього почуло наступне:</a:t>
            </a:r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r>
              <a:rPr lang="uk-UA" dirty="0" smtClean="0"/>
              <a:t>  «</a:t>
            </a:r>
            <a:r>
              <a:rPr lang="uk-UA" dirty="0"/>
              <a:t>У минулу неділю </a:t>
            </a:r>
            <a:r>
              <a:rPr lang="uk-UA" dirty="0" smtClean="0"/>
              <a:t>ввечері багато </a:t>
            </a:r>
            <a:r>
              <a:rPr lang="uk-UA" dirty="0" err="1"/>
              <a:t>челябінців</a:t>
            </a:r>
            <a:r>
              <a:rPr lang="uk-UA" dirty="0"/>
              <a:t> спостерігали особливе світіння зоряного неба. Це досить рідкісне в наших широтах світіння мало всі ознаки </a:t>
            </a:r>
            <a:r>
              <a:rPr lang="uk-UA" dirty="0" smtClean="0"/>
              <a:t>полярного сяйва. </a:t>
            </a:r>
            <a:r>
              <a:rPr lang="uk-UA" dirty="0"/>
              <a:t>Публікація закінчувалася так: «Полярні </a:t>
            </a:r>
            <a:r>
              <a:rPr lang="uk-UA" dirty="0" err="1"/>
              <a:t>сяйваможна</a:t>
            </a:r>
            <a:r>
              <a:rPr lang="uk-UA" dirty="0"/>
              <a:t> буде спостерігати і в подальшому на широтах Південного Уралу»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85786" y="500042"/>
            <a:ext cx="73581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Після вибуху </a:t>
            </a:r>
            <a:r>
              <a:rPr lang="uk-UA" dirty="0">
                <a:hlinkClick r:id="rId3" tooltip="29 вересня"/>
              </a:rPr>
              <a:t>29 вересня</a:t>
            </a:r>
            <a:r>
              <a:rPr lang="uk-UA" dirty="0"/>
              <a:t> </a:t>
            </a:r>
            <a:r>
              <a:rPr lang="uk-UA" dirty="0">
                <a:hlinkClick r:id="rId4" tooltip="1957"/>
              </a:rPr>
              <a:t>1957</a:t>
            </a:r>
            <a:r>
              <a:rPr lang="uk-UA" dirty="0"/>
              <a:t> піднявся стовп диму і пилу заввишки до кілометра, який мерехтів оранжево-червоним світлом.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 descr="http://demiart.ru/forum/uploads/post-45157-11959796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714348" y="714356"/>
            <a:ext cx="80010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/>
              <a:t>Вибух</a:t>
            </a:r>
            <a:r>
              <a:rPr lang="ru-RU" b="1" dirty="0"/>
              <a:t> </a:t>
            </a:r>
            <a:r>
              <a:rPr lang="ru-RU" b="1" dirty="0" err="1"/>
              <a:t>стався</a:t>
            </a:r>
            <a:r>
              <a:rPr lang="ru-RU" b="1" dirty="0"/>
              <a:t> в </a:t>
            </a:r>
            <a:r>
              <a:rPr lang="ru-RU" b="1" dirty="0" err="1"/>
              <a:t>ємності</a:t>
            </a:r>
            <a:r>
              <a:rPr lang="ru-RU" b="1" dirty="0"/>
              <a:t> для </a:t>
            </a:r>
            <a:r>
              <a:rPr lang="ru-RU" b="1" dirty="0" err="1"/>
              <a:t>радіоактивних</a:t>
            </a:r>
            <a:r>
              <a:rPr lang="ru-RU" b="1" dirty="0"/>
              <a:t> </a:t>
            </a:r>
            <a:r>
              <a:rPr lang="ru-RU" b="1" dirty="0" err="1"/>
              <a:t>відходів</a:t>
            </a:r>
            <a:r>
              <a:rPr lang="ru-RU" b="1" dirty="0"/>
              <a:t>, яка </a:t>
            </a:r>
            <a:r>
              <a:rPr lang="ru-RU" b="1" dirty="0" err="1"/>
              <a:t>була</a:t>
            </a:r>
            <a:r>
              <a:rPr lang="ru-RU" b="1" dirty="0"/>
              <a:t> </a:t>
            </a:r>
            <a:r>
              <a:rPr lang="ru-RU" b="1" dirty="0" err="1"/>
              <a:t>побудована</a:t>
            </a:r>
            <a:r>
              <a:rPr lang="ru-RU" b="1" dirty="0"/>
              <a:t> в 1950-х роках. </a:t>
            </a:r>
            <a:r>
              <a:rPr lang="ru-RU" b="1" dirty="0" err="1"/>
              <a:t>Роботи</a:t>
            </a:r>
            <a:r>
              <a:rPr lang="ru-RU" b="1" dirty="0"/>
              <a:t> </a:t>
            </a:r>
            <a:r>
              <a:rPr lang="ru-RU" b="1" dirty="0" err="1"/>
              <a:t>з</a:t>
            </a:r>
            <a:r>
              <a:rPr lang="ru-RU" b="1" dirty="0"/>
              <a:t> </a:t>
            </a:r>
            <a:r>
              <a:rPr lang="ru-RU" b="1" dirty="0" err="1"/>
              <a:t>будівництва</a:t>
            </a:r>
            <a:r>
              <a:rPr lang="ru-RU" b="1" dirty="0"/>
              <a:t> </a:t>
            </a:r>
            <a:r>
              <a:rPr lang="ru-RU" b="1" dirty="0" err="1"/>
              <a:t>ємностей</a:t>
            </a:r>
            <a:r>
              <a:rPr lang="ru-RU" b="1" dirty="0"/>
              <a:t> </a:t>
            </a:r>
            <a:r>
              <a:rPr lang="ru-RU" b="1" dirty="0" err="1"/>
              <a:t>виконувалися</a:t>
            </a:r>
            <a:r>
              <a:rPr lang="ru-RU" b="1" dirty="0"/>
              <a:t> </a:t>
            </a:r>
            <a:r>
              <a:rPr lang="ru-RU" b="1" dirty="0" err="1"/>
              <a:t>під</a:t>
            </a:r>
            <a:r>
              <a:rPr lang="ru-RU" b="1" dirty="0"/>
              <a:t> </a:t>
            </a:r>
            <a:r>
              <a:rPr lang="ru-RU" b="1" dirty="0" err="1"/>
              <a:t>керівництвом</a:t>
            </a:r>
            <a:r>
              <a:rPr lang="ru-RU" b="1" dirty="0"/>
              <a:t> головного </a:t>
            </a:r>
            <a:r>
              <a:rPr lang="ru-RU" b="1" dirty="0" err="1"/>
              <a:t>механіка</a:t>
            </a:r>
            <a:r>
              <a:rPr lang="ru-RU" b="1" dirty="0"/>
              <a:t> </a:t>
            </a:r>
            <a:r>
              <a:rPr lang="ru-RU" b="1" dirty="0" err="1"/>
              <a:t>Аркадія</a:t>
            </a:r>
            <a:r>
              <a:rPr lang="ru-RU" b="1" dirty="0"/>
              <a:t> </a:t>
            </a:r>
            <a:r>
              <a:rPr lang="ru-RU" b="1" dirty="0" err="1"/>
              <a:t>Олександровича</a:t>
            </a:r>
            <a:r>
              <a:rPr lang="ru-RU" b="1" dirty="0"/>
              <a:t> </a:t>
            </a:r>
            <a:r>
              <a:rPr lang="ru-RU" b="1" dirty="0" err="1"/>
              <a:t>Казутова</a:t>
            </a:r>
            <a:r>
              <a:rPr lang="ru-RU" b="1" dirty="0"/>
              <a:t> (1914-1994</a:t>
            </a:r>
            <a:r>
              <a:rPr lang="ru-RU" b="1" dirty="0" smtClean="0"/>
              <a:t>)</a:t>
            </a:r>
            <a:endParaRPr lang="uk-UA" b="1" dirty="0"/>
          </a:p>
        </p:txBody>
      </p:sp>
      <p:pic>
        <p:nvPicPr>
          <p:cNvPr id="19458" name="Picture 2" descr="Файл:Mayak-FMSF-Cetac-3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2000240"/>
            <a:ext cx="6482086" cy="428628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214414" y="6286520"/>
            <a:ext cx="67151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Вид на </a:t>
            </a:r>
            <a:r>
              <a:rPr lang="ru-RU" sz="1400" dirty="0" err="1"/>
              <a:t>сховище</a:t>
            </a:r>
            <a:r>
              <a:rPr lang="ru-RU" sz="1400" dirty="0"/>
              <a:t> </a:t>
            </a:r>
            <a:r>
              <a:rPr lang="ru-RU" sz="1400" dirty="0" err="1"/>
              <a:t>контейнерів</a:t>
            </a:r>
            <a:r>
              <a:rPr lang="ru-RU" sz="1400" dirty="0"/>
              <a:t> </a:t>
            </a:r>
            <a:r>
              <a:rPr lang="ru-RU" sz="1400" dirty="0" err="1"/>
              <a:t>з</a:t>
            </a:r>
            <a:r>
              <a:rPr lang="ru-RU" sz="1400" dirty="0"/>
              <a:t> </a:t>
            </a:r>
            <a:r>
              <a:rPr lang="ru-RU" sz="1400" dirty="0" err="1"/>
              <a:t>радіоактивними</a:t>
            </a:r>
            <a:r>
              <a:rPr lang="ru-RU" sz="1400" dirty="0"/>
              <a:t> </a:t>
            </a:r>
            <a:r>
              <a:rPr lang="ru-RU" sz="1400" dirty="0" err="1"/>
              <a:t>матеріалами</a:t>
            </a:r>
            <a:r>
              <a:rPr lang="ru-RU" sz="1400" dirty="0"/>
              <a:t> </a:t>
            </a:r>
            <a:r>
              <a:rPr lang="ru-RU" sz="1400" dirty="0" err="1"/>
              <a:t>з</a:t>
            </a:r>
            <a:r>
              <a:rPr lang="ru-RU" sz="1400" dirty="0"/>
              <a:t> </a:t>
            </a:r>
            <a:r>
              <a:rPr lang="ru-RU" sz="1400" dirty="0" err="1"/>
              <a:t>південного</a:t>
            </a:r>
            <a:r>
              <a:rPr lang="ru-RU" sz="1400" dirty="0"/>
              <a:t> заходу.</a:t>
            </a:r>
            <a:endParaRPr lang="uk-UA" sz="1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786182" y="214290"/>
            <a:ext cx="22145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/>
              <a:t>Факт аварії</a:t>
            </a:r>
            <a:endParaRPr lang="uk-UA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ttp://demiart.ru/forum/uploads/post-45157-11959796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1508" name="Picture 4" descr="Файл:Ostural-Spur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428604"/>
            <a:ext cx="7445990" cy="550072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428728" y="6000768"/>
            <a:ext cx="65722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Східно-Уральський</a:t>
            </a:r>
            <a:r>
              <a:rPr lang="ru-RU" dirty="0"/>
              <a:t> </a:t>
            </a:r>
            <a:r>
              <a:rPr lang="ru-RU" dirty="0" err="1"/>
              <a:t>радіоактивний</a:t>
            </a:r>
            <a:r>
              <a:rPr lang="ru-RU" dirty="0"/>
              <a:t> </a:t>
            </a:r>
            <a:r>
              <a:rPr lang="ru-RU" dirty="0" err="1"/>
              <a:t>слід</a:t>
            </a:r>
            <a:r>
              <a:rPr lang="ru-RU" dirty="0"/>
              <a:t> (СУРС), </a:t>
            </a:r>
            <a:r>
              <a:rPr lang="ru-RU" dirty="0" err="1"/>
              <a:t>утворений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dirty="0" smtClean="0"/>
              <a:t>29 </a:t>
            </a:r>
            <a:r>
              <a:rPr lang="ru-RU" dirty="0" err="1"/>
              <a:t>вересня</a:t>
            </a:r>
            <a:r>
              <a:rPr lang="ru-RU" dirty="0"/>
              <a:t> 1957 року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://demiart.ru/forum/uploads/post-45157-11959796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Версії причин події:</a:t>
            </a:r>
            <a:endParaRPr lang="uk-UA" b="1" dirty="0"/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714348" y="1643050"/>
            <a:ext cx="7286676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Порушення системи охолодження внаслідок корозії і виходу з ладу засобів контролю в одній з ємностей сховища радіоактивних відходів, об'ємом 300 кубічних метрів, обумовило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саморозігрів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70-80 тонн високоактивних відходів, котрі там зберігалися, переважно в формі нітратно-ацетатних з'єднань.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</a:pPr>
            <a:endParaRPr lang="uk-UA" sz="2000" dirty="0">
              <a:solidFill>
                <a:srgbClr val="00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Випаровування води, осушення залишку і розігрів його до температури 330-350 градусів привели 29 вересня 1957 о 16 годині за місцевим часом до вибуху вмісту ємкості. Потужність вибуху оцінюється в 70-100 тонн тринітротолуолу. </a:t>
            </a: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http://demiart.ru/forum/uploads/post-45157-11959796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000100" y="1000108"/>
            <a:ext cx="692948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2000" dirty="0" smtClean="0"/>
              <a:t>2)  В </a:t>
            </a:r>
            <a:r>
              <a:rPr lang="uk-UA" sz="2000" dirty="0"/>
              <a:t>бак-випарник з гарячим розчином нітрату плутонію помилково додали розчин оксалату плутонію. При окисленні оксалату нітратом виділилася велика кількість енергії, що призвело до перегріву і вибуху ємності, що містить радіоактивну суміш.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28662" y="2857496"/>
            <a:ext cx="71438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/>
              <a:t>Вибух повністю зруйнував ємність з нержавіючої сталі, що знаходилася в бетонному каньйоні на глибині 8,2 м, зірвав і відкинув на 25 м бетонну плиту перекриття каньйону, в радіусі до 1 км в будівлях вибило скло; про інших руйнування не повідомляється.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ttp://demiart.ru/forum/uploads/post-45157-11959796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V="1"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71472" y="500042"/>
            <a:ext cx="77153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Для запобігання розносу радіації в </a:t>
            </a:r>
            <a:r>
              <a:rPr lang="uk-UA" dirty="0" smtClean="0"/>
              <a:t> 1959</a:t>
            </a:r>
            <a:r>
              <a:rPr lang="uk-UA" dirty="0"/>
              <a:t> році рішенням уряду була утворена санітарно-захисна зона на найбільш забрудненій частині радіоактивного сліду, де всяка господарська діяльність була заборонена, а з </a:t>
            </a:r>
            <a:r>
              <a:rPr lang="uk-UA" dirty="0" smtClean="0"/>
              <a:t>1968</a:t>
            </a:r>
            <a:r>
              <a:rPr lang="uk-UA" dirty="0"/>
              <a:t> року на цій території був утворений </a:t>
            </a:r>
            <a:r>
              <a:rPr lang="uk-UA" dirty="0" smtClean="0"/>
              <a:t> Східно-уральський державний заповідник.</a:t>
            </a:r>
            <a:endParaRPr lang="uk-UA" dirty="0"/>
          </a:p>
        </p:txBody>
      </p:sp>
      <p:pic>
        <p:nvPicPr>
          <p:cNvPr id="18434" name="Picture 2" descr="Файл:Ecodefense Mayak Exhibition 26 Reserv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1857364"/>
            <a:ext cx="5790095" cy="385765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928794" y="5929330"/>
            <a:ext cx="50006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err="1"/>
              <a:t>Позначення</a:t>
            </a:r>
            <a:r>
              <a:rPr lang="ru-RU" sz="1600" dirty="0"/>
              <a:t> </a:t>
            </a:r>
            <a:r>
              <a:rPr lang="ru-RU" sz="1600" dirty="0" err="1"/>
              <a:t>межі</a:t>
            </a:r>
            <a:r>
              <a:rPr lang="ru-RU" sz="1600" dirty="0"/>
              <a:t> </a:t>
            </a:r>
            <a:r>
              <a:rPr lang="ru-RU" sz="1600" dirty="0" err="1"/>
              <a:t>утвореного</a:t>
            </a:r>
            <a:r>
              <a:rPr lang="ru-RU" sz="1600" dirty="0"/>
              <a:t> </a:t>
            </a:r>
            <a:r>
              <a:rPr lang="ru-RU" sz="1600" dirty="0" err="1"/>
              <a:t>заповідника</a:t>
            </a:r>
            <a:r>
              <a:rPr lang="ru-RU" sz="1600" dirty="0"/>
              <a:t> на </a:t>
            </a:r>
            <a:r>
              <a:rPr lang="ru-RU" sz="1600" dirty="0" err="1"/>
              <a:t>зараженій</a:t>
            </a:r>
            <a:r>
              <a:rPr lang="ru-RU" sz="1600" dirty="0"/>
              <a:t> </a:t>
            </a:r>
            <a:r>
              <a:rPr lang="ru-RU" sz="1600" dirty="0" err="1"/>
              <a:t>радіацією</a:t>
            </a:r>
            <a:r>
              <a:rPr lang="ru-RU" sz="1600" dirty="0"/>
              <a:t> </a:t>
            </a:r>
            <a:r>
              <a:rPr lang="ru-RU" sz="1600" dirty="0" err="1"/>
              <a:t>території</a:t>
            </a:r>
            <a:endParaRPr lang="uk-UA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://demiart.ru/forum/uploads/post-45157-11959796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Коментарі очевидців:</a:t>
            </a:r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1443841"/>
            <a:ext cx="807249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«Про </a:t>
            </a:r>
            <a:r>
              <a:rPr lang="ru-RU" dirty="0" err="1"/>
              <a:t>вибух</a:t>
            </a:r>
            <a:r>
              <a:rPr lang="ru-RU" dirty="0"/>
              <a:t> на «Маяку» </a:t>
            </a:r>
            <a:r>
              <a:rPr lang="ru-RU" dirty="0" err="1"/>
              <a:t>впродовж</a:t>
            </a:r>
            <a:r>
              <a:rPr lang="ru-RU" dirty="0"/>
              <a:t> </a:t>
            </a:r>
            <a:r>
              <a:rPr lang="ru-RU" dirty="0" err="1"/>
              <a:t>тривалого</a:t>
            </a:r>
            <a:r>
              <a:rPr lang="ru-RU" dirty="0"/>
              <a:t> часу </a:t>
            </a:r>
            <a:r>
              <a:rPr lang="ru-RU" dirty="0" err="1"/>
              <a:t>громадськість</a:t>
            </a:r>
            <a:r>
              <a:rPr lang="ru-RU" dirty="0"/>
              <a:t> практично </a:t>
            </a:r>
            <a:r>
              <a:rPr lang="ru-RU" dirty="0" err="1"/>
              <a:t>нічого</a:t>
            </a:r>
            <a:r>
              <a:rPr lang="ru-RU" dirty="0"/>
              <a:t> не знала. </a:t>
            </a:r>
            <a:r>
              <a:rPr lang="ru-RU" dirty="0" err="1"/>
              <a:t>Пізніше</a:t>
            </a:r>
            <a:r>
              <a:rPr lang="ru-RU" dirty="0"/>
              <a:t>, </a:t>
            </a:r>
            <a:r>
              <a:rPr lang="ru-RU" dirty="0" err="1"/>
              <a:t>незрозуміло</a:t>
            </a:r>
            <a:r>
              <a:rPr lang="ru-RU" dirty="0"/>
              <a:t> </a:t>
            </a:r>
            <a:r>
              <a:rPr lang="ru-RU" dirty="0" err="1"/>
              <a:t>чому</a:t>
            </a:r>
            <a:r>
              <a:rPr lang="ru-RU" dirty="0"/>
              <a:t>, </a:t>
            </a:r>
            <a:r>
              <a:rPr lang="ru-RU" dirty="0" err="1"/>
              <a:t>аварія</a:t>
            </a:r>
            <a:r>
              <a:rPr lang="ru-RU" dirty="0"/>
              <a:t>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розтиражована</a:t>
            </a:r>
            <a:r>
              <a:rPr lang="ru-RU" dirty="0"/>
              <a:t> в ЗМІ як «</a:t>
            </a:r>
            <a:r>
              <a:rPr lang="ru-RU" dirty="0" err="1"/>
              <a:t>Киштимська</a:t>
            </a:r>
            <a:r>
              <a:rPr lang="ru-RU" dirty="0"/>
              <a:t> </a:t>
            </a:r>
            <a:r>
              <a:rPr lang="ru-RU" dirty="0" err="1"/>
              <a:t>аварія</a:t>
            </a:r>
            <a:r>
              <a:rPr lang="ru-RU" dirty="0"/>
              <a:t>». У </a:t>
            </a:r>
            <a:r>
              <a:rPr lang="ru-RU" dirty="0" err="1"/>
              <a:t>Киштимі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цієї</a:t>
            </a:r>
            <a:r>
              <a:rPr lang="ru-RU" dirty="0"/>
              <a:t> </a:t>
            </a:r>
            <a:r>
              <a:rPr lang="ru-RU" dirty="0" err="1"/>
              <a:t>нагоди</a:t>
            </a:r>
            <a:r>
              <a:rPr lang="ru-RU" dirty="0"/>
              <a:t> </a:t>
            </a:r>
            <a:r>
              <a:rPr lang="ru-RU" dirty="0" err="1"/>
              <a:t>навіть</a:t>
            </a:r>
            <a:r>
              <a:rPr lang="ru-RU" dirty="0"/>
              <a:t> недавно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встановлений</a:t>
            </a:r>
            <a:r>
              <a:rPr lang="ru-RU" dirty="0"/>
              <a:t> </a:t>
            </a:r>
            <a:r>
              <a:rPr lang="ru-RU" dirty="0" err="1"/>
              <a:t>обеліск</a:t>
            </a:r>
            <a:r>
              <a:rPr lang="ru-RU" dirty="0"/>
              <a:t>, </a:t>
            </a:r>
            <a:r>
              <a:rPr lang="ru-RU" dirty="0" err="1"/>
              <a:t>хоча</a:t>
            </a:r>
            <a:r>
              <a:rPr lang="ru-RU" dirty="0"/>
              <a:t>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місто</a:t>
            </a:r>
            <a:r>
              <a:rPr lang="ru-RU" dirty="0"/>
              <a:t> до </a:t>
            </a:r>
            <a:r>
              <a:rPr lang="ru-RU" dirty="0" err="1"/>
              <a:t>даної</a:t>
            </a:r>
            <a:r>
              <a:rPr lang="ru-RU" dirty="0"/>
              <a:t> </a:t>
            </a:r>
            <a:r>
              <a:rPr lang="ru-RU" dirty="0" err="1"/>
              <a:t>події</a:t>
            </a:r>
            <a:r>
              <a:rPr lang="ru-RU" dirty="0"/>
              <a:t> не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ніякого</a:t>
            </a:r>
            <a:r>
              <a:rPr lang="ru-RU" dirty="0"/>
              <a:t> </a:t>
            </a:r>
            <a:r>
              <a:rPr lang="ru-RU" dirty="0" err="1"/>
              <a:t>відношення</a:t>
            </a:r>
            <a:r>
              <a:rPr lang="ru-RU" dirty="0"/>
              <a:t>. Та </a:t>
            </a:r>
            <a:r>
              <a:rPr lang="ru-RU" dirty="0" err="1"/>
              <a:t>й</a:t>
            </a:r>
            <a:r>
              <a:rPr lang="ru-RU" dirty="0"/>
              <a:t> </a:t>
            </a:r>
            <a:r>
              <a:rPr lang="ru-RU" dirty="0" err="1"/>
              <a:t>Східно-Уральський</a:t>
            </a:r>
            <a:r>
              <a:rPr lang="ru-RU" dirty="0"/>
              <a:t> </a:t>
            </a:r>
            <a:r>
              <a:rPr lang="ru-RU" dirty="0" err="1"/>
              <a:t>радіоактивний</a:t>
            </a:r>
            <a:r>
              <a:rPr lang="ru-RU" dirty="0"/>
              <a:t> </a:t>
            </a:r>
            <a:r>
              <a:rPr lang="ru-RU" dirty="0" err="1"/>
              <a:t>слід</a:t>
            </a:r>
            <a:r>
              <a:rPr lang="ru-RU" dirty="0"/>
              <a:t> (СУРС),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утворився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 1957 року, не </a:t>
            </a:r>
            <a:r>
              <a:rPr lang="ru-RU" dirty="0" err="1"/>
              <a:t>торкнувся</a:t>
            </a:r>
            <a:r>
              <a:rPr lang="ru-RU" dirty="0"/>
              <a:t> </a:t>
            </a:r>
            <a:r>
              <a:rPr lang="ru-RU" dirty="0" err="1"/>
              <a:t>Киштима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жителів</a:t>
            </a:r>
            <a:r>
              <a:rPr lang="ru-RU" dirty="0" smtClean="0"/>
              <a:t>.»</a:t>
            </a:r>
          </a:p>
          <a:p>
            <a:endParaRPr lang="ru-RU" dirty="0"/>
          </a:p>
          <a:p>
            <a:r>
              <a:rPr lang="ru-RU" dirty="0" smtClean="0"/>
              <a:t>                                                                       — </a:t>
            </a:r>
            <a:r>
              <a:rPr lang="ru-RU" dirty="0" err="1" smtClean="0"/>
              <a:t>Ліквідатор</a:t>
            </a:r>
            <a:r>
              <a:rPr lang="ru-RU" dirty="0" smtClean="0"/>
              <a:t> В</a:t>
            </a:r>
            <a:r>
              <a:rPr lang="ru-RU" dirty="0"/>
              <a:t>. І</a:t>
            </a:r>
            <a:r>
              <a:rPr lang="ru-RU" dirty="0" smtClean="0"/>
              <a:t>. </a:t>
            </a:r>
            <a:r>
              <a:rPr lang="ru-RU" dirty="0"/>
              <a:t>Шевченко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341</Words>
  <Application>Microsoft Office PowerPoint</Application>
  <PresentationFormat>Экран (4:3)</PresentationFormat>
  <Paragraphs>33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Киштимська аварія</vt:lpstr>
      <vt:lpstr>Слайд 2</vt:lpstr>
      <vt:lpstr>Слайд 3</vt:lpstr>
      <vt:lpstr>Слайд 4</vt:lpstr>
      <vt:lpstr>Слайд 5</vt:lpstr>
      <vt:lpstr>Версії причин події:</vt:lpstr>
      <vt:lpstr>Слайд 7</vt:lpstr>
      <vt:lpstr>Слайд 8</vt:lpstr>
      <vt:lpstr>Коментарі очевидців:</vt:lpstr>
      <vt:lpstr>Висновок</vt:lpstr>
    </vt:vector>
  </TitlesOfParts>
  <Company>Luxoft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Киштимська аварія</dc:title>
  <dc:creator>User</dc:creator>
  <cp:lastModifiedBy>User</cp:lastModifiedBy>
  <cp:revision>8</cp:revision>
  <dcterms:created xsi:type="dcterms:W3CDTF">2014-04-18T19:10:57Z</dcterms:created>
  <dcterms:modified xsi:type="dcterms:W3CDTF">2014-04-18T20:25:54Z</dcterms:modified>
</cp:coreProperties>
</file>