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9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dirty="0" smtClean="0"/>
              <a:t>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ІІ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ХІХ ст.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52" y="57148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tx1"/>
                </a:solidFill>
              </a:rPr>
              <a:t>Презентац</a:t>
            </a:r>
            <a:r>
              <a:rPr lang="uk-UA" sz="4400" b="1" dirty="0" smtClean="0">
                <a:solidFill>
                  <a:schemeClr val="tx1"/>
                </a:solidFill>
              </a:rPr>
              <a:t>і</a:t>
            </a:r>
            <a:r>
              <a:rPr lang="ru-RU" sz="4400" b="1" dirty="0" smtClean="0">
                <a:solidFill>
                  <a:schemeClr val="tx1"/>
                </a:solidFill>
              </a:rPr>
              <a:t>я на тему: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Складний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характер у ФРН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мав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процес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формування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партійно-політичної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структури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Основні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політичні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партії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борються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за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владу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-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Християнсько-демократичний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союз (ХДС),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Християнсько-соціальний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союз (ХСС),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утворили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правий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блок ХДС/ХСС,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лівоцентристська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Соціал-демократична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партія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(СДПН)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центристська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Вільна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демократична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партія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(ВДП),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часто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виступають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спільною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коаліцією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15363" name="Picture 3" descr="http://static.euronews.com/articles/237612/640x360_237612.jpg?1378374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858312" cy="46434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518898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серпні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1970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між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СРСР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укладено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договір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визнання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непорушності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кордонів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Європі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узаконено кордон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між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НДР. У 1970 р. 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підписала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договір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Польщею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визнані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кордони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), у 1972 р.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взаємне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визнання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держав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відкрило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шлях в ООН), у 1973 р.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Чехословаччиною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визнала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недійсними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Мюнхенський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диктат 1938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щодо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цієї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); установила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дипломатичні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відносини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Болгарією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Угорщиною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Збільшився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товарообмін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цими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країнами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: в 70-і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стає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головним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партнером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Європи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Заході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14339" name="Picture 3" descr="https://encrypted-tbn0.gstatic.com/images?q=tbn:ANd9GcQCVGx7ndOKUR8G6ANq_y-IXVxQta6JEQGeMuE5pRzKRvhCny1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volfoto.inf.ua/pagesi/istomist/statti/2012rik/dm120105/t120112/mpensija/mpens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7"/>
            <a:ext cx="4643470" cy="3857652"/>
          </a:xfrm>
          <a:prstGeom prst="rect">
            <a:avLst/>
          </a:prstGeom>
          <a:noFill/>
        </p:spPr>
      </p:pic>
      <p:pic>
        <p:nvPicPr>
          <p:cNvPr id="13317" name="Picture 5" descr="http://expres.ua/gfx/digest/meditsinskiy_tsentr_semeynyy_doctor_lugan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4286248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1435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внутрішній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політиці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соціал-демократичні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уряди В.Брандта, 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1974 р.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Г.Шмідта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запроваджували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широкі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соціальні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програми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скорочено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військову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строкову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службу,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надано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виборче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право особам,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досягли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18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річного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віку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збільшено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розміри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пенсій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виплат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безробіттю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розширено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права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профспілок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створено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найкращу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Європі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систему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медичного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обслуговування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пенсійного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забезпечення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Уряд Г. Коля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дотримувався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неоконсервативного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напряму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в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регулюванні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Запроваджено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програму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вгортання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соціальних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витрат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скорочено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асигнування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державний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сектор,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впроваджено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заходи,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стимулюють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приватне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підприємництво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В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результаті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ФРН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швидко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одужала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країна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стала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найбільшим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експортером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товарів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світі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наслідком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НТР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постійної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економічної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модернізації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стало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збільшення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основи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західнонімецького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заможного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середнього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класу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12291" name="Picture 3" descr="http://image.tsn.ua/media/images2/original/Dec2009/9882d13cd5_185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86280" cy="4286280"/>
          </a:xfrm>
          <a:prstGeom prst="rect">
            <a:avLst/>
          </a:prstGeom>
          <a:noFill/>
        </p:spPr>
      </p:pic>
      <p:pic>
        <p:nvPicPr>
          <p:cNvPr id="12293" name="Picture 5" descr="http://polblog.ru/wp-content/uploads/eur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42915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214950"/>
            <a:ext cx="9001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НДР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повоєнні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роки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Радянська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військова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адміністрація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своїй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зоні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окупації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перших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післявоєнних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днів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закладала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основи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режиму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радянського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зразка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Завдяки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відновили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свою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діяльність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Комуністична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Соціал-демократична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партії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1946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об'єдналися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єдину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партію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(СЄПН).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11267" name="Picture 3" descr="http://ukrmap.su/program2010/wh10/worldhistory10_files/image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724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жовтні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1949 р.,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після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проголошення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обрані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перший президент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В.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колишній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лідер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КПН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перший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прем'єр-міністр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О.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Гротеволь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колишній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лідер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СДПН.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йшов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директивно - за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дворічним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(1949 - 1950)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п'ятирічними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планами.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Відразу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ж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націоналізовано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майже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всю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проведено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аграрну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реформу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примусово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створювалися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кооперативи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sp>
        <p:nvSpPr>
          <p:cNvPr id="10243" name="AutoShape 3" descr="data:image/jpeg;base64,/9j/4AAQSkZJRgABAQAAAQABAAD/2wCEAAkGBxQTEhUUExQWFRUWGRwXGBcYGBccGBcYGBgXFxccGBwYHCggGBwlHBcXITEhJSksLi4uFx8zODMsNygtLisBCgoKBQUFDgUFDisZExkrKysrKysrKysrKysrKysrKysrKysrKysrKysrKysrKysrKysrKysrKysrKysrKysrK//AABEIAMABBgMBIgACEQEDEQH/xAAcAAABBAMBAAAAAAAAAAAAAAADAgQFBgABBwj/xABBEAABAwIDBAYHBwMDBAMAAAABAAIRAyEEEjEFQVFhBiJxgZGhExYyVJOx0gdCUsHR4fAUcvEjYpIzQ1OCc7LC/8QAFAEBAAAAAAAAAAAAAAAAAAAAAP/EABQRAQAAAAAAAAAAAAAAAAAAAAD/2gAMAwEAAhEDEQA/AHtXH1SCTUfP9ztJQsPinzdzrX9opvUNuc/IJWB3oJOljXjRzp45jK2/FvNy9x7SUzBS5sgcnEO/EfEpbMY8XDnAmxubg6pjnW86CLxWLdnd1jrxS8LiCZ6x8So5ziXu7T80p9TIOs5jfEmOxBYBWPEpZxjvxu8SointOmGA5wT2ESN3FOf6toaHkjKd4v8ALRBIYeo95gOdxNyiV2uaYJv2rNm4um+DSdJLdN8g3Ug9pcCWEA7pEoA7PqEak8k62nh3Ppg5iSOZ/gTGnhKmaXPEqTw+Jysh2607kFYfVdxPiUj054lOca5ge6RM7w6x7k19C6A+OrxQE9IeKFWru1zGe1ZmSHoNPrOLQZO/indF5gXPimdRvVHanWH9kICGqeJ8Vs1T+I+JQysQR+1azpb1iO8pnQxD8w67oniU62wLN7Uww3tDtQSTq7vxHxKEcU78R8SiVAmtVqCTdiXFghxFosSoluOqD7zvEp3hXbuSjXNQLqY1/wCN3iUydtCpP/UeNfvH9UVyj6ghx5oHlDaVQtP+o+x/E79Vs4+p/wCR/wDyP6plhBZw7EQhBcugW3qrKzpqPLfRnqkkiczLwbTr4rSg+jjoqE/7T82rEEk/TvRsJqVldlh3ouFZYlBuSlhbDUvJKARCi8dtXKcrBmdMKRx9YU2Oed3z3KmYDGS8ucfIHnv0HYge43EBjsrpzmDa4GmsoT6DCDmvlvMxPIwLfsn1fZhrAVKbhzgR3wmm06WUuuOEi0xaBZBGZc5LtGtgcp0ATrZuFDg8EkEiWxa4/ZAp4gAZXMJaLaxc75AVz2d0T9LTZUoOIY78Ws77jVBWsHi62GnLE5ok8ReD81atgbWe8AOkucZBiLHh5qE2hsx+Hqk1mB07yJBH+Efo5h352ON4gtAmAAZ/nagvVamY9owE1r0nFsDfrKcvxIiEL0luy6COqYcOzR2bkFlbKwNOkyO5LGJgO4nRNWhAEtuSOK1UMJy6mm2IsECX3aE6pjqN7E1JBaO0p5TMsagG8rYSsiXTYgYbTIhs8UxpUoeDzUxisBUqwKbHPM7hp28E5wfRPEauDG77uv5Sgi64TZ7bKfx2warbjK7sN/AwoGqwgkEEHgUCsEL9yYOCcEkIT0Ai1RldnXPapZqjMWOv4IBYQe12IiThtT2FEyoH2yHQ49n5hYh7PMOPZ+ixBZsXTENA1R8EwwUmuLNKc4EaoN+jSm0UdKzaIKp0vBDGHcCfGwH5qtbODA6XiQTOsfJXXpbRzUHAcR22KrWzNmtJbvJmZEXgfugncCzqD0bQJ+6QSHd41/dAxzXkFhw7Q4COJHOIkqa2V0aq1Lmo5rdWtDoi9pI5dk9ysR2O1rGsOZxBkOME84M6IOZ7K6MOrPu7KOYO+/DT9V2XYOzG0KDKbTIaFDYfZgD84zE8CZHyVlwxOW6CN25senXYWvHfvHYqds7BCmcgMZSe+F0KsqBtBuWu7eZmN9wDKB81g3jVaqCG8RHkmtHEOI1EczdN8biXaSI01QN3gTwUpsbZfpDmPsjzTClTlXDYNOKbeaAtLZzAIyhRe1diMcNIViMoWIbZByraNI0nejJ5jsT7Bmabe9G6aYaH0Xjc7Kex1vmtYNkMHegKGKc2DsQVes8wzzdGvYOaiKTZICuWBp5Who3BBJU6TWDK0AAbgh1I3+SxqTknVAk5T909v+JUdtLY9KsOs2+42nucPkVKNw4bcWPL8xoU0q1DM2B4jQ9o3Hmg5xt7YzsO6faYfZdz/C7gfmoRzrrr2JwbK1NzHiWkX7t44ELk+2cIaNV9M/dPiNQfCEDZz0xxZ66O56bYg3Qbw0Zj3ojkGi7r+KLKA+F17lpaparSC5OBIaBzTrCAxfVAecoE93ii4Z0glA4lacUNzrpOdALG4Y1WQNzmjtvLvAAqV2VsBhjMLjeonC7abTf6KoHAAySbkO321i6uWzHtLQ5pDmm4I0QPaFENaQBGg8kZuGBaPla3gksfviUQP4WQZSpBvBZXrQLCeS1mW3ctUEBisbinPLadOm4f3G3bPyXIuk/SCsMS/I+IsSBoY6wHYZC7syxPmuO9Ndjto4x4AtUPpB/76jxlBCbO6VV6diGv5uH5hWLZe36eIMPYKb2iSN0DUhDwPRmm8GRqNyqe38G6lWy6DQHiOaC24npXTaYpMzcyYHcr7hMGRcnq5ZEOcCSb7j+S4s3Dge1PJdr2FjQ/DMdxaB5QgkQ3NTAkgnfJnVCZhniBnnjMz3Hf3pVIdUTAI8fNGdVkceaCF2pgW1ajWOEiCSOy4VFw+3mNdUpm4ZUc1p4gOIBPcrJ0l6Q08K4l+YktcGR+K2t7Bcy6P4hoqn0kQ7joSg6nshs1AQJ3+NvzVvpNhU3o/iCHAMbmJ0FtArds/GB4IcCx41afyQPmEAQlsCQwrbiBdAqsz9lH1mXn+FOG4nNNrcf0W3NBGvigaUMUJI3i/aP5ZUX7R8Jlq06m5zS3/ibeTh4K8spAOzW/zqqp9pOKaWU2b85IPAR8jPkg58U2xBMhOCm2J1CDKft+KKCmNfGhh0k8EihtMH2hHYgmMNvWJNDldYguT32bpdOcOLHRRtSkSBxuRCc4VpDXHVA6eo/am0W0mibuOgWbS2iKTJPtH2Rx7eSptes57i5xklBIURUqOc8NLrySL6qc2Htd9Ay023sPsn9DzVb2XtGpQqB9PUbtzhvBV+wNHD45hfThlSczhFwSLyNwn9UFs2TtNldmZhvvbvH7c0+L1yeo+ph6hAcWPabx/Lgq09HelgrHJUgP5WzcSBx5ILi1qS94ATUY4R+ibYit1ZLgALz2ceXJA321ictCo8PDKgaXNObQgdW2h71yPau2KtYtq1eu8gbrR3J10s6SOqtp06hZlJLuqDIAMNmSZTbAPBIHKyCw7I2q4MnIM05Ym2hKh+lOGfUaKjhlgOJsdwmN++B3qTwz7G2hBEEbt5QeneNmi3KbOsf53IKlhXF9iY08Ar90B2nDX4epaDmZfcdQP5vXM8HiC0yNNFZOh+0GDGUnVgDTnKQdBmBbPdMoOwYSgN0QsxdZrQfOEV2xXN/6dQ5fwuvHY7VCbst0w7Xy/dByv7SKTiKVQg3LhyGkDtiSqS10Lv8A0v6NivhHU2wHNOdpjVzQbcpFlwCtTINkHYvsmoO9E6q69y1pO4Wnz+Stj8PNR2u46nXlwXI+hPSSuwDDsgNkkGOsJuQLx4grqmFxokOkuBABOsc7IJynprdaqPmxQg/eFvPKALREkTr5R++vJbwlbqid9/Mx5LdVpMtuBvdI05c0M20sEA8ZUMGCG9y5H0h2k6rXdnIOXqiBAgGFc+lHS6jQloOd/wCFu7tO5csOKzku0JJJ7ygfZkGu7TsQqdUpOKfcIIzaVqhQO+U72p+Lu8UyYdyCx7HqSzsWJezaOVqxBbnmGtvxATnDVYY6TYanslNsYwZRB3lVbE7We8vY0xTHVj8RGpKBe0cWa1QuOmjRwCExk2SWnhvTimIQOKGHEXCfbNrvw789E5TvafZdydH8CY06kIvpY10QWjalWnjmekpjJiWDr0ibvaNcv443eCpeKplvXbNtYn5J7UvFza4cDBadxBFwUA1HOzelIeSSSYgnfJAsD2IGmy/tKr0QWeja8AmC4nML7/0TR/TKvUkVDnYSTk0iTMCN3akbZ2YwtzGfSSIduc0ggZt8g5Qounsl+9AvaLaTxmpOLHAXY+SD/a47+Sd06xFNjx+EfK6Xh9n5Re6iRiQ1tWkdx6nYTcHuQT1LbVKm06ucdwG/m46dyjNp7YfXgEBrRo0fM8So5rFmW6BxR17E5oVIKYNcdxRWuQegvs729/U4YNcZqUoa7iW/cd4CO1qjNsYP0+1G0y4wC151ENa3NA5yN3Hdv5x0K6QnCYhlSTk9moOLDr3jUdiufSPFejxb67Hg5XNfMkiCxuT2ZtpYi4JgnRB0nFHK1xOgBJ7IleYMW669AdIukDRs12JaAc7AGtNxmfDS08Yk+C88Yp10BaVUgyCQeRgrrv2eYp9TDAvfmlzhukAWgnfx71xoO4qW2N0hr4afQvgEyWmC0njB0KDvuDrGS02ITtmqpnR3pdQxLRP+nVbGYH8naEFW7BMdU0s3j+nFA6e8eFzwAG8ncFyzpp03Ly6jhnQzR1Xe7kzg3nqeW9z9pXSwGcJhz1Baq8ffI+7PAb+a5hWqoF16iCytldO7ehOetOKCWp1ARIK3Xfpooqhicp5b0LaOIJdlmwQFxmKzWbohtZG+U3p9qNpCCb2NUcSQDu3nnzWkDZTwCbTZYguvSPEGlQtq45R2n9lV6NPKAFYeltI5aPDM4+TYUHoJQbabynbKspjRPgfmnDL2QOYSpI5jzCDTMIjUGs2XQkt+X7Lfpbx5rRcN/wDlAqCNNPl2IHbDBEgESDBEi24jeE62nh2kCvSEMccr2j/tVLnL/aRcHtG5NA6LkSDqOPKU9GMZTrEMl1CsAHMnrBrjp/ex2h5c0BsD0edWaCyo27Qbtfqc1tP9uvMLnu28E6liajHiHAie8A2nkrVWrOo1XU21PZMBzHGHbwRGmunaqbtSs41n5nFxnUkkxu1QbYVsHVBa9KbUQLKWEgrQKB3TerN0bx+cOpuLiQ2xJkBsZYGb2dw/DuI3ipAo2HxJpvD2mHC4P83ILDtHbj/6RmEdoyo6pc3vIDY5EuPfyVZrFFx2M9I9z4DZ3DQWAAE3hNKjwg3KM1ib0tVZuhexjisSxgkNBzOPAD80Fv8As06JVM4r1QBTNmtdOYkHWO46qxfaP0vGGZ/TUCBVcOuR/wBtp3Dg4+QvvCX0o6Sf0lMVARMltGnPtEWLn/7RM8zHFcYxmOdVc573FznEkk6km5QIxFaSm5KVE6LT0AXoZKeCjOq05gQMiYQ6jZ0Tuq1BFI7vBAKgYMEeKIXEkmOSyuCXT4osSJ8eSB9s4rErZoAmZ03fusQW/pM89Rp/3O+ShC63JPukVbNWImzQB5SfMqPbogIGWLedu+/zS6FRDqu0I7FgddA9cFjEhr7LYcgXUEhAePBFKDUbKDYqS0clvEhgpU3ScznPa6QIluQgiOIfEcW802pOguHehV3Bzcp0knxif/qEGYpxHfv4FVbE1C95JibAkaEi0hSmNxBbTdT6zgdDMkX0PEKCYboHIEb5WA3Cym1FpUS5waBJJgAaknRAeldTez+i+JrNDqdF7mnR0AA9hdEq19Fvs8eHNqYrK1gv6M3ngHHQDldXXa9Sr6NwwtRoqMtkIaQQBOXkg5Ueg2LDXOLGgAEkF7ZtrEWJVbqC1l0ahU2q9r3Oeyiw9YmoWiAfwgSQO1c2r1Ie5sh0E9YXBvqOIKBLnWi3FJJEoNUmeS0RJQOKTuxdR6A4mlg8HUxVUxm9kfedua1vbE9hlcqYO7jyUntXahqZW3bTpiGM4CIk8XHegc7d2zUxVU1KhubBu5rdzW8lGipw/nYhs0kix3IlCnN0B22CGNVt5nsFz+S1S1lAZxhCc5KcUF+iBFQoRJBWEpDigWHX7U8p04bMKMJR2vKCTwQ1WLMF+SxBJYp8vcTvKQ18d6RiHXSc8FAYPkEeCHTqIWdIc/eEEnSqIgcmFConLXIHQesJQmuWEoA17GRwgoO5FqusmwcgYVHdYnhfwuoraFENqW9l1x36+cqVDZnmtCg17QHfd8o18kEYwq8fZhs3PifSn2aVxzc6QPAT5KFwmDY3Qfmr70CAy1eII8IMfmgvG0C5zIY6DMHTSPmozD7HY14qDLTcLTxGsHTNNySd5WbR20KLLMLn6NbbrOOgXLOne2sUHinUrNkiXU6UhrZ0BP3rIGfTHbj6leqwPJpNeQ1oPVgE8NbzqoCg1BY4yOCdByDeIZDWm/Wm0bhYEHfefBCad50+ZWEydEh7hPIaICNdx1RadOTJTZhujh+78kBS+e5GcYACExoF5WPeUCs3nf8AREaU1a9GzICPcgvcsJlIe5AgxvQ3FbchvQYDdKa66FmSqT0Ft6OVg+GVXxTa0lodEBxLZiTvWKMwSxA6xR1Qc6XiTqm82QFY6dDKFUEHkfmmxeN4IPEfsllxIjNIPESgd4d8FPWuUNSrxwMWUhhas6oHIqIocm9Qbwsa9AVwTPaLsmVwFrgxzFvMJ0HphtMTAzQLeSBkGuOpgcE4wLwc44D5goZw2ZubM6OEj9EnCANJaDqP2/MoHuzq3+kw8lP9HtsChUcXGGvbBuBBFwb24jvVSwD4YAd0jzR3vkQgsW0emDWHO0F7zIbIIa3iQd5gxMbyqLjK7qr3PeZc4ySnu2T1affp/wCqY0gf4EBaYAHFbzwhGQtvaSg0asdpSWBadCxlkBphKY8oHeiNCBwKiSHSYQCkFAaUs1E0BS3OQOPSJLn/AM5ofpBvWEoNuek5/wCSkB6zOEGnrKRWittQTezzqsWtnjVYgd1zfvTJzk5xRumlUIAmQTfuW2VRyWgZSvQjgg3UG8ImHrQhmnwQtCgmmVZC0TCj6NWE79LZAR700czfvKMSklyDVerkbAHKFE0qhzN+finVd9yT2Dkmgd5aIMxJLXkDeJ7/AOBDGIdxW6oLjMEzaBf5KTwfRnE1IIpENO90DyJlBGl5cLmY05SkU7K9t6DUgAHVKpJiYDR4SCme0OiTGgupueA3c/LJjhCCoklaBsnOOwRpuiZBEjj3pnk3IFMaEgi6I1i3CDQZvSs1lunTlZlJ3oB5pWwVs04N1oN3oEApRd4rQHcklBolbzJJCxAongklKAnt1WkGkakgo1NBNYFYpDopsx2JqFjTBDS6/AFo/wD0FiBhWMEpm569M43Y7BUeBQZlcerGDpvDeoyTNpGYm2sjgkVdisaRNGm4B2U5cDTkyGkOBmMomDzJ/CUHmdvb5pDq44r0/R2NSNEEUaTjUAyvGEpBzOuBLmgQeq4E6eyTyA6myKQLmGg0ua4OztwLMpb1eqLdYy11x+KdIQeZ/Sbp7lqpft7V6Ufshga14w4cKjIDP6KmHtcA3rOBEtmHWIHtWvYvmdFGlo6tAESCThaQJhzoMaaRpayDyu2vzHiiMxBHZxXrr1ewnuuH+FT+lZ6vYT3Wh8Kn9KDye3EA6JFWsvWnq/hPdaHwqf0rPV/Ce7UPhU/pQeRXXGoTdzgOC9her2E91ofCp/Ster2E91w/wqf0oPH+Hr5bgwQZBm47F0joZtj+pa5jyDUYJkfebpPaPzC7x6vYT3XD/Bp/Sl0tiYZpluHotPEUmA+QQcerYOoHZ6Ra0850IiDAuqxicYGAOeXVS+dBYEG4gX7zxXo47Oo/+Kn/AMG/ohN2LhhcYeiOymz9EHkHa+IzVCXCDpB3DVMi4cQvZDuj+ENzhaBP/wAVP6Vr1dwnuuH+DT+lB479NwPmkh3MeK9jeruE91w/waf0rPV3Ce64f4NP6UHj1leN4RhjddF689XcJ7rh/g0/pWeruE91w/waf0oPHj8T2d3ND9LzXsf1dwnuuH+DT+lZ6u4T3XD/AAaf0oPG/pAtZ7L2T6u4T3XD/Bp/Ss9XcJ7rh/g0/pQeM5W3OXsv1dwnuuH+DT+lZ6u4T3XD/Bp/Sg8aghbJ5r2T6u4T3XD/AAaf0rPV3Ce64f4NP6UHjW3JEY8cQvY3q7hPdcP8Gn9Kz1dwnuuH+DT+lB50+zfGCnXe4uaP9Ii5Ee2w7+xYvRg2BhfdqHwqf0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5" name="AutoShape 5" descr="data:image/jpeg;base64,/9j/4AAQSkZJRgABAQAAAQABAAD/2wCEAAkGBxQTEhUUExQWFRUWGRwXGBcYGBccGBcYGBgXFxccGBwYHCggGBwlHBcXITEhJSksLi4uFx8zODMsNygtLisBCgoKBQUFDgUFDisZExkrKysrKysrKysrKysrKysrKysrKysrKysrKysrKysrKysrKysrKysrKysrKysrKysrK//AABEIAMABBgMBIgACEQEDEQH/xAAcAAABBAMBAAAAAAAAAAAAAAADAgQFBgABBwj/xABBEAABAwIDBAYHBwMDBAMAAAABAAIRAyEEEjEFQVFhBiJxgZGhExYyVJOx0gdCUsHR4fAUcvEjYpIzQ1OCc7LC/8QAFAEBAAAAAAAAAAAAAAAAAAAAAP/EABQRAQAAAAAAAAAAAAAAAAAAAAD/2gAMAwEAAhEDEQA/AHtXH1SCTUfP9ztJQsPinzdzrX9opvUNuc/IJWB3oJOljXjRzp45jK2/FvNy9x7SUzBS5sgcnEO/EfEpbMY8XDnAmxubg6pjnW86CLxWLdnd1jrxS8LiCZ6x8So5ziXu7T80p9TIOs5jfEmOxBYBWPEpZxjvxu8SointOmGA5wT2ESN3FOf6toaHkjKd4v8ALRBIYeo95gOdxNyiV2uaYJv2rNm4um+DSdJLdN8g3Ug9pcCWEA7pEoA7PqEak8k62nh3Ppg5iSOZ/gTGnhKmaXPEqTw+Jysh2607kFYfVdxPiUj054lOca5ge6RM7w6x7k19C6A+OrxQE9IeKFWru1zGe1ZmSHoNPrOLQZO/indF5gXPimdRvVHanWH9kICGqeJ8Vs1T+I+JQysQR+1azpb1iO8pnQxD8w67oniU62wLN7Uww3tDtQSTq7vxHxKEcU78R8SiVAmtVqCTdiXFghxFosSoluOqD7zvEp3hXbuSjXNQLqY1/wCN3iUydtCpP/UeNfvH9UVyj6ghx5oHlDaVQtP+o+x/E79Vs4+p/wCR/wDyP6plhBZw7EQhBcugW3qrKzpqPLfRnqkkiczLwbTr4rSg+jjoqE/7T82rEEk/TvRsJqVldlh3ouFZYlBuSlhbDUvJKARCi8dtXKcrBmdMKRx9YU2Oed3z3KmYDGS8ucfIHnv0HYge43EBjsrpzmDa4GmsoT6DCDmvlvMxPIwLfsn1fZhrAVKbhzgR3wmm06WUuuOEi0xaBZBGZc5LtGtgcp0ATrZuFDg8EkEiWxa4/ZAp4gAZXMJaLaxc75AVz2d0T9LTZUoOIY78Ws77jVBWsHi62GnLE5ok8ReD81atgbWe8AOkucZBiLHh5qE2hsx+Hqk1mB07yJBH+Efo5h352ON4gtAmAAZ/nagvVamY9owE1r0nFsDfrKcvxIiEL0luy6COqYcOzR2bkFlbKwNOkyO5LGJgO4nRNWhAEtuSOK1UMJy6mm2IsECX3aE6pjqN7E1JBaO0p5TMsagG8rYSsiXTYgYbTIhs8UxpUoeDzUxisBUqwKbHPM7hp28E5wfRPEauDG77uv5Sgi64TZ7bKfx2warbjK7sN/AwoGqwgkEEHgUCsEL9yYOCcEkIT0Ai1RldnXPapZqjMWOv4IBYQe12IiThtT2FEyoH2yHQ49n5hYh7PMOPZ+ixBZsXTENA1R8EwwUmuLNKc4EaoN+jSm0UdKzaIKp0vBDGHcCfGwH5qtbODA6XiQTOsfJXXpbRzUHAcR22KrWzNmtJbvJmZEXgfugncCzqD0bQJ+6QSHd41/dAxzXkFhw7Q4COJHOIkqa2V0aq1Lmo5rdWtDoi9pI5dk9ysR2O1rGsOZxBkOME84M6IOZ7K6MOrPu7KOYO+/DT9V2XYOzG0KDKbTIaFDYfZgD84zE8CZHyVlwxOW6CN25senXYWvHfvHYqds7BCmcgMZSe+F0KsqBtBuWu7eZmN9wDKB81g3jVaqCG8RHkmtHEOI1EczdN8biXaSI01QN3gTwUpsbZfpDmPsjzTClTlXDYNOKbeaAtLZzAIyhRe1diMcNIViMoWIbZByraNI0nejJ5jsT7Bmabe9G6aYaH0Xjc7Kex1vmtYNkMHegKGKc2DsQVes8wzzdGvYOaiKTZICuWBp5Who3BBJU6TWDK0AAbgh1I3+SxqTknVAk5T909v+JUdtLY9KsOs2+42nucPkVKNw4bcWPL8xoU0q1DM2B4jQ9o3Hmg5xt7YzsO6faYfZdz/C7gfmoRzrrr2JwbK1NzHiWkX7t44ELk+2cIaNV9M/dPiNQfCEDZz0xxZ66O56bYg3Qbw0Zj3ojkGi7r+KLKA+F17lpaparSC5OBIaBzTrCAxfVAecoE93ii4Z0glA4lacUNzrpOdALG4Y1WQNzmjtvLvAAqV2VsBhjMLjeonC7abTf6KoHAAySbkO321i6uWzHtLQ5pDmm4I0QPaFENaQBGg8kZuGBaPla3gksfviUQP4WQZSpBvBZXrQLCeS1mW3ctUEBisbinPLadOm4f3G3bPyXIuk/SCsMS/I+IsSBoY6wHYZC7syxPmuO9Ndjto4x4AtUPpB/76jxlBCbO6VV6diGv5uH5hWLZe36eIMPYKb2iSN0DUhDwPRmm8GRqNyqe38G6lWy6DQHiOaC24npXTaYpMzcyYHcr7hMGRcnq5ZEOcCSb7j+S4s3Dge1PJdr2FjQ/DMdxaB5QgkQ3NTAkgnfJnVCZhniBnnjMz3Hf3pVIdUTAI8fNGdVkceaCF2pgW1ajWOEiCSOy4VFw+3mNdUpm4ZUc1p4gOIBPcrJ0l6Q08K4l+YktcGR+K2t7Bcy6P4hoqn0kQ7joSg6nshs1AQJ3+NvzVvpNhU3o/iCHAMbmJ0FtArds/GB4IcCx41afyQPmEAQlsCQwrbiBdAqsz9lH1mXn+FOG4nNNrcf0W3NBGvigaUMUJI3i/aP5ZUX7R8Jlq06m5zS3/ibeTh4K8spAOzW/zqqp9pOKaWU2b85IPAR8jPkg58U2xBMhOCm2J1CDKft+KKCmNfGhh0k8EihtMH2hHYgmMNvWJNDldYguT32bpdOcOLHRRtSkSBxuRCc4VpDXHVA6eo/am0W0mibuOgWbS2iKTJPtH2Rx7eSptes57i5xklBIURUqOc8NLrySL6qc2Htd9Ay023sPsn9DzVb2XtGpQqB9PUbtzhvBV+wNHD45hfThlSczhFwSLyNwn9UFs2TtNldmZhvvbvH7c0+L1yeo+ph6hAcWPabx/Lgq09HelgrHJUgP5WzcSBx5ILi1qS94ATUY4R+ibYit1ZLgALz2ceXJA321ictCo8PDKgaXNObQgdW2h71yPau2KtYtq1eu8gbrR3J10s6SOqtp06hZlJLuqDIAMNmSZTbAPBIHKyCw7I2q4MnIM05Ym2hKh+lOGfUaKjhlgOJsdwmN++B3qTwz7G2hBEEbt5QeneNmi3KbOsf53IKlhXF9iY08Ar90B2nDX4epaDmZfcdQP5vXM8HiC0yNNFZOh+0GDGUnVgDTnKQdBmBbPdMoOwYSgN0QsxdZrQfOEV2xXN/6dQ5fwuvHY7VCbst0w7Xy/dByv7SKTiKVQg3LhyGkDtiSqS10Lv8A0v6NivhHU2wHNOdpjVzQbcpFlwCtTINkHYvsmoO9E6q69y1pO4Wnz+Stj8PNR2u46nXlwXI+hPSSuwDDsgNkkGOsJuQLx4grqmFxokOkuBABOsc7IJynprdaqPmxQg/eFvPKALREkTr5R++vJbwlbqid9/Mx5LdVpMtuBvdI05c0M20sEA8ZUMGCG9y5H0h2k6rXdnIOXqiBAgGFc+lHS6jQloOd/wCFu7tO5csOKzku0JJJ7ygfZkGu7TsQqdUpOKfcIIzaVqhQO+U72p+Lu8UyYdyCx7HqSzsWJezaOVqxBbnmGtvxATnDVYY6TYanslNsYwZRB3lVbE7We8vY0xTHVj8RGpKBe0cWa1QuOmjRwCExk2SWnhvTimIQOKGHEXCfbNrvw789E5TvafZdydH8CY06kIvpY10QWjalWnjmekpjJiWDr0ibvaNcv443eCpeKplvXbNtYn5J7UvFza4cDBadxBFwUA1HOzelIeSSSYgnfJAsD2IGmy/tKr0QWeja8AmC4nML7/0TR/TKvUkVDnYSTk0iTMCN3akbZ2YwtzGfSSIduc0ggZt8g5Qounsl+9AvaLaTxmpOLHAXY+SD/a47+Sd06xFNjx+EfK6Xh9n5Re6iRiQ1tWkdx6nYTcHuQT1LbVKm06ucdwG/m46dyjNp7YfXgEBrRo0fM8So5rFmW6BxR17E5oVIKYNcdxRWuQegvs729/U4YNcZqUoa7iW/cd4CO1qjNsYP0+1G0y4wC151ENa3NA5yN3Hdv5x0K6QnCYhlSTk9moOLDr3jUdiufSPFejxb67Hg5XNfMkiCxuT2ZtpYi4JgnRB0nFHK1xOgBJ7IleYMW669AdIukDRs12JaAc7AGtNxmfDS08Yk+C88Yp10BaVUgyCQeRgrrv2eYp9TDAvfmlzhukAWgnfx71xoO4qW2N0hr4afQvgEyWmC0njB0KDvuDrGS02ITtmqpnR3pdQxLRP+nVbGYH8naEFW7BMdU0s3j+nFA6e8eFzwAG8ncFyzpp03Ly6jhnQzR1Xe7kzg3nqeW9z9pXSwGcJhz1Baq8ffI+7PAb+a5hWqoF16iCytldO7ehOetOKCWp1ARIK3Xfpooqhicp5b0LaOIJdlmwQFxmKzWbohtZG+U3p9qNpCCb2NUcSQDu3nnzWkDZTwCbTZYguvSPEGlQtq45R2n9lV6NPKAFYeltI5aPDM4+TYUHoJQbabynbKspjRPgfmnDL2QOYSpI5jzCDTMIjUGs2XQkt+X7Lfpbx5rRcN/wDlAqCNNPl2IHbDBEgESDBEi24jeE62nh2kCvSEMccr2j/tVLnL/aRcHtG5NA6LkSDqOPKU9GMZTrEMl1CsAHMnrBrjp/ex2h5c0BsD0edWaCyo27Qbtfqc1tP9uvMLnu28E6liajHiHAie8A2nkrVWrOo1XU21PZMBzHGHbwRGmunaqbtSs41n5nFxnUkkxu1QbYVsHVBa9KbUQLKWEgrQKB3TerN0bx+cOpuLiQ2xJkBsZYGb2dw/DuI3ipAo2HxJpvD2mHC4P83ILDtHbj/6RmEdoyo6pc3vIDY5EuPfyVZrFFx2M9I9z4DZ3DQWAAE3hNKjwg3KM1ib0tVZuhexjisSxgkNBzOPAD80Fv8As06JVM4r1QBTNmtdOYkHWO46qxfaP0vGGZ/TUCBVcOuR/wBtp3Dg4+QvvCX0o6Sf0lMVARMltGnPtEWLn/7RM8zHFcYxmOdVc573FznEkk6km5QIxFaSm5KVE6LT0AXoZKeCjOq05gQMiYQ6jZ0Tuq1BFI7vBAKgYMEeKIXEkmOSyuCXT4osSJ8eSB9s4rErZoAmZ03fusQW/pM89Rp/3O+ShC63JPukVbNWImzQB5SfMqPbogIGWLedu+/zS6FRDqu0I7FgddA9cFjEhr7LYcgXUEhAePBFKDUbKDYqS0clvEhgpU3ScznPa6QIluQgiOIfEcW802pOguHehV3Bzcp0knxif/qEGYpxHfv4FVbE1C95JibAkaEi0hSmNxBbTdT6zgdDMkX0PEKCYboHIEb5WA3Cym1FpUS5waBJJgAaknRAeldTez+i+JrNDqdF7mnR0AA9hdEq19Fvs8eHNqYrK1gv6M3ngHHQDldXXa9Sr6NwwtRoqMtkIaQQBOXkg5Ueg2LDXOLGgAEkF7ZtrEWJVbqC1l0ahU2q9r3Oeyiw9YmoWiAfwgSQO1c2r1Ie5sh0E9YXBvqOIKBLnWi3FJJEoNUmeS0RJQOKTuxdR6A4mlg8HUxVUxm9kfedua1vbE9hlcqYO7jyUntXahqZW3bTpiGM4CIk8XHegc7d2zUxVU1KhubBu5rdzW8lGipw/nYhs0kix3IlCnN0B22CGNVt5nsFz+S1S1lAZxhCc5KcUF+iBFQoRJBWEpDigWHX7U8p04bMKMJR2vKCTwQ1WLMF+SxBJYp8vcTvKQ18d6RiHXSc8FAYPkEeCHTqIWdIc/eEEnSqIgcmFConLXIHQesJQmuWEoA17GRwgoO5FqusmwcgYVHdYnhfwuoraFENqW9l1x36+cqVDZnmtCg17QHfd8o18kEYwq8fZhs3PifSn2aVxzc6QPAT5KFwmDY3Qfmr70CAy1eII8IMfmgvG0C5zIY6DMHTSPmozD7HY14qDLTcLTxGsHTNNySd5WbR20KLLMLn6NbbrOOgXLOne2sUHinUrNkiXU6UhrZ0BP3rIGfTHbj6leqwPJpNeQ1oPVgE8NbzqoCg1BY4yOCdByDeIZDWm/Wm0bhYEHfefBCad50+ZWEydEh7hPIaICNdx1RadOTJTZhujh+78kBS+e5GcYACExoF5WPeUCs3nf8AREaU1a9GzICPcgvcsJlIe5AgxvQ3FbchvQYDdKa66FmSqT0Ft6OVg+GVXxTa0lodEBxLZiTvWKMwSxA6xR1Qc6XiTqm82QFY6dDKFUEHkfmmxeN4IPEfsllxIjNIPESgd4d8FPWuUNSrxwMWUhhas6oHIqIocm9Qbwsa9AVwTPaLsmVwFrgxzFvMJ0HphtMTAzQLeSBkGuOpgcE4wLwc44D5goZw2ZubM6OEj9EnCANJaDqP2/MoHuzq3+kw8lP9HtsChUcXGGvbBuBBFwb24jvVSwD4YAd0jzR3vkQgsW0emDWHO0F7zIbIIa3iQd5gxMbyqLjK7qr3PeZc4ySnu2T1affp/wCqY0gf4EBaYAHFbzwhGQtvaSg0asdpSWBadCxlkBphKY8oHeiNCBwKiSHSYQCkFAaUs1E0BS3OQOPSJLn/AM5ofpBvWEoNuek5/wCSkB6zOEGnrKRWittQTezzqsWtnjVYgd1zfvTJzk5xRumlUIAmQTfuW2VRyWgZSvQjgg3UG8ImHrQhmnwQtCgmmVZC0TCj6NWE79LZAR700czfvKMSklyDVerkbAHKFE0qhzN+finVd9yT2Dkmgd5aIMxJLXkDeJ7/AOBDGIdxW6oLjMEzaBf5KTwfRnE1IIpENO90DyJlBGl5cLmY05SkU7K9t6DUgAHVKpJiYDR4SCme0OiTGgupueA3c/LJjhCCoklaBsnOOwRpuiZBEjj3pnk3IFMaEgi6I1i3CDQZvSs1lunTlZlJ3oB5pWwVs04N1oN3oEApRd4rQHcklBolbzJJCxAongklKAnt1WkGkakgo1NBNYFYpDopsx2JqFjTBDS6/AFo/wD0FiBhWMEpm569M43Y7BUeBQZlcerGDpvDeoyTNpGYm2sjgkVdisaRNGm4B2U5cDTkyGkOBmMomDzJ/CUHmdvb5pDq44r0/R2NSNEEUaTjUAyvGEpBzOuBLmgQeq4E6eyTyA6myKQLmGg0ua4OztwLMpb1eqLdYy11x+KdIQeZ/Sbp7lqpft7V6Ufshga14w4cKjIDP6KmHtcA3rOBEtmHWIHtWvYvmdFGlo6tAESCThaQJhzoMaaRpayDyu2vzHiiMxBHZxXrr1ewnuuH+FT+lZ6vYT3Wh8Kn9KDye3EA6JFWsvWnq/hPdaHwqf0rPV/Ce7UPhU/pQeRXXGoTdzgOC9her2E91ofCp/Ster2E91w/wqf0oPH+Hr5bgwQZBm47F0joZtj+pa5jyDUYJkfebpPaPzC7x6vYT3XD/Bp/Sl0tiYZpluHotPEUmA+QQcerYOoHZ6Ra0850IiDAuqxicYGAOeXVS+dBYEG4gX7zxXo47Oo/+Kn/AMG/ohN2LhhcYeiOymz9EHkHa+IzVCXCDpB3DVMi4cQvZDuj+ENzhaBP/wAVP6Vr1dwnuuH+DT+lB479NwPmkh3MeK9jeruE91w/waf0rPV3Ce64f4NP6UHj1leN4RhjddF689XcJ7rh/g0/pWeruE91w/waf0oPHj8T2d3ND9LzXsf1dwnuuH+DT+lZ6u4T3XD/AAaf0oPG/pAtZ7L2T6u4T3XD/Bp/Ss9XcJ7rh/g0/pQeM5W3OXsv1dwnuuH+DT+lZ6u4T3XD/Bp/Sg8aghbJ5r2T6u4T3XD/AAaf0rPV3Ce64f4NP6UHjW3JEY8cQvY3q7hPdcP8Gn9Kz1dwnuuH+DT+lB50+zfGCnXe4uaP9Ii5Ee2w7+xYvRg2BhfdqHwqf0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 descr="https://encrypted-tbn2.gstatic.com/images?q=tbn:ANd9GcRLheJK0UQJJqVdnJzyw4ELoMkyEInwHvSp1R1ZgkKOXDa18q7BZAa4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357586" cy="47863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6488668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В.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Пік</a:t>
            </a:r>
            <a:endParaRPr lang="ru-RU" dirty="0"/>
          </a:p>
        </p:txBody>
      </p:sp>
      <p:pic>
        <p:nvPicPr>
          <p:cNvPr id="10251" name="Picture 11" descr="http://upload.wikimedia.org/wikipedia/commons/5/59/Bundesarchiv_Bild_183-19204-3150,_Otto_Grotewoh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857364"/>
            <a:ext cx="4929222" cy="46434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72132" y="6488668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О.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Гротеволь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64330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Після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смерті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1960 р. президента НДР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В.Піка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вищим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органом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стала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рада, головою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обрано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першого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секретаря ЦК СЄПН В.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Ульбріхта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Взявши курс на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побудову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соціалізму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землі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»,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нове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керівництво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 провело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серію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реформ,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сприяло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поліпшенню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матеріального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становища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населення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життєвий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рівень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громадян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вищим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ніж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рівень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життя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населення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інших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хоча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дедалі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більше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поступався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рівню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життя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німців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але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водночас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слухняно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виконувало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вказівки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«старшого брата» по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соціалістичному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табору» - СРСР.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9219" name="Picture 3" descr="http://academic.ru/pictures/bse/jpg/0239417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521497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42852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Прихід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керівництва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 та СЄПН Е.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Хонеккера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1972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призвів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згортання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реформ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консервації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режиму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радянського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типу.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Більше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того,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саме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часи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правління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відбулося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оформлення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тоталітарного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соціалізму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характерними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ознаками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узурпація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єдиною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партією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(СЄПН),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всевладдя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партійно-бюрократичного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апарату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монопольна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власність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засоби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виробництва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екстенсивний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розподільча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система,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планово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централізовано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управляються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тотальний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контроль над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суспільством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суспільною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свідомістю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ставка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репресивні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засоби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утримання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випадку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 - все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більше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втручання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життя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громадян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т.з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штазі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»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системи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безпеки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ігнорування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соціальних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проблем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суспільства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прав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громадян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8195" name="Picture 3" descr="http://lib.rus.ec/i/27/152927/i009-001-213855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5771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Поворотним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моментом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історії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всієї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стала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осінь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1989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Саме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7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жовтня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коли в НДР помпезно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відзначалося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40-річчя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першої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соціалістичної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землі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»,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багатьох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містах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республіки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почалися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небувалі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масовістю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антиурядові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мітинги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демонстрації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призвели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падіння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тоталітарного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режиму Е.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Хонеккера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sz="2000" dirty="0" smtClean="0">
                <a:latin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</a:rPr>
            </a:b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7171" name="Picture 3" descr="http://media.paperblog.fr/i/242/2429329/9-novembre-1989-chute-mur-berlin-liens-L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2098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Об'єднання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. ФРН на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сучасному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етапі</a:t>
            </a: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</a:endParaRPr>
          </a:p>
        </p:txBody>
      </p:sp>
      <p:pic>
        <p:nvPicPr>
          <p:cNvPr id="4100" name="Picture 4" descr="http://www.der-runde-tisch-berlin.info/images/der_denker_club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86124"/>
            <a:ext cx="5072066" cy="35718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41433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Процес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здійснювався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декілька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етапів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Наслідком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dirty="0" err="1" smtClean="0"/>
              <a:t>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проведеного</a:t>
            </a:r>
            <a:r>
              <a:rPr lang="ru-RU" sz="2000" dirty="0" smtClean="0"/>
              <a:t> в НДР у </a:t>
            </a:r>
            <a:r>
              <a:rPr lang="ru-RU" sz="2000" dirty="0" err="1" smtClean="0"/>
              <a:t>червні</a:t>
            </a:r>
            <a:r>
              <a:rPr lang="ru-RU" sz="2000" dirty="0" smtClean="0"/>
              <a:t> 1990 р. референдуму став </a:t>
            </a:r>
            <a:r>
              <a:rPr lang="ru-RU" sz="2000" dirty="0" err="1" smtClean="0"/>
              <a:t>Договір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валютний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соціальний</a:t>
            </a:r>
            <a:r>
              <a:rPr lang="ru-RU" sz="2000" dirty="0" smtClean="0"/>
              <a:t> союз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НДР </a:t>
            </a:r>
            <a:r>
              <a:rPr lang="ru-RU" sz="2000" dirty="0" err="1" smtClean="0"/>
              <a:t>і</a:t>
            </a:r>
            <a:r>
              <a:rPr lang="ru-RU" sz="2000" dirty="0" smtClean="0"/>
              <a:t> ФРН,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1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вводилася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західнонімецька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 - марка. Народна палата НДР </a:t>
            </a:r>
            <a:r>
              <a:rPr lang="ru-RU" sz="2000" dirty="0" err="1" smtClean="0"/>
              <a:t>прийняла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входження</a:t>
            </a:r>
            <a:r>
              <a:rPr lang="ru-RU" sz="2000" dirty="0" smtClean="0"/>
              <a:t> НДР в ФРН </a:t>
            </a:r>
            <a:r>
              <a:rPr lang="ru-RU" sz="2000" dirty="0" err="1" smtClean="0"/>
              <a:t>з</a:t>
            </a:r>
            <a:r>
              <a:rPr lang="ru-RU" sz="2000" dirty="0" smtClean="0"/>
              <a:t> З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1990 р.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підкреслити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прихильна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позиція</a:t>
            </a:r>
            <a:r>
              <a:rPr lang="ru-RU" sz="2000" dirty="0" smtClean="0"/>
              <a:t> нового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СРСР на </a:t>
            </a:r>
            <a:r>
              <a:rPr lang="ru-RU" sz="2000" dirty="0" err="1" smtClean="0"/>
              <a:t>чолі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М.Горбачовим</a:t>
            </a:r>
            <a:r>
              <a:rPr lang="ru-RU" sz="2000" dirty="0" smtClean="0"/>
              <a:t>, </a:t>
            </a:r>
            <a:r>
              <a:rPr lang="ru-RU" sz="2000" dirty="0" err="1" smtClean="0"/>
              <a:t>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в такому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канцлера ФРН Г.Коля та </a:t>
            </a:r>
            <a:r>
              <a:rPr lang="ru-RU" sz="2000" dirty="0" err="1" smtClean="0"/>
              <a:t>підтримка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провідних</a:t>
            </a:r>
            <a:r>
              <a:rPr lang="ru-RU" sz="2000" dirty="0" smtClean="0"/>
              <a:t> держав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4104" name="Picture 8" descr="http://upload.wikimedia.org/wikipedia/commons/thumb/4/44/Bundesarchiv_Bild_183-1986-1126-307%2C_LPG_Gol%C3%9Fen%2C_Besuch_durch_KPdSU_Delegation.jpg/250px-Bundesarchiv_Bild_183-1986-1126-307%2C_LPG_Gol%C3%9Fen%2C_Besuch_durch_KPdSU_Deleg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714908" cy="29289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2928934"/>
            <a:ext cx="5234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Горбачов відвідує </a:t>
            </a:r>
            <a:r>
              <a:rPr lang="uk-UA" sz="1600" dirty="0" err="1" smtClean="0"/>
              <a:t>свиинарське</a:t>
            </a:r>
            <a:r>
              <a:rPr lang="uk-UA" sz="1600" dirty="0" smtClean="0"/>
              <a:t> господарство у НДР,1996р.</a:t>
            </a:r>
            <a:endParaRPr lang="ru-RU" sz="16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8858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1. </a:t>
            </a:r>
            <a:r>
              <a:rPr lang="ru-RU" sz="2800" b="1" dirty="0" err="1" smtClean="0">
                <a:solidFill>
                  <a:srgbClr val="000000"/>
                </a:solidFill>
              </a:rPr>
              <a:t>Федеративна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Республіка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Німеччина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;</a:t>
            </a:r>
          </a:p>
          <a:p>
            <a:r>
              <a:rPr lang="uk-UA" sz="2800" b="1" dirty="0" smtClean="0">
                <a:solidFill>
                  <a:srgbClr val="000000"/>
                </a:solidFill>
              </a:rPr>
              <a:t>2.</a:t>
            </a:r>
            <a:r>
              <a:rPr lang="ru-RU" sz="2800" b="1" dirty="0" smtClean="0">
                <a:solidFill>
                  <a:srgbClr val="000000"/>
                </a:solidFill>
              </a:rPr>
              <a:t> «</a:t>
            </a:r>
            <a:r>
              <a:rPr lang="ru-RU" sz="2800" b="1" dirty="0" err="1" smtClean="0">
                <a:solidFill>
                  <a:srgbClr val="000000"/>
                </a:solidFill>
              </a:rPr>
              <a:t>Основний</a:t>
            </a:r>
            <a:r>
              <a:rPr lang="ru-RU" sz="2800" b="1" dirty="0" smtClean="0">
                <a:solidFill>
                  <a:srgbClr val="000000"/>
                </a:solidFill>
              </a:rPr>
              <a:t> закон </a:t>
            </a:r>
            <a:r>
              <a:rPr lang="ru-RU" sz="2800" b="1" dirty="0" err="1" smtClean="0">
                <a:solidFill>
                  <a:srgbClr val="000000"/>
                </a:solidFill>
              </a:rPr>
              <a:t>Федеративної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Республіки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Німеччини</a:t>
            </a:r>
            <a:r>
              <a:rPr lang="ru-RU" sz="2800" b="1" dirty="0" smtClean="0">
                <a:solidFill>
                  <a:srgbClr val="000000"/>
                </a:solidFill>
              </a:rPr>
              <a:t>»;</a:t>
            </a:r>
          </a:p>
          <a:p>
            <a:pPr lvl="0"/>
            <a:r>
              <a:rPr lang="uk-UA" sz="2800" b="1" dirty="0" smtClean="0">
                <a:solidFill>
                  <a:srgbClr val="000000"/>
                </a:solidFill>
              </a:rPr>
              <a:t>3.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Німецьке</a:t>
            </a:r>
            <a:r>
              <a:rPr lang="ru-RU" sz="2800" b="1" dirty="0" smtClean="0">
                <a:solidFill>
                  <a:srgbClr val="000000"/>
                </a:solidFill>
              </a:rPr>
              <a:t> «</a:t>
            </a:r>
            <a:r>
              <a:rPr lang="ru-RU" sz="2800" b="1" dirty="0" err="1" smtClean="0">
                <a:solidFill>
                  <a:srgbClr val="000000"/>
                </a:solidFill>
              </a:rPr>
              <a:t>економічне</a:t>
            </a:r>
            <a:r>
              <a:rPr lang="ru-RU" sz="2800" b="1" dirty="0" smtClean="0">
                <a:solidFill>
                  <a:srgbClr val="000000"/>
                </a:solidFill>
              </a:rPr>
              <a:t> диво</a:t>
            </a:r>
            <a:r>
              <a:rPr lang="ru-RU" sz="2800" b="1" dirty="0" smtClean="0">
                <a:solidFill>
                  <a:srgbClr val="000000"/>
                </a:solidFill>
              </a:rPr>
              <a:t>»;</a:t>
            </a:r>
          </a:p>
          <a:p>
            <a:r>
              <a:rPr lang="uk-UA" sz="2800" b="1" dirty="0" smtClean="0">
                <a:solidFill>
                  <a:srgbClr val="000000"/>
                </a:solidFill>
              </a:rPr>
              <a:t>4.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формування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партійно-політичної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800" b="1" dirty="0" err="1" smtClean="0">
                <a:solidFill>
                  <a:srgbClr val="000000"/>
                </a:solidFill>
              </a:rPr>
              <a:t>структури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суспільства</a:t>
            </a:r>
            <a:r>
              <a:rPr lang="ru-RU" sz="2800" b="1" dirty="0" smtClean="0">
                <a:solidFill>
                  <a:srgbClr val="000000"/>
                </a:solidFill>
              </a:rPr>
              <a:t>;</a:t>
            </a:r>
          </a:p>
          <a:p>
            <a:r>
              <a:rPr lang="uk-UA" sz="2800" b="1" dirty="0" smtClean="0">
                <a:solidFill>
                  <a:srgbClr val="000000"/>
                </a:solidFill>
              </a:rPr>
              <a:t>5. Внутрішня політика;</a:t>
            </a:r>
          </a:p>
          <a:p>
            <a:r>
              <a:rPr lang="uk-UA" sz="2800" b="1" dirty="0" smtClean="0">
                <a:solidFill>
                  <a:srgbClr val="000000"/>
                </a:solidFill>
              </a:rPr>
              <a:t>6. Президенти;</a:t>
            </a:r>
          </a:p>
          <a:p>
            <a:pPr lvl="0"/>
            <a:r>
              <a:rPr lang="uk-UA" sz="2800" b="1" dirty="0" smtClean="0">
                <a:solidFill>
                  <a:srgbClr val="000000"/>
                </a:solidFill>
              </a:rPr>
              <a:t>7.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Об'єднання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Німеччини</a:t>
            </a:r>
            <a:r>
              <a:rPr lang="ru-RU" sz="2800" b="1" dirty="0" smtClean="0">
                <a:solidFill>
                  <a:srgbClr val="000000"/>
                </a:solidFill>
              </a:rPr>
              <a:t>. ФРН на </a:t>
            </a:r>
            <a:r>
              <a:rPr lang="ru-RU" sz="2800" b="1" dirty="0" err="1" smtClean="0">
                <a:solidFill>
                  <a:srgbClr val="000000"/>
                </a:solidFill>
              </a:rPr>
              <a:t>сучасному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</a:rPr>
              <a:t>етапі</a:t>
            </a:r>
            <a:r>
              <a:rPr lang="ru-RU" sz="2800" b="1" dirty="0" smtClean="0"/>
              <a:t> </a:t>
            </a:r>
            <a:r>
              <a:rPr lang="ru-RU" sz="2800" b="1" dirty="0" smtClean="0"/>
              <a:t>.</a:t>
            </a:r>
          </a:p>
          <a:p>
            <a:pPr lvl="0"/>
            <a:r>
              <a:rPr lang="uk-UA" sz="2800" b="1" dirty="0" smtClean="0"/>
              <a:t>8. Співпраця з Україною.</a:t>
            </a:r>
          </a:p>
          <a:p>
            <a:pPr lvl="0"/>
            <a:r>
              <a:rPr lang="uk-UA" sz="2800" b="1" dirty="0" smtClean="0"/>
              <a:t>9.Автори,джерела інформації.</a:t>
            </a:r>
            <a:endParaRPr lang="ru-RU" sz="2800" b="1" dirty="0" smtClean="0"/>
          </a:p>
          <a:p>
            <a:endParaRPr lang="uk-UA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ru-RU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ru-RU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lvl="0"/>
            <a:endParaRPr lang="ru-RU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ru-RU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3702" y="0"/>
            <a:ext cx="25002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З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жовтня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1990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здійснився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акт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історичної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справедливості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землі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народ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об'єдналися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спільній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державі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назва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залишилася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Федеративна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Республіка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а столицею став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Берлін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Того ж року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відбулися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вибори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до бундестагу (парламенту ФРН). Блок ХДС/ХСС - ВДП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знову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переміг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канцлером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знову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обрано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Г. Коля. </a:t>
            </a:r>
            <a:endParaRPr lang="ru-RU" dirty="0"/>
          </a:p>
        </p:txBody>
      </p:sp>
      <p:pic>
        <p:nvPicPr>
          <p:cNvPr id="3075" name="Picture 3" descr="http://3.bp.blogspot.com/_3tq5Zq70WMU/TNLX6B5FeHI/AAAAAAAAAAw/_P9LK_I2g1M/s1600/%D0%BA%D0%B0%D1%80%D1%82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uk/thumb/4/41/Politisches_System_in_Deutschland_ua.PNG/400px-Politisches_System_in_Deutschland_u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Основною проблемою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уряду стало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подолання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відсталості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нових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східних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федеральних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земель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3 тис.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підприємств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колишньої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НДР,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наприклад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70%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потребували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негайної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модернізації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кредитувань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трансформування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соціально-економічної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структур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інтеграція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загально-німецьку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політичну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системи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2051" name="Picture 3" descr="http://upload.wikimedia.org/wikipedia/commons/thumb/e/e2/Der-Denkerclub_1819.jpg/600px-Der-Denkerclub_1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280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age.tsn.ua/media/images2/original/Jun2010/239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786610" cy="5072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ФРН активно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співпрацює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сфері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бізнесу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Україною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має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нею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дипломатичні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відносини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рівні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посольств. 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червні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1993 р.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була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підписана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Спільна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декларація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про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основи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відносин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співробітництво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між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Україною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Німеччиною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Нині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завершується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робота над Договором про дружбу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співробітництво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який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має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стати фундаментом для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українсько-німецького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стратегічного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партнерства в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Європі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XXI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столітті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Презентацію підготували</a:t>
            </a:r>
            <a:br>
              <a:rPr lang="uk-UA" dirty="0" smtClean="0"/>
            </a:br>
            <a:r>
              <a:rPr lang="uk-UA" dirty="0" smtClean="0"/>
              <a:t>Синиця Ілона;</a:t>
            </a:r>
            <a:br>
              <a:rPr lang="uk-UA" dirty="0" smtClean="0"/>
            </a:br>
            <a:r>
              <a:rPr lang="uk-UA" dirty="0" err="1" smtClean="0"/>
              <a:t>Молокова</a:t>
            </a:r>
            <a:r>
              <a:rPr lang="uk-UA" dirty="0" smtClean="0"/>
              <a:t> Ірина.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Джерала</a:t>
            </a:r>
            <a:r>
              <a:rPr lang="uk-UA" dirty="0" smtClean="0"/>
              <a:t> інформації: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://osvita.ua/vnz/reports/world_history/26464/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Федеративна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Республіка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парламентська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республіка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Складається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земель.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Кожна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земля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має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свою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конституцію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парламент (ландтаг)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уряд.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Законодавчу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здійснює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двопалатний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федеральний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парламент - бундестаг (палата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депутатів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бундесрат (палата земель).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Виконавча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уряд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чолі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канцлером. Президент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обирається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 5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років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Столиця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м.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Берлін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(до 1990 р. - Бонн).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21507" name="Picture 3" descr="https://encrypted-tbn1.gstatic.com/images?q=tbn:ANd9GcRhP-_Z3AJz3qL0XNV0vDhqbb54_4dYfxqynAPZVYmtGyl7D14W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3"/>
            <a:ext cx="4857784" cy="3422791"/>
          </a:xfrm>
          <a:prstGeom prst="rect">
            <a:avLst/>
          </a:prstGeom>
          <a:noFill/>
        </p:spPr>
      </p:pic>
      <p:pic>
        <p:nvPicPr>
          <p:cNvPr id="21509" name="Picture 5" descr="http://germany.agroua.net/spaw2/uploads/images/7c522788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857652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ході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війни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зазнала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тяжких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втрат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: 13 млн.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загиблих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(18%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населення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),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промислове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виробництво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скоротилося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до 30%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порівняно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довоєнним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рівнем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висока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Інфляція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За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рішеннями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Ялтинської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Потсдамської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конференцій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країну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було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окуповано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СРСР, СІНА, Великою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Британією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Францією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окупаційних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властей мала бути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спрямована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демілітаризацію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роззброєння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),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денацифікацію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викорінення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нацизму)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демократизацію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утвердження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демократичного ладу)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endParaRPr lang="ru-RU" sz="2000" dirty="0"/>
          </a:p>
        </p:txBody>
      </p:sp>
      <p:pic>
        <p:nvPicPr>
          <p:cNvPr id="20483" name="Picture 3" descr="http://3.bp.blogspot.com/-wMqYxf3Z7ts/UatHNhhdZqI/AAAAAAAABy0/uHaxD8O9oXM/s1600/%D0%B1%D1%96%D0%BB%D1%8F+%D0%BC%D0%BE%D1%81%D1%82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885831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2198" y="0"/>
            <a:ext cx="30718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грудні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1946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окупаційні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зони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США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Британії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об'єднано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Бізонію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Там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починають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формуватися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органи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влади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фінансові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установи,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політичні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партії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створюються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основи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демократичної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країни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20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червня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1948 р.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проведена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грошова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реформа,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зупинила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інфляцію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ліквідувала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чорний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ринок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».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Збільшилося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виробництво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а у 1949 р.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досягнуто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довоєнного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рівня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чому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сприяло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приєднання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до «плану Маршалла»: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їй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надано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3,9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млрд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доларів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стартової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допомоги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8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травня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1949 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endParaRPr lang="ru-RU" dirty="0"/>
          </a:p>
        </p:txBody>
      </p:sp>
      <p:pic>
        <p:nvPicPr>
          <p:cNvPr id="19461" name="Picture 5" descr="http://www.loc.gov/exhibits/marshall/images/album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yzhden.ua/Content/2011/04.11/19/45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3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000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Парламентська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рада,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утворена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представників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західнонімецьких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земель, за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ініціативою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окупаційної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влади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затвердила 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Основний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закон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Федеративної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Республіки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»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проголосив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Німеччину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демократичною федеративною державою: до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її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складу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увійшло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11 земель.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Виникла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нова держава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столицею у м. Бонн.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Після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парламентських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виборів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новообраний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парламент 7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вересня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1949 р. затвердив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Конституцію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ФРН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обрав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голову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першого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західнонімецького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уряду: канцлером ФРН став 73-річний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лідер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партійного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 блоку ХДС/ХСС К. </a:t>
            </a:r>
            <a:r>
              <a:rPr lang="ru-RU" sz="2000" dirty="0" err="1" smtClean="0">
                <a:solidFill>
                  <a:srgbClr val="000000"/>
                </a:solidFill>
                <a:latin typeface="Arial Unicode MS" pitchFamily="34" charset="-128"/>
              </a:rPr>
              <a:t>Аденауер</a:t>
            </a:r>
            <a:r>
              <a:rPr lang="ru-RU" sz="2000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endParaRPr lang="ru-RU" sz="2000" dirty="0"/>
          </a:p>
        </p:txBody>
      </p:sp>
      <p:pic>
        <p:nvPicPr>
          <p:cNvPr id="18435" name="Picture 3" descr="http://ukrexport.gov.ua/i/imgsupload/provinces-of-germ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52"/>
            <a:ext cx="5000660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Німецьке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«</a:t>
            </a:r>
            <a:r>
              <a:rPr lang="ru-RU" sz="2000" b="1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економічне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 диво</a:t>
            </a:r>
            <a:r>
              <a:rPr lang="ru-RU" sz="2000" b="1" dirty="0" smtClean="0">
                <a:solidFill>
                  <a:srgbClr val="000000"/>
                </a:solidFill>
                <a:latin typeface="Arial Unicode MS" pitchFamily="34" charset="-128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«Нова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східна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політика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» ФРН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перші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роки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урядування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Аденауера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було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проведено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реформи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результатом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стало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стрімке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зростання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приросту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продукції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(9,6%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рік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зростання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обсягу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виробництва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чотири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рази до 1965 року.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Такі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темпи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отримали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назву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«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диво» -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вийшла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одне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перших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місць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світі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Автори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реформ - канцлер ФРН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Аденауер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міністр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Л.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Ерхард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який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став у 1963 р. другим канцлером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17411" name="Picture 3" descr="http://upload.wikimedia.org/wikipedia/commons/thumb/8/86/Bundesarchiv_B_145_Bild-F078072-0004,_Konrad_Adenauer.jpg/200px-Bundesarchiv_B_145_Bild-F078072-0004,_Konrad_Adenau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3143272" cy="414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6488668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Arial Unicode MS" pitchFamily="34" charset="-128"/>
              </a:rPr>
              <a:t>Канцлер Аденауер</a:t>
            </a:r>
            <a:endParaRPr lang="ru-RU" dirty="0"/>
          </a:p>
        </p:txBody>
      </p:sp>
      <p:pic>
        <p:nvPicPr>
          <p:cNvPr id="17415" name="Picture 7" descr="http://fininsider.ru/wp-content/uploads/2011/10/erh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5286412" cy="41434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6488668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Міністр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економіки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Л.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Ерхард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005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Німецькому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економічному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 диву» 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сприяли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такі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 Unicode MS" pitchFamily="34" charset="-128"/>
              </a:rPr>
              <a:t>чинники</a:t>
            </a:r>
            <a:r>
              <a:rPr lang="ru-RU" b="1" dirty="0" smtClean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endParaRPr lang="ru-RU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у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ході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війни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значною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мірою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вдалося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зберегти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промисловий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потенціал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частини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Німеччини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; </a:t>
            </a:r>
            <a:endParaRPr lang="ru-RU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невеликі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репарації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відповідали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5%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промислового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потенціалу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); </a:t>
            </a:r>
            <a:endParaRPr lang="ru-RU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велика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кількість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дешевої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робочої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сили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із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Східної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Пруссії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Судетів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репатрійовані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понад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10 млн.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німців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); 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кошти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за «планом Маршалла»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йшли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головним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чином,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оновлення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виробництва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створення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нових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галузей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електроніка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нафтохімія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ін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.);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великий попит на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всі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види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продукції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невеликі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воєнні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витрати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нових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наукомістких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галузей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широке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впровадження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досягнень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НТР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використання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світового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досвіду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зарубіжних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ліцензій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патентів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тощо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працелюбність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дисциплінованість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цілеспрямованість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талант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німецької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Unicode MS" pitchFamily="34" charset="-128"/>
              </a:rPr>
              <a:t>нації</a:t>
            </a:r>
            <a:r>
              <a:rPr lang="ru-RU" dirty="0" smtClean="0">
                <a:solidFill>
                  <a:srgbClr val="000000"/>
                </a:solidFill>
                <a:latin typeface="Arial Unicode MS" pitchFamily="34" charset="-128"/>
              </a:rPr>
              <a:t>. </a:t>
            </a:r>
            <a:endParaRPr lang="ru-RU" dirty="0"/>
          </a:p>
        </p:txBody>
      </p:sp>
      <p:pic>
        <p:nvPicPr>
          <p:cNvPr id="16387" name="Picture 3" descr="http://img.ukrbio.com/data/articles/img/2385/pelet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429156" cy="3000396"/>
          </a:xfrm>
          <a:prstGeom prst="rect">
            <a:avLst/>
          </a:prstGeom>
          <a:noFill/>
        </p:spPr>
      </p:pic>
      <p:pic>
        <p:nvPicPr>
          <p:cNvPr id="16389" name="Picture 5" descr="http://www.dw.de/image/0,,15975416_404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1589</Words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Німеччина у ІІ половині ХІХ ст.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Презентацію підготували Синиця Ілона; Молокова Ірина.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Hakker</cp:lastModifiedBy>
  <cp:revision>19</cp:revision>
  <dcterms:modified xsi:type="dcterms:W3CDTF">2013-11-18T01:09:20Z</dcterms:modified>
</cp:coreProperties>
</file>