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F61A-E37A-4554-BFD3-693E947DF936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009706-2993-426C-B3F6-EA5422C11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F61A-E37A-4554-BFD3-693E947DF936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9706-2993-426C-B3F6-EA5422C11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F61A-E37A-4554-BFD3-693E947DF936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9706-2993-426C-B3F6-EA5422C11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ECF61A-E37A-4554-BFD3-693E947DF936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6009706-2993-426C-B3F6-EA5422C11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F61A-E37A-4554-BFD3-693E947DF936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9706-2993-426C-B3F6-EA5422C11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F61A-E37A-4554-BFD3-693E947DF936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9706-2993-426C-B3F6-EA5422C11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9706-2993-426C-B3F6-EA5422C11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F61A-E37A-4554-BFD3-693E947DF936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F61A-E37A-4554-BFD3-693E947DF936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9706-2993-426C-B3F6-EA5422C11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F61A-E37A-4554-BFD3-693E947DF936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09706-2993-426C-B3F6-EA5422C114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ECF61A-E37A-4554-BFD3-693E947DF936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009706-2993-426C-B3F6-EA5422C11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F61A-E37A-4554-BFD3-693E947DF936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009706-2993-426C-B3F6-EA5422C11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ECF61A-E37A-4554-BFD3-693E947DF936}" type="datetimeFigureOut">
              <a:rPr lang="ru-RU" smtClean="0"/>
              <a:pPr/>
              <a:t>28.09.2013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6009706-2993-426C-B3F6-EA5422C1147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contrast="2000"/>
          </a:blip>
          <a:srcRect/>
          <a:stretch>
            <a:fillRect l="-18000" r="-1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5143512"/>
            <a:ext cx="8305800" cy="1143000"/>
          </a:xfrm>
        </p:spPr>
        <p:txBody>
          <a:bodyPr/>
          <a:lstStyle/>
          <a:p>
            <a:r>
              <a:rPr lang="uk-UA" sz="1800" dirty="0" smtClean="0"/>
              <a:t>Підготувала:</a:t>
            </a:r>
          </a:p>
          <a:p>
            <a:r>
              <a:rPr lang="uk-UA" sz="1800" dirty="0" smtClean="0"/>
              <a:t> учениця 11-Г класу</a:t>
            </a:r>
          </a:p>
          <a:p>
            <a:r>
              <a:rPr lang="uk-UA" sz="1800" dirty="0" err="1" smtClean="0"/>
              <a:t>Кулінчик</a:t>
            </a:r>
            <a:r>
              <a:rPr lang="uk-UA" sz="1800" dirty="0" smtClean="0"/>
              <a:t> Світлана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0"/>
            <a:ext cx="8305800" cy="1981200"/>
          </a:xfrm>
        </p:spPr>
        <p:txBody>
          <a:bodyPr/>
          <a:lstStyle/>
          <a:p>
            <a:r>
              <a:rPr lang="ru-RU" b="1" dirty="0" err="1" smtClean="0"/>
              <a:t>Ленінградська</a:t>
            </a:r>
            <a:r>
              <a:rPr lang="ru-RU" b="1" dirty="0" smtClean="0"/>
              <a:t> битва</a:t>
            </a:r>
            <a:br>
              <a:rPr lang="ru-RU" b="1" dirty="0" smtClean="0"/>
            </a:br>
            <a:r>
              <a:rPr lang="ru-RU" b="1" dirty="0" smtClean="0"/>
              <a:t> 1941—1944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4572000"/>
          </a:xfrm>
        </p:spPr>
        <p:txBody>
          <a:bodyPr>
            <a:noAutofit/>
          </a:bodyPr>
          <a:lstStyle/>
          <a:p>
            <a:r>
              <a:rPr lang="ru-RU" sz="2200" i="1" dirty="0" smtClean="0"/>
              <a:t>В </a:t>
            </a:r>
            <a:r>
              <a:rPr lang="ru-RU" sz="2200" i="1" dirty="0" err="1" smtClean="0"/>
              <a:t>результаті</a:t>
            </a:r>
            <a:r>
              <a:rPr lang="ru-RU" sz="2200" i="1" dirty="0" smtClean="0"/>
              <a:t> перемог </a:t>
            </a:r>
            <a:r>
              <a:rPr lang="ru-RU" sz="2200" i="1" dirty="0" err="1" smtClean="0"/>
              <a:t>Радянських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Озброєних</a:t>
            </a:r>
            <a:r>
              <a:rPr lang="ru-RU" sz="2200" i="1" dirty="0" smtClean="0"/>
              <a:t> в </a:t>
            </a:r>
            <a:r>
              <a:rPr lang="ru-RU" sz="2200" i="1" dirty="0" err="1" smtClean="0"/>
              <a:t>кінці</a:t>
            </a:r>
            <a:r>
              <a:rPr lang="ru-RU" sz="2200" i="1" dirty="0" smtClean="0"/>
              <a:t> 1943 — початку 1944 </a:t>
            </a:r>
            <a:r>
              <a:rPr lang="ru-RU" sz="2200" i="1" dirty="0" err="1" smtClean="0"/>
              <a:t>склалися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сприятливі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умови</a:t>
            </a:r>
            <a:r>
              <a:rPr lang="ru-RU" sz="2200" i="1" dirty="0" smtClean="0"/>
              <a:t> для </a:t>
            </a:r>
            <a:r>
              <a:rPr lang="ru-RU" sz="2200" i="1" dirty="0" err="1" smtClean="0"/>
              <a:t>проведення</a:t>
            </a:r>
            <a:r>
              <a:rPr lang="ru-RU" sz="2200" i="1" dirty="0" smtClean="0"/>
              <a:t> 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наступальної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операції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під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Ленінградом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Новгородом. До </a:t>
            </a:r>
            <a:r>
              <a:rPr lang="ru-RU" sz="2200" i="1" dirty="0" err="1" smtClean="0"/>
              <a:t>цього</a:t>
            </a:r>
            <a:r>
              <a:rPr lang="ru-RU" sz="2200" i="1" dirty="0" smtClean="0"/>
              <a:t> часу </a:t>
            </a:r>
            <a:r>
              <a:rPr lang="ru-RU" sz="2200" i="1" dirty="0" err="1" smtClean="0"/>
              <a:t>група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армій</a:t>
            </a:r>
            <a:r>
              <a:rPr lang="ru-RU" sz="2200" i="1" dirty="0" smtClean="0"/>
              <a:t> «</a:t>
            </a:r>
            <a:r>
              <a:rPr lang="ru-RU" sz="2200" i="1" dirty="0" err="1" smtClean="0"/>
              <a:t>Північ</a:t>
            </a:r>
            <a:r>
              <a:rPr lang="ru-RU" sz="2200" i="1" dirty="0" smtClean="0"/>
              <a:t>» у </a:t>
            </a:r>
            <a:r>
              <a:rPr lang="ru-RU" sz="2200" i="1" dirty="0" err="1" smtClean="0"/>
              <a:t>складі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армій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налічувало</a:t>
            </a:r>
            <a:r>
              <a:rPr lang="ru-RU" sz="2200" i="1" dirty="0" smtClean="0"/>
              <a:t> </a:t>
            </a:r>
            <a:r>
              <a:rPr lang="ru-RU" sz="2200" i="1" dirty="0" smtClean="0"/>
              <a:t>740 </a:t>
            </a:r>
            <a:r>
              <a:rPr lang="ru-RU" sz="2200" i="1" dirty="0" smtClean="0"/>
              <a:t>тис. </a:t>
            </a:r>
            <a:r>
              <a:rPr lang="ru-RU" sz="2200" i="1" dirty="0" err="1" smtClean="0"/>
              <a:t>солдатів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офіцерів</a:t>
            </a:r>
            <a:r>
              <a:rPr lang="ru-RU" sz="2200" i="1" dirty="0" smtClean="0"/>
              <a:t>, 10 </a:t>
            </a:r>
            <a:r>
              <a:rPr lang="ru-RU" sz="2200" i="1" dirty="0" smtClean="0"/>
              <a:t>070 </a:t>
            </a:r>
            <a:r>
              <a:rPr lang="ru-RU" sz="2200" i="1" dirty="0" err="1" smtClean="0"/>
              <a:t>знарядь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мінометів</a:t>
            </a:r>
            <a:r>
              <a:rPr lang="ru-RU" sz="2200" i="1" dirty="0" smtClean="0"/>
              <a:t>, </a:t>
            </a:r>
            <a:r>
              <a:rPr lang="ru-RU" sz="2200" i="1" dirty="0" smtClean="0"/>
              <a:t>390 </a:t>
            </a:r>
            <a:r>
              <a:rPr lang="ru-RU" sz="2200" i="1" dirty="0" err="1" smtClean="0"/>
              <a:t>танків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штурмових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знарядь</a:t>
            </a:r>
            <a:r>
              <a:rPr lang="ru-RU" sz="2200" i="1" dirty="0" smtClean="0"/>
              <a:t>, 370 </a:t>
            </a:r>
            <a:r>
              <a:rPr lang="ru-RU" sz="2200" i="1" dirty="0" err="1" smtClean="0"/>
              <a:t>літаків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мала </a:t>
            </a:r>
            <a:r>
              <a:rPr lang="ru-RU" sz="2200" i="1" dirty="0" err="1" smtClean="0"/>
              <a:t>завдання</a:t>
            </a:r>
            <a:r>
              <a:rPr lang="ru-RU" sz="2200" i="1" dirty="0" smtClean="0"/>
              <a:t> не </a:t>
            </a:r>
            <a:r>
              <a:rPr lang="ru-RU" sz="2200" i="1" dirty="0" err="1" smtClean="0"/>
              <a:t>допустити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прориву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займаних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позицій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що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мали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важливе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значення</a:t>
            </a:r>
            <a:r>
              <a:rPr lang="ru-RU" sz="2200" i="1" dirty="0" smtClean="0"/>
              <a:t> для </a:t>
            </a:r>
            <a:r>
              <a:rPr lang="ru-RU" sz="2200" i="1" dirty="0" err="1" smtClean="0"/>
              <a:t>прикриття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підступів</a:t>
            </a:r>
            <a:r>
              <a:rPr lang="ru-RU" sz="2200" i="1" dirty="0" smtClean="0"/>
              <a:t> до Прибалтики, </a:t>
            </a:r>
            <a:r>
              <a:rPr lang="ru-RU" sz="2200" i="1" dirty="0" err="1" smtClean="0"/>
              <a:t>утримання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Фінляндії</a:t>
            </a:r>
            <a:r>
              <a:rPr lang="ru-RU" sz="2200" i="1" dirty="0" smtClean="0"/>
              <a:t> як союзник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забезпечення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свободи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дій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німецького</a:t>
            </a:r>
            <a:r>
              <a:rPr lang="ru-RU" sz="2200" i="1" dirty="0" smtClean="0"/>
              <a:t> флоту на </a:t>
            </a:r>
            <a:r>
              <a:rPr lang="ru-RU" sz="2200" i="1" dirty="0" err="1" smtClean="0"/>
              <a:t>Балтійському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морі</a:t>
            </a:r>
            <a:r>
              <a:rPr lang="ru-RU" sz="2200" i="1" dirty="0" smtClean="0"/>
              <a:t>. До початку 1944 ворог створив оборону </a:t>
            </a:r>
            <a:r>
              <a:rPr lang="ru-RU" sz="2200" i="1" dirty="0" err="1" smtClean="0"/>
              <a:t>із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залізобетонними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деревоземлянимі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спорудами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прикритими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мінними</a:t>
            </a:r>
            <a:r>
              <a:rPr lang="ru-RU" sz="2200" i="1" dirty="0" smtClean="0"/>
              <a:t> полями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дротяними</a:t>
            </a:r>
            <a:r>
              <a:rPr lang="ru-RU" sz="2200" i="1" dirty="0" smtClean="0"/>
              <a:t> загородами. </a:t>
            </a:r>
            <a:r>
              <a:rPr lang="ru-RU" sz="2200" i="1" dirty="0" err="1" smtClean="0"/>
              <a:t>Радянське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командування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організувало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настання</a:t>
            </a:r>
            <a:r>
              <a:rPr lang="ru-RU" sz="2200" i="1" dirty="0" smtClean="0"/>
              <a:t> силами </a:t>
            </a:r>
            <a:r>
              <a:rPr lang="ru-RU" sz="2200" i="1" dirty="0" err="1" smtClean="0"/>
              <a:t>військ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ударної</a:t>
            </a:r>
            <a:r>
              <a:rPr lang="ru-RU" sz="2200" i="1" dirty="0" smtClean="0"/>
              <a:t>  </a:t>
            </a:r>
            <a:r>
              <a:rPr lang="ru-RU" sz="2200" i="1" dirty="0" err="1" smtClean="0"/>
              <a:t>армі</a:t>
            </a:r>
            <a:r>
              <a:rPr lang="uk-UA" sz="2200" i="1" dirty="0" smtClean="0"/>
              <a:t>ї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Ленінградського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Волховського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Прибалтійського</a:t>
            </a:r>
            <a:r>
              <a:rPr lang="ru-RU" sz="2200" i="1" dirty="0" smtClean="0"/>
              <a:t>  </a:t>
            </a:r>
            <a:r>
              <a:rPr lang="ru-RU" sz="2200" i="1" dirty="0" err="1" smtClean="0"/>
              <a:t>фронтів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Червонопрапорного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Балтійського</a:t>
            </a:r>
            <a:r>
              <a:rPr lang="ru-RU" sz="2200" i="1" dirty="0" smtClean="0"/>
              <a:t> флоту. </a:t>
            </a:r>
            <a:r>
              <a:rPr lang="ru-RU" sz="2200" i="1" dirty="0" err="1" smtClean="0"/>
              <a:t>Притягувалися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також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авіація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далекої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дії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партизанські</a:t>
            </a:r>
            <a:r>
              <a:rPr lang="ru-RU" sz="2200" i="1" dirty="0" smtClean="0"/>
              <a:t> загони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бригади</a:t>
            </a:r>
            <a:r>
              <a:rPr lang="ru-RU" sz="2200" i="1" dirty="0" smtClean="0"/>
              <a:t>. </a:t>
            </a:r>
            <a:r>
              <a:rPr lang="ru-RU" sz="2200" i="1" dirty="0" err="1" smtClean="0"/>
              <a:t>Всього</a:t>
            </a:r>
            <a:r>
              <a:rPr lang="ru-RU" sz="2200" i="1" dirty="0" smtClean="0"/>
              <a:t> у </a:t>
            </a:r>
            <a:r>
              <a:rPr lang="ru-RU" sz="2200" i="1" dirty="0" err="1" smtClean="0"/>
              <a:t>складі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фронтів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налічувалося</a:t>
            </a:r>
            <a:r>
              <a:rPr lang="ru-RU" sz="2200" i="1" dirty="0" smtClean="0"/>
              <a:t> </a:t>
            </a:r>
            <a:r>
              <a:rPr lang="ru-RU" sz="2200" i="1" dirty="0" smtClean="0"/>
              <a:t>1300 </a:t>
            </a:r>
            <a:r>
              <a:rPr lang="ru-RU" sz="2200" i="1" dirty="0" smtClean="0"/>
              <a:t>тис. </a:t>
            </a:r>
            <a:r>
              <a:rPr lang="ru-RU" sz="2200" i="1" dirty="0" err="1" smtClean="0"/>
              <a:t>солдатів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офіцерів</a:t>
            </a:r>
            <a:r>
              <a:rPr lang="ru-RU" sz="2200" i="1" dirty="0" smtClean="0"/>
              <a:t>, 21 600 </a:t>
            </a:r>
            <a:r>
              <a:rPr lang="ru-RU" sz="2200" i="1" dirty="0" err="1" smtClean="0"/>
              <a:t>знарядь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мінометів</a:t>
            </a:r>
            <a:r>
              <a:rPr lang="ru-RU" sz="2200" i="1" dirty="0" smtClean="0"/>
              <a:t>, </a:t>
            </a:r>
            <a:r>
              <a:rPr lang="ru-RU" sz="2200" i="1" dirty="0" smtClean="0"/>
              <a:t>1480 </a:t>
            </a:r>
            <a:r>
              <a:rPr lang="ru-RU" sz="2200" i="1" dirty="0" err="1" smtClean="0"/>
              <a:t>танків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самохідних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знарядь</a:t>
            </a:r>
            <a:r>
              <a:rPr lang="ru-RU" sz="2200" i="1" dirty="0" smtClean="0"/>
              <a:t>, 1500 </a:t>
            </a:r>
            <a:r>
              <a:rPr lang="ru-RU" sz="2200" i="1" dirty="0" err="1" smtClean="0"/>
              <a:t>літаків</a:t>
            </a:r>
            <a:r>
              <a:rPr lang="ru-RU" sz="2200" b="1" i="1" dirty="0" smtClean="0"/>
              <a:t>. </a:t>
            </a:r>
            <a:endParaRPr lang="ru-RU" sz="22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-214338"/>
            <a:ext cx="8229600" cy="79059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          </a:t>
            </a:r>
            <a:r>
              <a:rPr lang="ru-RU" sz="2800" dirty="0" err="1" smtClean="0">
                <a:solidFill>
                  <a:srgbClr val="FF0000"/>
                </a:solidFill>
              </a:rPr>
              <a:t>Зняття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блокади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Ленінграда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8929718" cy="4572000"/>
          </a:xfrm>
        </p:spPr>
        <p:txBody>
          <a:bodyPr>
            <a:noAutofit/>
          </a:bodyPr>
          <a:lstStyle/>
          <a:p>
            <a:r>
              <a:rPr lang="ru-RU" sz="2200" i="1" dirty="0" smtClean="0">
                <a:solidFill>
                  <a:srgbClr val="C00000"/>
                </a:solidFill>
              </a:rPr>
              <a:t>Мета </a:t>
            </a:r>
            <a:r>
              <a:rPr lang="ru-RU" sz="2200" i="1" dirty="0" err="1" smtClean="0">
                <a:solidFill>
                  <a:srgbClr val="C00000"/>
                </a:solidFill>
              </a:rPr>
              <a:t>операції</a:t>
            </a:r>
            <a:r>
              <a:rPr lang="ru-RU" sz="2200" i="1" dirty="0" smtClean="0">
                <a:solidFill>
                  <a:srgbClr val="C00000"/>
                </a:solidFill>
              </a:rPr>
              <a:t> </a:t>
            </a:r>
            <a:r>
              <a:rPr lang="ru-RU" sz="2200" i="1" dirty="0" smtClean="0">
                <a:solidFill>
                  <a:srgbClr val="C00000"/>
                </a:solidFill>
              </a:rPr>
              <a:t>: </a:t>
            </a:r>
            <a:r>
              <a:rPr lang="ru-RU" sz="2200" i="1" dirty="0" err="1" smtClean="0"/>
              <a:t>розгромити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флангові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угрупування</a:t>
            </a:r>
            <a:r>
              <a:rPr lang="ru-RU" sz="2200" i="1" dirty="0" smtClean="0"/>
              <a:t> </a:t>
            </a:r>
            <a:r>
              <a:rPr lang="ru-RU" sz="2200" i="1" dirty="0" smtClean="0"/>
              <a:t> 18-ої  </a:t>
            </a:r>
            <a:r>
              <a:rPr lang="ru-RU" sz="2200" i="1" dirty="0" err="1" smtClean="0"/>
              <a:t>армії</a:t>
            </a:r>
            <a:r>
              <a:rPr lang="ru-RU" sz="2200" i="1" dirty="0" smtClean="0"/>
              <a:t>, а </a:t>
            </a:r>
            <a:r>
              <a:rPr lang="ru-RU" sz="2200" i="1" dirty="0" err="1" smtClean="0"/>
              <a:t>потім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діями</a:t>
            </a:r>
            <a:r>
              <a:rPr lang="ru-RU" sz="2200" i="1" dirty="0" smtClean="0"/>
              <a:t> на </a:t>
            </a:r>
            <a:r>
              <a:rPr lang="ru-RU" sz="2200" i="1" dirty="0" err="1" smtClean="0"/>
              <a:t>кингисеппськом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лужськом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напрямах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завершити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розгром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її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головних</a:t>
            </a:r>
            <a:r>
              <a:rPr lang="ru-RU" sz="2200" i="1" dirty="0" smtClean="0"/>
              <a:t> сил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вийти</a:t>
            </a:r>
            <a:r>
              <a:rPr lang="ru-RU" sz="2200" i="1" dirty="0" smtClean="0"/>
              <a:t> на </a:t>
            </a:r>
            <a:r>
              <a:rPr lang="ru-RU" sz="2200" i="1" dirty="0" err="1" smtClean="0"/>
              <a:t>рубіж</a:t>
            </a:r>
            <a:r>
              <a:rPr lang="ru-RU" sz="2200" i="1" dirty="0" smtClean="0"/>
              <a:t> р. Лугу; </a:t>
            </a:r>
            <a:r>
              <a:rPr lang="ru-RU" sz="2200" i="1" dirty="0" err="1" smtClean="0"/>
              <a:t>надалі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діючи</a:t>
            </a:r>
            <a:r>
              <a:rPr lang="ru-RU" sz="2200" i="1" dirty="0" smtClean="0"/>
              <a:t> на </a:t>
            </a:r>
            <a:r>
              <a:rPr lang="ru-RU" sz="2200" i="1" dirty="0" err="1" smtClean="0"/>
              <a:t>нарвському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псковському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ідріцком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напрямах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завдати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поразки</a:t>
            </a:r>
            <a:r>
              <a:rPr lang="ru-RU" sz="2200" i="1" dirty="0" smtClean="0"/>
              <a:t> 16-ої </a:t>
            </a:r>
            <a:r>
              <a:rPr lang="ru-RU" sz="2200" i="1" dirty="0" err="1" smtClean="0"/>
              <a:t>армії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завершити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звільнення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Ленінградської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області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створити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умови</a:t>
            </a:r>
            <a:r>
              <a:rPr lang="ru-RU" sz="2200" i="1" dirty="0" smtClean="0"/>
              <a:t> для </a:t>
            </a:r>
            <a:r>
              <a:rPr lang="ru-RU" sz="2200" i="1" dirty="0" err="1" smtClean="0"/>
              <a:t>звільнення</a:t>
            </a:r>
            <a:r>
              <a:rPr lang="ru-RU" sz="2200" i="1" dirty="0" smtClean="0"/>
              <a:t> Прибалтики. При </a:t>
            </a:r>
            <a:r>
              <a:rPr lang="ru-RU" sz="2200" i="1" dirty="0" err="1" smtClean="0"/>
              <a:t>підготовці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операції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кораблі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Червонопрапорного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Балтійського</a:t>
            </a:r>
            <a:r>
              <a:rPr lang="ru-RU" sz="2200" i="1" dirty="0" smtClean="0"/>
              <a:t> флоту перевезли через </a:t>
            </a:r>
            <a:r>
              <a:rPr lang="ru-RU" sz="2200" i="1" dirty="0" err="1" smtClean="0"/>
              <a:t>Фінську</a:t>
            </a:r>
            <a:r>
              <a:rPr lang="ru-RU" sz="2200" i="1" dirty="0" smtClean="0"/>
              <a:t> затоку на </a:t>
            </a:r>
            <a:r>
              <a:rPr lang="ru-RU" sz="2200" i="1" dirty="0" err="1" smtClean="0"/>
              <a:t>Приморську</a:t>
            </a:r>
            <a:r>
              <a:rPr lang="ru-RU" sz="2200" i="1" dirty="0" smtClean="0"/>
              <a:t> плацдарм </a:t>
            </a:r>
            <a:r>
              <a:rPr lang="ru-RU" sz="2200" i="1" dirty="0" err="1" smtClean="0"/>
              <a:t>понад</a:t>
            </a:r>
            <a:r>
              <a:rPr lang="ru-RU" sz="2200" i="1" dirty="0" smtClean="0"/>
              <a:t> </a:t>
            </a:r>
            <a:r>
              <a:rPr lang="ru-RU" sz="2200" i="1" dirty="0" smtClean="0"/>
              <a:t>50 </a:t>
            </a:r>
            <a:r>
              <a:rPr lang="ru-RU" sz="2200" i="1" dirty="0" smtClean="0"/>
              <a:t>тис. </a:t>
            </a:r>
            <a:r>
              <a:rPr lang="ru-RU" sz="2200" i="1" dirty="0" err="1" smtClean="0"/>
              <a:t>чоловік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близько</a:t>
            </a:r>
            <a:r>
              <a:rPr lang="ru-RU" sz="2200" i="1" dirty="0" smtClean="0"/>
              <a:t> 14 тис. т </a:t>
            </a:r>
            <a:r>
              <a:rPr lang="ru-RU" sz="2200" i="1" dirty="0" err="1" smtClean="0"/>
              <a:t>вантажів</a:t>
            </a:r>
            <a:r>
              <a:rPr lang="ru-RU" sz="2200" i="1" dirty="0" smtClean="0"/>
              <a:t>. 14 </a:t>
            </a:r>
            <a:r>
              <a:rPr lang="ru-RU" sz="2200" i="1" dirty="0" err="1" smtClean="0"/>
              <a:t>січня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радянські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війська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перейшли</a:t>
            </a:r>
            <a:r>
              <a:rPr lang="ru-RU" sz="2200" i="1" dirty="0" smtClean="0"/>
              <a:t> в </a:t>
            </a:r>
            <a:r>
              <a:rPr lang="ru-RU" sz="2200" i="1" dirty="0" err="1" smtClean="0"/>
              <a:t>настання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Приморського</a:t>
            </a:r>
            <a:r>
              <a:rPr lang="ru-RU" sz="2200" i="1" dirty="0" smtClean="0"/>
              <a:t> плацдарму на Ропшу, а 15 </a:t>
            </a:r>
            <a:r>
              <a:rPr lang="ru-RU" sz="2200" i="1" dirty="0" err="1" smtClean="0"/>
              <a:t>січня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від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Ленінграда</a:t>
            </a:r>
            <a:r>
              <a:rPr lang="ru-RU" sz="2200" i="1" dirty="0" smtClean="0"/>
              <a:t> на </a:t>
            </a:r>
            <a:r>
              <a:rPr lang="ru-RU" sz="2200" i="1" dirty="0" err="1" smtClean="0"/>
              <a:t>Червоне</a:t>
            </a:r>
            <a:r>
              <a:rPr lang="ru-RU" sz="2200" i="1" dirty="0" smtClean="0"/>
              <a:t> Село. </a:t>
            </a:r>
            <a:r>
              <a:rPr lang="ru-RU" sz="2200" i="1" dirty="0" err="1" smtClean="0"/>
              <a:t>Після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наполегливих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боїв</a:t>
            </a:r>
            <a:r>
              <a:rPr lang="ru-RU" sz="2200" i="1" dirty="0" smtClean="0"/>
              <a:t> 20 </a:t>
            </a:r>
            <a:r>
              <a:rPr lang="ru-RU" sz="2200" i="1" dirty="0" err="1" smtClean="0"/>
              <a:t>січня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радянські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війська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з'єдналися</a:t>
            </a:r>
            <a:r>
              <a:rPr lang="ru-RU" sz="2200" i="1" dirty="0" smtClean="0"/>
              <a:t> в </a:t>
            </a:r>
            <a:r>
              <a:rPr lang="ru-RU" sz="2200" i="1" dirty="0" err="1" smtClean="0"/>
              <a:t>районі</a:t>
            </a:r>
            <a:r>
              <a:rPr lang="ru-RU" sz="2200" i="1" dirty="0" smtClean="0"/>
              <a:t> Ропши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ліквідовували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оточене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Петергофсько-стрельнінськую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угрупування</a:t>
            </a:r>
            <a:r>
              <a:rPr lang="ru-RU" sz="2200" i="1" dirty="0" smtClean="0"/>
              <a:t> ворога. </a:t>
            </a:r>
            <a:r>
              <a:rPr lang="ru-RU" sz="2200" i="1" dirty="0" err="1" smtClean="0"/>
              <a:t>Одночасно</a:t>
            </a:r>
            <a:r>
              <a:rPr lang="ru-RU" sz="2200" i="1" dirty="0" smtClean="0"/>
              <a:t> 14 </a:t>
            </a:r>
            <a:r>
              <a:rPr lang="ru-RU" sz="2200" i="1" dirty="0" err="1" smtClean="0"/>
              <a:t>січня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радянські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війська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перейшли</a:t>
            </a:r>
            <a:r>
              <a:rPr lang="ru-RU" sz="2200" i="1" dirty="0" smtClean="0"/>
              <a:t> в </a:t>
            </a:r>
            <a:r>
              <a:rPr lang="ru-RU" sz="2200" i="1" dirty="0" err="1" smtClean="0"/>
              <a:t>настання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районі</a:t>
            </a:r>
            <a:r>
              <a:rPr lang="ru-RU" sz="2200" i="1" dirty="0" smtClean="0"/>
              <a:t> Новгорода, а 16 </a:t>
            </a:r>
            <a:r>
              <a:rPr lang="ru-RU" sz="2200" i="1" dirty="0" err="1" smtClean="0"/>
              <a:t>січня</a:t>
            </a:r>
            <a:r>
              <a:rPr lang="ru-RU" sz="2200" i="1" dirty="0" smtClean="0"/>
              <a:t> — на </a:t>
            </a:r>
            <a:r>
              <a:rPr lang="ru-RU" sz="2200" i="1" dirty="0" err="1" smtClean="0"/>
              <a:t>любанськом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напрямі</a:t>
            </a:r>
            <a:r>
              <a:rPr lang="ru-RU" sz="2200" i="1" dirty="0" smtClean="0"/>
              <a:t>, 20 </a:t>
            </a:r>
            <a:r>
              <a:rPr lang="ru-RU" sz="2200" i="1" dirty="0" err="1" smtClean="0"/>
              <a:t>січня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звільнили</a:t>
            </a:r>
            <a:r>
              <a:rPr lang="ru-RU" sz="2200" i="1" dirty="0" smtClean="0"/>
              <a:t> Новгород. </a:t>
            </a:r>
            <a:r>
              <a:rPr lang="ru-RU" sz="2200" i="1" dirty="0" err="1" smtClean="0"/>
              <a:t>з</a:t>
            </a:r>
            <a:r>
              <a:rPr lang="ru-RU" sz="2200" i="1" dirty="0" smtClean="0"/>
              <a:t> 14 по 20 </a:t>
            </a:r>
            <a:r>
              <a:rPr lang="ru-RU" sz="2200" i="1" dirty="0" err="1" smtClean="0"/>
              <a:t>січня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була</a:t>
            </a:r>
            <a:r>
              <a:rPr lang="ru-RU" sz="2200" i="1" dirty="0" smtClean="0"/>
              <a:t> прорвана оборона противника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розгромлені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флангові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угрупування</a:t>
            </a:r>
            <a:r>
              <a:rPr lang="ru-RU" sz="2200" i="1" dirty="0" smtClean="0"/>
              <a:t> 18-ої </a:t>
            </a:r>
            <a:r>
              <a:rPr lang="ru-RU" sz="2200" i="1" dirty="0" err="1" smtClean="0"/>
              <a:t>армії</a:t>
            </a:r>
            <a:r>
              <a:rPr lang="ru-RU" sz="2200" i="1" dirty="0" smtClean="0"/>
              <a:t>; </a:t>
            </a:r>
            <a:r>
              <a:rPr lang="ru-RU" sz="2200" i="1" dirty="0" err="1" smtClean="0"/>
              <a:t>війська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її</a:t>
            </a:r>
            <a:r>
              <a:rPr lang="ru-RU" sz="2200" i="1" dirty="0" smtClean="0"/>
              <a:t> центру, </a:t>
            </a:r>
            <a:r>
              <a:rPr lang="ru-RU" sz="2200" i="1" dirty="0" err="1" smtClean="0"/>
              <a:t>опасаючись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оточення</a:t>
            </a:r>
            <a:r>
              <a:rPr lang="ru-RU" sz="2200" i="1" dirty="0" smtClean="0"/>
              <a:t>, 21 </a:t>
            </a:r>
            <a:r>
              <a:rPr lang="ru-RU" sz="2200" i="1" dirty="0" err="1" smtClean="0"/>
              <a:t>січня</a:t>
            </a:r>
            <a:r>
              <a:rPr lang="ru-RU" sz="2200" i="1" dirty="0" smtClean="0"/>
              <a:t> почали </a:t>
            </a:r>
            <a:r>
              <a:rPr lang="ru-RU" sz="2200" i="1" dirty="0" err="1" smtClean="0"/>
              <a:t>відхід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</a:t>
            </a:r>
            <a:r>
              <a:rPr lang="ru-RU" sz="2200" i="1" dirty="0" smtClean="0"/>
              <a:t> району Мга — Тосно. В </a:t>
            </a:r>
            <a:r>
              <a:rPr lang="ru-RU" sz="2200" i="1" dirty="0" err="1" smtClean="0"/>
              <a:t>ознаменування</a:t>
            </a:r>
            <a:r>
              <a:rPr lang="ru-RU" sz="2200" i="1" dirty="0" smtClean="0"/>
              <a:t> остаточного </a:t>
            </a:r>
            <a:r>
              <a:rPr lang="ru-RU" sz="2200" i="1" dirty="0" err="1" smtClean="0">
                <a:solidFill>
                  <a:srgbClr val="C00000"/>
                </a:solidFill>
              </a:rPr>
              <a:t>зняття</a:t>
            </a:r>
            <a:r>
              <a:rPr lang="ru-RU" sz="2200" i="1" dirty="0" smtClean="0">
                <a:solidFill>
                  <a:srgbClr val="C00000"/>
                </a:solidFill>
              </a:rPr>
              <a:t> </a:t>
            </a:r>
            <a:r>
              <a:rPr lang="ru-RU" sz="2200" i="1" dirty="0" err="1" smtClean="0">
                <a:solidFill>
                  <a:srgbClr val="C00000"/>
                </a:solidFill>
              </a:rPr>
              <a:t>блокади</a:t>
            </a:r>
            <a:r>
              <a:rPr lang="ru-RU" sz="2200" i="1" dirty="0" smtClean="0">
                <a:solidFill>
                  <a:srgbClr val="C00000"/>
                </a:solidFill>
              </a:rPr>
              <a:t> 27 </a:t>
            </a:r>
            <a:r>
              <a:rPr lang="ru-RU" sz="2200" i="1" dirty="0" err="1" smtClean="0">
                <a:solidFill>
                  <a:srgbClr val="C00000"/>
                </a:solidFill>
              </a:rPr>
              <a:t>січня</a:t>
            </a:r>
            <a:r>
              <a:rPr lang="ru-RU" sz="2200" i="1" dirty="0" smtClean="0">
                <a:solidFill>
                  <a:srgbClr val="C00000"/>
                </a:solidFill>
              </a:rPr>
              <a:t> 1944 в </a:t>
            </a:r>
            <a:r>
              <a:rPr lang="ru-RU" sz="2200" i="1" dirty="0" err="1" smtClean="0">
                <a:solidFill>
                  <a:srgbClr val="C00000"/>
                </a:solidFill>
              </a:rPr>
              <a:t>Ленінграді</a:t>
            </a:r>
            <a:r>
              <a:rPr lang="ru-RU" sz="2200" i="1" dirty="0" smtClean="0">
                <a:solidFill>
                  <a:srgbClr val="C00000"/>
                </a:solidFill>
              </a:rPr>
              <a:t> </a:t>
            </a:r>
            <a:r>
              <a:rPr lang="ru-RU" sz="2200" i="1" dirty="0" err="1" smtClean="0"/>
              <a:t>був</a:t>
            </a:r>
            <a:r>
              <a:rPr lang="ru-RU" sz="2200" i="1" dirty="0" smtClean="0"/>
              <a:t> дан салют.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-428652"/>
            <a:ext cx="8229600" cy="5810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4572000"/>
          </a:xfrm>
        </p:spPr>
        <p:txBody>
          <a:bodyPr>
            <a:normAutofit fontScale="25000" lnSpcReduction="20000"/>
          </a:bodyPr>
          <a:lstStyle/>
          <a:p>
            <a:r>
              <a:rPr lang="ru-RU" sz="11200" i="1" dirty="0" err="1" smtClean="0"/>
              <a:t>Радянські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війська</a:t>
            </a:r>
            <a:r>
              <a:rPr lang="ru-RU" sz="11200" i="1" dirty="0" smtClean="0"/>
              <a:t> в </a:t>
            </a:r>
            <a:r>
              <a:rPr lang="ru-RU" sz="11200" i="1" dirty="0" err="1" smtClean="0"/>
              <a:t>битві</a:t>
            </a:r>
            <a:r>
              <a:rPr lang="ru-RU" sz="11200" i="1" dirty="0" smtClean="0"/>
              <a:t> за </a:t>
            </a:r>
            <a:r>
              <a:rPr lang="ru-RU" sz="11200" i="1" dirty="0" err="1" smtClean="0"/>
              <a:t>Ленінград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відтягнули</a:t>
            </a:r>
            <a:r>
              <a:rPr lang="ru-RU" sz="11200" i="1" dirty="0" smtClean="0"/>
              <a:t> на себе до 15—20% </a:t>
            </a:r>
            <a:r>
              <a:rPr lang="ru-RU" sz="11200" i="1" dirty="0" err="1" smtClean="0"/>
              <a:t>ворожих</a:t>
            </a:r>
            <a:r>
              <a:rPr lang="ru-RU" sz="11200" i="1" dirty="0" smtClean="0"/>
              <a:t> сил на </a:t>
            </a:r>
            <a:r>
              <a:rPr lang="ru-RU" sz="11200" i="1" dirty="0" err="1" smtClean="0"/>
              <a:t>Східному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фронті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і</a:t>
            </a:r>
            <a:r>
              <a:rPr lang="ru-RU" sz="11200" i="1" dirty="0" smtClean="0"/>
              <a:t> вся </a:t>
            </a:r>
            <a:r>
              <a:rPr lang="ru-RU" sz="11200" i="1" dirty="0" err="1" smtClean="0"/>
              <a:t>фінська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армія</a:t>
            </a:r>
            <a:r>
              <a:rPr lang="ru-RU" sz="11200" i="1" dirty="0" smtClean="0"/>
              <a:t>, </a:t>
            </a:r>
            <a:r>
              <a:rPr lang="ru-RU" sz="11200" i="1" dirty="0" err="1" smtClean="0"/>
              <a:t>розгромили</a:t>
            </a:r>
            <a:r>
              <a:rPr lang="ru-RU" sz="11200" i="1" dirty="0" smtClean="0"/>
              <a:t> до 50 </a:t>
            </a:r>
            <a:r>
              <a:rPr lang="ru-RU" sz="11200" i="1" dirty="0" err="1" smtClean="0"/>
              <a:t>німецьких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дивізій</a:t>
            </a:r>
            <a:r>
              <a:rPr lang="ru-RU" sz="11200" i="1" dirty="0" smtClean="0"/>
              <a:t>. </a:t>
            </a:r>
            <a:r>
              <a:rPr lang="ru-RU" sz="11200" i="1" dirty="0" err="1" smtClean="0"/>
              <a:t>Воїни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і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жителі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міста</a:t>
            </a:r>
            <a:r>
              <a:rPr lang="ru-RU" sz="11200" i="1" dirty="0" smtClean="0"/>
              <a:t> показали </a:t>
            </a:r>
            <a:r>
              <a:rPr lang="ru-RU" sz="11200" i="1" dirty="0" err="1" smtClean="0"/>
              <a:t>зразки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героїзму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і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самовідданої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відданості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Батьківщині</a:t>
            </a:r>
            <a:r>
              <a:rPr lang="ru-RU" sz="11200" i="1" dirty="0" smtClean="0"/>
              <a:t>.                          </a:t>
            </a:r>
            <a:r>
              <a:rPr lang="ru-RU" sz="11200" i="1" dirty="0" err="1" smtClean="0"/>
              <a:t>Багато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частин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і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з'єднання</a:t>
            </a:r>
            <a:r>
              <a:rPr lang="ru-RU" sz="11200" i="1" dirty="0" smtClean="0"/>
              <a:t>, </a:t>
            </a:r>
            <a:r>
              <a:rPr lang="ru-RU" sz="11200" i="1" dirty="0" err="1" smtClean="0"/>
              <a:t>що</a:t>
            </a:r>
            <a:r>
              <a:rPr lang="ru-RU" sz="11200" i="1" dirty="0" smtClean="0"/>
              <a:t> брали </a:t>
            </a:r>
            <a:r>
              <a:rPr lang="ru-RU" sz="11200" i="1" dirty="0" smtClean="0"/>
              <a:t>                             участь </a:t>
            </a:r>
            <a:r>
              <a:rPr lang="ru-RU" sz="11200" i="1" dirty="0" smtClean="0"/>
              <a:t>в Л.б. </a:t>
            </a:r>
            <a:r>
              <a:rPr lang="ru-RU" sz="11200" i="1" dirty="0" err="1" smtClean="0"/>
              <a:t>були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перетворені</a:t>
            </a:r>
            <a:r>
              <a:rPr lang="ru-RU" sz="11200" i="1" dirty="0" smtClean="0"/>
              <a:t> в </a:t>
            </a:r>
            <a:r>
              <a:rPr lang="ru-RU" sz="11200" i="1" dirty="0" smtClean="0"/>
              <a:t>                             </a:t>
            </a:r>
            <a:r>
              <a:rPr lang="ru-RU" sz="11200" i="1" dirty="0" err="1" smtClean="0"/>
              <a:t>гвардійських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або</a:t>
            </a:r>
            <a:r>
              <a:rPr lang="ru-RU" sz="11200" i="1" dirty="0" smtClean="0"/>
              <a:t> стали </a:t>
            </a:r>
            <a:r>
              <a:rPr lang="ru-RU" sz="11200" i="1" dirty="0" err="1" smtClean="0"/>
              <a:t>орденоносними</a:t>
            </a:r>
            <a:r>
              <a:rPr lang="ru-RU" sz="11200" i="1" dirty="0" smtClean="0"/>
              <a:t>.                                    </a:t>
            </a:r>
            <a:r>
              <a:rPr lang="ru-RU" sz="11200" i="1" dirty="0" err="1" smtClean="0"/>
              <a:t>Сотні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тисяч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воїнів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удостоїлися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урядових</a:t>
            </a:r>
            <a:r>
              <a:rPr lang="ru-RU" sz="11200" i="1" dirty="0" smtClean="0"/>
              <a:t>                       </a:t>
            </a:r>
            <a:r>
              <a:rPr lang="ru-RU" sz="11200" i="1" dirty="0" err="1" smtClean="0"/>
              <a:t>винагород</a:t>
            </a:r>
            <a:r>
              <a:rPr lang="ru-RU" sz="11200" i="1" dirty="0" smtClean="0"/>
              <a:t>, </a:t>
            </a:r>
            <a:r>
              <a:rPr lang="ru-RU" sz="11200" i="1" dirty="0" err="1" smtClean="0"/>
              <a:t>сотні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отримали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звання</a:t>
            </a:r>
            <a:r>
              <a:rPr lang="ru-RU" sz="11200" i="1" dirty="0" smtClean="0"/>
              <a:t>                                 </a:t>
            </a:r>
            <a:r>
              <a:rPr lang="ru-RU" sz="11200" i="1" dirty="0" smtClean="0"/>
              <a:t>Героя </a:t>
            </a:r>
            <a:r>
              <a:rPr lang="ru-RU" sz="11200" i="1" dirty="0" err="1" smtClean="0"/>
              <a:t>Радянського</a:t>
            </a:r>
            <a:r>
              <a:rPr lang="ru-RU" sz="11200" i="1" dirty="0" smtClean="0"/>
              <a:t> Союзу</a:t>
            </a:r>
            <a:r>
              <a:rPr lang="uk-UA" sz="11200" i="1" dirty="0" smtClean="0"/>
              <a:t>.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підтримка</a:t>
            </a:r>
            <a:r>
              <a:rPr lang="ru-RU" sz="11200" i="1" dirty="0" smtClean="0"/>
              <a:t> </a:t>
            </a:r>
            <a:r>
              <a:rPr lang="ru-RU" sz="11200" i="1" dirty="0" smtClean="0"/>
              <a:t>                                </a:t>
            </a:r>
            <a:r>
              <a:rPr lang="ru-RU" sz="11200" i="1" dirty="0" err="1" smtClean="0"/>
              <a:t>всієї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країни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з'явилися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невичерпними</a:t>
            </a:r>
            <a:r>
              <a:rPr lang="ru-RU" sz="11200" i="1" dirty="0" smtClean="0"/>
              <a:t>                           </a:t>
            </a:r>
            <a:r>
              <a:rPr lang="ru-RU" sz="11200" i="1" dirty="0" err="1" smtClean="0"/>
              <a:t>джерелами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сили</a:t>
            </a:r>
            <a:r>
              <a:rPr lang="ru-RU" sz="11200" i="1" dirty="0" smtClean="0"/>
              <a:t> для </a:t>
            </a:r>
            <a:r>
              <a:rPr lang="ru-RU" sz="11200" i="1" dirty="0" err="1" smtClean="0"/>
              <a:t>подолання</a:t>
            </a:r>
            <a:r>
              <a:rPr lang="ru-RU" sz="11200" i="1" dirty="0" smtClean="0"/>
              <a:t> </a:t>
            </a:r>
            <a:r>
              <a:rPr lang="ru-RU" sz="11200" i="1" dirty="0" smtClean="0"/>
              <a:t>                          </a:t>
            </a:r>
            <a:r>
              <a:rPr lang="ru-RU" sz="11200" i="1" dirty="0" err="1" smtClean="0"/>
              <a:t>ленінградцями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випробувань</a:t>
            </a:r>
            <a:r>
              <a:rPr lang="ru-RU" sz="11200" i="1" dirty="0" smtClean="0"/>
              <a:t> </a:t>
            </a:r>
            <a:r>
              <a:rPr lang="ru-RU" sz="11200" i="1" dirty="0" err="1" smtClean="0"/>
              <a:t>і</a:t>
            </a:r>
            <a:r>
              <a:rPr lang="ru-RU" sz="11200" i="1" dirty="0" smtClean="0"/>
              <a:t> </a:t>
            </a:r>
            <a:r>
              <a:rPr lang="ru-RU" sz="11200" i="1" dirty="0" smtClean="0"/>
              <a:t>тягот                                    </a:t>
            </a:r>
            <a:r>
              <a:rPr lang="ru-RU" sz="11200" i="1" dirty="0" smtClean="0"/>
              <a:t>900-денної </a:t>
            </a:r>
            <a:r>
              <a:rPr lang="ru-RU" sz="11200" i="1" dirty="0" err="1" smtClean="0"/>
              <a:t>блокади</a:t>
            </a:r>
            <a:r>
              <a:rPr lang="ru-RU" sz="11200" i="1" dirty="0" smtClean="0"/>
              <a:t>. </a:t>
            </a:r>
            <a:endParaRPr lang="ru-RU" sz="112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6072230"/>
          </a:xfrm>
        </p:spPr>
        <p:txBody>
          <a:bodyPr>
            <a:normAutofit fontScale="25000" lnSpcReduction="20000"/>
          </a:bodyPr>
          <a:lstStyle/>
          <a:p>
            <a:r>
              <a:rPr lang="ru-RU" sz="7600" i="1" dirty="0" err="1" smtClean="0"/>
              <a:t>Роблячи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напад</a:t>
            </a:r>
            <a:r>
              <a:rPr lang="ru-RU" sz="7600" i="1" dirty="0" smtClean="0"/>
              <a:t> на СРСР, </a:t>
            </a:r>
            <a:r>
              <a:rPr lang="ru-RU" sz="7600" i="1" dirty="0" err="1" smtClean="0"/>
              <a:t>німецько-фашистське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керівництво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планувало</a:t>
            </a:r>
            <a:r>
              <a:rPr lang="ru-RU" sz="7600" i="1" dirty="0" smtClean="0"/>
              <a:t> ударом </a:t>
            </a:r>
            <a:r>
              <a:rPr lang="ru-RU" sz="7600" i="1" dirty="0" err="1" smtClean="0"/>
              <a:t>групи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армій</a:t>
            </a:r>
            <a:r>
              <a:rPr lang="ru-RU" sz="7600" i="1" dirty="0" smtClean="0"/>
              <a:t> «</a:t>
            </a:r>
            <a:r>
              <a:rPr lang="ru-RU" sz="7600" i="1" dirty="0" err="1" smtClean="0"/>
              <a:t>Північ</a:t>
            </a:r>
            <a:r>
              <a:rPr lang="ru-RU" sz="7600" i="1" dirty="0" smtClean="0"/>
              <a:t>» у </a:t>
            </a:r>
            <a:r>
              <a:rPr lang="ru-RU" sz="7600" i="1" dirty="0" err="1" smtClean="0"/>
              <a:t>складі</a:t>
            </a:r>
            <a:r>
              <a:rPr lang="ru-RU" sz="7600" i="1" dirty="0" smtClean="0"/>
              <a:t> 4-ої </a:t>
            </a:r>
            <a:r>
              <a:rPr lang="ru-RU" sz="7600" i="1" dirty="0" err="1" smtClean="0"/>
              <a:t>танкової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групи</a:t>
            </a:r>
            <a:r>
              <a:rPr lang="ru-RU" sz="7600" i="1" dirty="0" smtClean="0"/>
              <a:t>, 18-ої </a:t>
            </a:r>
            <a:r>
              <a:rPr lang="ru-RU" sz="7600" i="1" dirty="0" err="1" smtClean="0"/>
              <a:t>і</a:t>
            </a:r>
            <a:r>
              <a:rPr lang="ru-RU" sz="7600" i="1" dirty="0" smtClean="0"/>
              <a:t> 16-ої </a:t>
            </a:r>
            <a:r>
              <a:rPr lang="ru-RU" sz="7600" i="1" dirty="0" err="1" smtClean="0"/>
              <a:t>армій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з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Східної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Пруссії</a:t>
            </a:r>
            <a:r>
              <a:rPr lang="ru-RU" sz="7600" i="1" dirty="0" smtClean="0"/>
              <a:t> в </a:t>
            </a:r>
            <a:r>
              <a:rPr lang="ru-RU" sz="7600" i="1" dirty="0" err="1" smtClean="0"/>
              <a:t>північно-східному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напрямі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і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двох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фінських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армій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знищити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радянські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війська</a:t>
            </a:r>
            <a:r>
              <a:rPr lang="ru-RU" sz="7600" i="1" dirty="0" smtClean="0"/>
              <a:t>, </a:t>
            </a:r>
            <a:r>
              <a:rPr lang="ru-RU" sz="7600" i="1" dirty="0" err="1" smtClean="0"/>
              <a:t>що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знаходилися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в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Прибалтиці</a:t>
            </a:r>
            <a:r>
              <a:rPr lang="ru-RU" sz="7600" i="1" dirty="0" smtClean="0"/>
              <a:t>, </a:t>
            </a:r>
            <a:r>
              <a:rPr lang="ru-RU" sz="7600" i="1" dirty="0" err="1" smtClean="0"/>
              <a:t>опанувати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Ленінград</a:t>
            </a:r>
            <a:r>
              <a:rPr lang="ru-RU" sz="7600" i="1" dirty="0" smtClean="0"/>
              <a:t>, </a:t>
            </a:r>
            <a:r>
              <a:rPr lang="ru-RU" sz="7600" i="1" dirty="0" err="1" smtClean="0"/>
              <a:t>придбати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найбільш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зручні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морські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і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сухопутні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комунікації</a:t>
            </a:r>
            <a:r>
              <a:rPr lang="ru-RU" sz="7600" i="1" dirty="0" smtClean="0"/>
              <a:t> для </a:t>
            </a:r>
            <a:r>
              <a:rPr lang="ru-RU" sz="7600" i="1" dirty="0" err="1" smtClean="0"/>
              <a:t>постачання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своїх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військ</a:t>
            </a:r>
            <a:r>
              <a:rPr lang="ru-RU" sz="7600" i="1" dirty="0" smtClean="0"/>
              <a:t>.</a:t>
            </a:r>
            <a:endParaRPr lang="ru-RU" sz="7600" i="1" dirty="0" smtClean="0"/>
          </a:p>
          <a:p>
            <a:r>
              <a:rPr lang="ru-RU" sz="7600" i="1" dirty="0" err="1" smtClean="0"/>
              <a:t>Наступ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німецько-фашистських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військ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безпосередньо</a:t>
            </a:r>
            <a:r>
              <a:rPr lang="ru-RU" sz="7600" i="1" dirty="0" smtClean="0"/>
              <a:t> на </a:t>
            </a:r>
            <a:r>
              <a:rPr lang="ru-RU" sz="7600" i="1" dirty="0" err="1" smtClean="0"/>
              <a:t>Ленінград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почався</a:t>
            </a:r>
            <a:r>
              <a:rPr lang="ru-RU" sz="7600" i="1" dirty="0" smtClean="0"/>
              <a:t> 10 </a:t>
            </a:r>
            <a:r>
              <a:rPr lang="ru-RU" sz="7600" i="1" dirty="0" err="1" smtClean="0"/>
              <a:t>липня</a:t>
            </a:r>
            <a:r>
              <a:rPr lang="ru-RU" sz="7600" i="1" dirty="0" smtClean="0"/>
              <a:t> 1941 </a:t>
            </a:r>
            <a:r>
              <a:rPr lang="ru-RU" sz="7600" i="1" dirty="0" err="1" smtClean="0"/>
              <a:t>з</a:t>
            </a:r>
            <a:r>
              <a:rPr lang="ru-RU" sz="7600" i="1" dirty="0" smtClean="0"/>
              <a:t> рубежу р. </a:t>
            </a:r>
            <a:r>
              <a:rPr lang="ru-RU" sz="7600" i="1" dirty="0" smtClean="0"/>
              <a:t>Велика. </a:t>
            </a:r>
            <a:r>
              <a:rPr lang="ru-RU" sz="7600" i="1" dirty="0" err="1" smtClean="0"/>
              <a:t>Німецько-фашистським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військам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протистояли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Північний</a:t>
            </a:r>
            <a:r>
              <a:rPr lang="ru-RU" sz="7600" i="1" dirty="0" smtClean="0"/>
              <a:t> фронт (</a:t>
            </a:r>
            <a:r>
              <a:rPr lang="ru-RU" sz="7600" i="1" dirty="0" err="1" smtClean="0"/>
              <a:t>командуючий</a:t>
            </a:r>
            <a:r>
              <a:rPr lang="ru-RU" sz="7600" i="1" dirty="0" smtClean="0"/>
              <a:t> генерал-лейтенант  </a:t>
            </a:r>
            <a:r>
              <a:rPr lang="ru-RU" sz="7600" i="1" dirty="0" err="1" smtClean="0"/>
              <a:t>М.Попів</a:t>
            </a:r>
            <a:r>
              <a:rPr lang="ru-RU" sz="7600" i="1" dirty="0" smtClean="0"/>
              <a:t>) </a:t>
            </a:r>
            <a:r>
              <a:rPr lang="ru-RU" sz="7600" i="1" dirty="0" err="1" smtClean="0"/>
              <a:t>і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Північно-західний</a:t>
            </a:r>
            <a:r>
              <a:rPr lang="ru-RU" sz="7600" i="1" dirty="0" smtClean="0"/>
              <a:t> фронт (</a:t>
            </a:r>
            <a:r>
              <a:rPr lang="ru-RU" sz="7600" i="1" dirty="0" err="1" smtClean="0"/>
              <a:t>командуючий</a:t>
            </a:r>
            <a:r>
              <a:rPr lang="ru-RU" sz="7600" i="1" dirty="0" smtClean="0"/>
              <a:t> </a:t>
            </a:r>
            <a:r>
              <a:rPr lang="ru-RU" sz="7600" i="1" dirty="0" smtClean="0"/>
              <a:t>П</a:t>
            </a:r>
            <a:r>
              <a:rPr lang="uk-UA" sz="7600" i="1" dirty="0" smtClean="0"/>
              <a:t>.</a:t>
            </a:r>
            <a:r>
              <a:rPr lang="ru-RU" sz="7600" i="1" dirty="0" err="1" smtClean="0"/>
              <a:t>Собенников</a:t>
            </a:r>
            <a:r>
              <a:rPr lang="ru-RU" sz="7600" i="1" dirty="0" smtClean="0"/>
              <a:t>, Н. </a:t>
            </a:r>
            <a:r>
              <a:rPr lang="ru-RU" sz="7600" i="1" dirty="0" err="1" smtClean="0"/>
              <a:t>Богаткин</a:t>
            </a:r>
            <a:r>
              <a:rPr lang="ru-RU" sz="7600" i="1" dirty="0" smtClean="0"/>
              <a:t>) у </a:t>
            </a:r>
            <a:r>
              <a:rPr lang="ru-RU" sz="7600" i="1" dirty="0" err="1" smtClean="0"/>
              <a:t>складі</a:t>
            </a:r>
            <a:r>
              <a:rPr lang="ru-RU" sz="7600" i="1" dirty="0" smtClean="0"/>
              <a:t> 8-ої, 11-ої </a:t>
            </a:r>
            <a:r>
              <a:rPr lang="ru-RU" sz="7600" i="1" dirty="0" err="1" smtClean="0"/>
              <a:t>і</a:t>
            </a:r>
            <a:r>
              <a:rPr lang="ru-RU" sz="7600" i="1" dirty="0" smtClean="0"/>
              <a:t> 27-ої </a:t>
            </a:r>
            <a:r>
              <a:rPr lang="ru-RU" sz="7600" i="1" dirty="0" err="1" smtClean="0"/>
              <a:t>армій</a:t>
            </a:r>
            <a:r>
              <a:rPr lang="ru-RU" sz="7600" i="1" dirty="0" smtClean="0"/>
              <a:t>, </a:t>
            </a:r>
            <a:r>
              <a:rPr lang="ru-RU" sz="7600" i="1" dirty="0" err="1" smtClean="0"/>
              <a:t>що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оборонялися</a:t>
            </a:r>
            <a:r>
              <a:rPr lang="ru-RU" sz="7600" i="1" dirty="0" smtClean="0"/>
              <a:t> на </a:t>
            </a:r>
            <a:r>
              <a:rPr lang="ru-RU" sz="7600" i="1" dirty="0" err="1" smtClean="0"/>
              <a:t>фронті</a:t>
            </a:r>
            <a:r>
              <a:rPr lang="ru-RU" sz="7600" i="1" dirty="0" smtClean="0"/>
              <a:t> 455 км.; в 22 </a:t>
            </a:r>
            <a:r>
              <a:rPr lang="ru-RU" sz="7600" i="1" dirty="0" err="1" smtClean="0"/>
              <a:t>дивізіях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втрати</a:t>
            </a:r>
            <a:r>
              <a:rPr lang="ru-RU" sz="7600" i="1" dirty="0" smtClean="0"/>
              <a:t> в </a:t>
            </a:r>
            <a:r>
              <a:rPr lang="ru-RU" sz="7600" i="1" dirty="0" err="1" smtClean="0"/>
              <a:t>особовому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складі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і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матеріальній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частині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складали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понад</a:t>
            </a:r>
            <a:r>
              <a:rPr lang="ru-RU" sz="7600" i="1" dirty="0" smtClean="0"/>
              <a:t> 50%. Для </a:t>
            </a:r>
            <a:r>
              <a:rPr lang="ru-RU" sz="7600" i="1" dirty="0" err="1" smtClean="0"/>
              <a:t>посилення</a:t>
            </a:r>
            <a:r>
              <a:rPr lang="ru-RU" sz="7600" i="1" dirty="0" smtClean="0"/>
              <a:t> оборони </a:t>
            </a:r>
            <a:r>
              <a:rPr lang="ru-RU" sz="7600" i="1" dirty="0" err="1" smtClean="0"/>
              <a:t>південно-західних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підступів</a:t>
            </a:r>
            <a:r>
              <a:rPr lang="ru-RU" sz="7600" i="1" dirty="0" smtClean="0"/>
              <a:t> до </a:t>
            </a:r>
            <a:r>
              <a:rPr lang="ru-RU" sz="7600" i="1" dirty="0" err="1" smtClean="0"/>
              <a:t>Ленінграда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командування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Північного</a:t>
            </a:r>
            <a:r>
              <a:rPr lang="ru-RU" sz="7600" i="1" dirty="0" smtClean="0"/>
              <a:t> фронту 6 </a:t>
            </a:r>
            <a:r>
              <a:rPr lang="ru-RU" sz="7600" i="1" dirty="0" err="1" smtClean="0"/>
              <a:t>липня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утворило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Лужськую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оперативну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групу</a:t>
            </a:r>
            <a:r>
              <a:rPr lang="ru-RU" sz="7600" i="1" dirty="0" smtClean="0"/>
              <a:t>, </a:t>
            </a:r>
            <a:r>
              <a:rPr lang="ru-RU" sz="7600" i="1" dirty="0" err="1" smtClean="0"/>
              <a:t>із</a:t>
            </a:r>
            <a:r>
              <a:rPr lang="ru-RU" sz="7600" i="1" dirty="0" smtClean="0"/>
              <a:t> складу </a:t>
            </a:r>
            <a:r>
              <a:rPr lang="ru-RU" sz="7600" i="1" dirty="0" err="1" smtClean="0"/>
              <a:t>якої</a:t>
            </a:r>
            <a:r>
              <a:rPr lang="ru-RU" sz="7600" i="1" dirty="0" smtClean="0"/>
              <a:t> на початок </a:t>
            </a:r>
            <a:r>
              <a:rPr lang="ru-RU" sz="7600" i="1" dirty="0" err="1" smtClean="0"/>
              <a:t>бойових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дій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прибули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лише</a:t>
            </a:r>
            <a:r>
              <a:rPr lang="ru-RU" sz="7600" i="1" dirty="0" smtClean="0"/>
              <a:t> 2 </a:t>
            </a:r>
            <a:r>
              <a:rPr lang="ru-RU" sz="7600" i="1" dirty="0" err="1" smtClean="0"/>
              <a:t>стрілецьких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дивізії</a:t>
            </a:r>
            <a:r>
              <a:rPr lang="ru-RU" sz="7600" i="1" dirty="0" smtClean="0"/>
              <a:t>, 1 </a:t>
            </a:r>
            <a:r>
              <a:rPr lang="ru-RU" sz="7600" i="1" dirty="0" err="1" smtClean="0"/>
              <a:t>дивізія</a:t>
            </a:r>
            <a:r>
              <a:rPr lang="ru-RU" sz="7600" i="1" dirty="0" smtClean="0"/>
              <a:t> народного </a:t>
            </a:r>
            <a:r>
              <a:rPr lang="ru-RU" sz="7600" i="1" dirty="0" err="1" smtClean="0"/>
              <a:t>ополчення</a:t>
            </a:r>
            <a:r>
              <a:rPr lang="ru-RU" sz="7600" i="1" dirty="0" smtClean="0"/>
              <a:t>. </a:t>
            </a:r>
            <a:r>
              <a:rPr lang="ru-RU" sz="7600" i="1" dirty="0" smtClean="0"/>
              <a:t>До 10 </a:t>
            </a:r>
            <a:r>
              <a:rPr lang="ru-RU" sz="7600" i="1" dirty="0" err="1" smtClean="0"/>
              <a:t>липня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війська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групи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армій</a:t>
            </a:r>
            <a:r>
              <a:rPr lang="ru-RU" sz="7600" i="1" dirty="0" smtClean="0"/>
              <a:t> «</a:t>
            </a:r>
            <a:r>
              <a:rPr lang="ru-RU" sz="7600" i="1" dirty="0" err="1" smtClean="0"/>
              <a:t>Північ</a:t>
            </a:r>
            <a:r>
              <a:rPr lang="ru-RU" sz="7600" i="1" dirty="0" smtClean="0"/>
              <a:t>» </a:t>
            </a:r>
            <a:r>
              <a:rPr lang="ru-RU" sz="7600" i="1" dirty="0" err="1" smtClean="0"/>
              <a:t>мали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перевагу</a:t>
            </a:r>
            <a:r>
              <a:rPr lang="ru-RU" sz="7600" i="1" dirty="0" smtClean="0"/>
              <a:t> над </a:t>
            </a:r>
            <a:r>
              <a:rPr lang="ru-RU" sz="7600" i="1" dirty="0" err="1" smtClean="0"/>
              <a:t>радянськими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військами</a:t>
            </a:r>
            <a:r>
              <a:rPr lang="ru-RU" sz="7600" i="1" dirty="0" smtClean="0"/>
              <a:t> </a:t>
            </a:r>
            <a:r>
              <a:rPr lang="ru-RU" sz="7600" i="1" dirty="0" err="1" smtClean="0"/>
              <a:t>Північно-західного</a:t>
            </a:r>
            <a:r>
              <a:rPr lang="ru-RU" sz="7600" i="1" dirty="0" smtClean="0"/>
              <a:t> фронту: по </a:t>
            </a:r>
            <a:r>
              <a:rPr lang="ru-RU" sz="7600" i="1" dirty="0" err="1" smtClean="0"/>
              <a:t>піхоті</a:t>
            </a:r>
            <a:r>
              <a:rPr lang="ru-RU" sz="7600" i="1" dirty="0" smtClean="0"/>
              <a:t> — в 2,4, </a:t>
            </a:r>
            <a:r>
              <a:rPr lang="ru-RU" sz="7600" i="1" dirty="0" err="1" smtClean="0"/>
              <a:t>знаряддям</a:t>
            </a:r>
            <a:r>
              <a:rPr lang="ru-RU" sz="7600" i="1" dirty="0" smtClean="0"/>
              <a:t> — в 4, </a:t>
            </a:r>
            <a:r>
              <a:rPr lang="ru-RU" sz="7600" i="1" dirty="0" err="1" smtClean="0"/>
              <a:t>мінометам</a:t>
            </a:r>
            <a:r>
              <a:rPr lang="ru-RU" sz="7600" i="1" dirty="0" smtClean="0"/>
              <a:t> — в 5,8, танкам — в 1,2, </a:t>
            </a:r>
            <a:r>
              <a:rPr lang="ru-RU" sz="7600" i="1" dirty="0" err="1" smtClean="0"/>
              <a:t>літакам</a:t>
            </a:r>
            <a:r>
              <a:rPr lang="ru-RU" sz="7600" i="1" dirty="0" smtClean="0"/>
              <a:t> — в 9,8 разу.</a:t>
            </a:r>
          </a:p>
          <a:p>
            <a:endParaRPr lang="ru-RU" sz="3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219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5357850"/>
          </a:xfrm>
        </p:spPr>
        <p:txBody>
          <a:bodyPr>
            <a:normAutofit fontScale="25000" lnSpcReduction="20000"/>
          </a:bodyPr>
          <a:lstStyle/>
          <a:p>
            <a:r>
              <a:rPr lang="ru-RU" sz="9800" b="1" i="1" dirty="0" smtClean="0"/>
              <a:t> </a:t>
            </a:r>
            <a:r>
              <a:rPr lang="ru-RU" sz="9800" i="1" dirty="0" smtClean="0"/>
              <a:t> Для </a:t>
            </a:r>
            <a:r>
              <a:rPr lang="ru-RU" sz="9800" i="1" dirty="0" err="1" smtClean="0"/>
              <a:t>координації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дій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фронтів</a:t>
            </a:r>
            <a:r>
              <a:rPr lang="ru-RU" sz="9800" i="1" dirty="0" smtClean="0"/>
              <a:t> 10 </a:t>
            </a:r>
            <a:r>
              <a:rPr lang="ru-RU" sz="9800" i="1" dirty="0" err="1" smtClean="0"/>
              <a:t>липня</a:t>
            </a:r>
            <a:r>
              <a:rPr lang="ru-RU" sz="9800" i="1" dirty="0" smtClean="0"/>
              <a:t> 1941 </a:t>
            </a:r>
            <a:r>
              <a:rPr lang="ru-RU" sz="9800" i="1" dirty="0" err="1" smtClean="0"/>
              <a:t>Державний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комітет</a:t>
            </a:r>
            <a:r>
              <a:rPr lang="ru-RU" sz="9800" i="1" dirty="0" smtClean="0"/>
              <a:t> оборони </a:t>
            </a:r>
            <a:r>
              <a:rPr lang="ru-RU" sz="9800" i="1" dirty="0" err="1" smtClean="0"/>
              <a:t>утворило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Північно-західний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напрям</a:t>
            </a:r>
            <a:r>
              <a:rPr lang="ru-RU" sz="9800" i="1" dirty="0" smtClean="0"/>
              <a:t>, </a:t>
            </a:r>
            <a:r>
              <a:rPr lang="ru-RU" sz="9800" i="1" dirty="0" err="1" smtClean="0"/>
              <a:t>підпорядкувавши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йому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війська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Північного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і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Північно-західного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фронтів</a:t>
            </a:r>
            <a:r>
              <a:rPr lang="ru-RU" sz="9800" i="1" dirty="0" smtClean="0"/>
              <a:t>, </a:t>
            </a:r>
            <a:r>
              <a:rPr lang="ru-RU" sz="9800" i="1" dirty="0" err="1" smtClean="0"/>
              <a:t>Північний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і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Червонопрапорний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Балтійський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флоти</a:t>
            </a:r>
            <a:r>
              <a:rPr lang="ru-RU" sz="9800" i="1" dirty="0" smtClean="0"/>
              <a:t>. </a:t>
            </a:r>
            <a:r>
              <a:rPr lang="ru-RU" sz="9800" i="1" dirty="0" err="1" smtClean="0"/>
              <a:t>Довкола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Ленінграда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створювалася</a:t>
            </a:r>
            <a:r>
              <a:rPr lang="ru-RU" sz="9800" i="1" dirty="0" smtClean="0"/>
              <a:t> система оборони, </a:t>
            </a:r>
            <a:r>
              <a:rPr lang="ru-RU" sz="9800" i="1" dirty="0" err="1" smtClean="0"/>
              <a:t>що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складалася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з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декількох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поясів</a:t>
            </a:r>
            <a:r>
              <a:rPr lang="ru-RU" sz="9800" i="1" dirty="0" smtClean="0"/>
              <a:t>. На </a:t>
            </a:r>
            <a:r>
              <a:rPr lang="ru-RU" sz="9800" i="1" dirty="0" err="1" smtClean="0"/>
              <a:t>ближніх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підступах</a:t>
            </a:r>
            <a:r>
              <a:rPr lang="ru-RU" sz="9800" i="1" dirty="0" smtClean="0"/>
              <a:t> до </a:t>
            </a:r>
            <a:r>
              <a:rPr lang="ru-RU" sz="9800" i="1" dirty="0" err="1" smtClean="0"/>
              <a:t>Ленінграда</a:t>
            </a:r>
            <a:r>
              <a:rPr lang="ru-RU" sz="9800" i="1" dirty="0" smtClean="0"/>
              <a:t> в </a:t>
            </a:r>
            <a:r>
              <a:rPr lang="ru-RU" sz="9800" i="1" dirty="0" err="1" smtClean="0"/>
              <a:t>південно-західному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напрямах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будувалися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Червоногвардійський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і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Слуцко-Колпінський</a:t>
            </a:r>
            <a:r>
              <a:rPr lang="ru-RU" sz="9800" i="1" dirty="0" smtClean="0"/>
              <a:t> </a:t>
            </a:r>
            <a:r>
              <a:rPr lang="uk-UA" sz="9800" i="1" dirty="0" smtClean="0"/>
              <a:t>і </a:t>
            </a:r>
            <a:r>
              <a:rPr lang="ru-RU" sz="9800" i="1" dirty="0" err="1" smtClean="0"/>
              <a:t>Карельський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укріплен</a:t>
            </a:r>
            <a:r>
              <a:rPr lang="uk-UA" sz="9800" i="1" dirty="0" smtClean="0"/>
              <a:t>і</a:t>
            </a:r>
            <a:r>
              <a:rPr lang="ru-RU" sz="9800" i="1" dirty="0" smtClean="0"/>
              <a:t> район</a:t>
            </a:r>
            <a:r>
              <a:rPr lang="uk-UA" sz="9800" i="1" dirty="0" smtClean="0"/>
              <a:t>и</a:t>
            </a:r>
            <a:r>
              <a:rPr lang="ru-RU" sz="9800" i="1" dirty="0" smtClean="0"/>
              <a:t>. </a:t>
            </a:r>
            <a:r>
              <a:rPr lang="ru-RU" sz="9800" i="1" dirty="0" err="1" smtClean="0"/>
              <a:t>Зводився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також</a:t>
            </a:r>
            <a:r>
              <a:rPr lang="ru-RU" sz="9800" i="1" dirty="0" smtClean="0"/>
              <a:t> пояс </a:t>
            </a:r>
            <a:r>
              <a:rPr lang="ru-RU" sz="9800" i="1" dirty="0" err="1" smtClean="0"/>
              <a:t>оборонних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споруд</a:t>
            </a:r>
            <a:r>
              <a:rPr lang="ru-RU" sz="9800" i="1" dirty="0" smtClean="0"/>
              <a:t> по </a:t>
            </a:r>
            <a:r>
              <a:rPr lang="ru-RU" sz="9800" i="1" dirty="0" err="1" smtClean="0"/>
              <a:t>лінії</a:t>
            </a:r>
            <a:r>
              <a:rPr lang="ru-RU" sz="9800" i="1" dirty="0" smtClean="0"/>
              <a:t> Петергоф (Петродворец), Пулково; </a:t>
            </a:r>
            <a:r>
              <a:rPr lang="ru-RU" sz="9800" i="1" dirty="0" err="1" smtClean="0"/>
              <a:t>створювалися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оборонні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споруди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і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усередині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Ленінграда</a:t>
            </a:r>
            <a:r>
              <a:rPr lang="ru-RU" sz="9800" i="1" dirty="0" smtClean="0"/>
              <a:t>. </a:t>
            </a:r>
            <a:r>
              <a:rPr lang="ru-RU" sz="9800" i="1" dirty="0" err="1" smtClean="0"/>
              <a:t>Велику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допомогу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військам</a:t>
            </a:r>
            <a:r>
              <a:rPr lang="ru-RU" sz="9800" i="1" dirty="0" smtClean="0"/>
              <a:t> в </a:t>
            </a:r>
            <a:r>
              <a:rPr lang="ru-RU" sz="9800" i="1" dirty="0" err="1" smtClean="0"/>
              <a:t>будівництві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рубежів</a:t>
            </a:r>
            <a:r>
              <a:rPr lang="ru-RU" sz="9800" i="1" dirty="0" smtClean="0"/>
              <a:t> оборони надавало </a:t>
            </a:r>
            <a:r>
              <a:rPr lang="ru-RU" sz="9800" i="1" dirty="0" err="1" smtClean="0"/>
              <a:t>цивільне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населення</a:t>
            </a:r>
            <a:r>
              <a:rPr lang="ru-RU" sz="9800" i="1" dirty="0" smtClean="0"/>
              <a:t>. У короткий </a:t>
            </a:r>
            <a:r>
              <a:rPr lang="ru-RU" sz="9800" i="1" dirty="0" err="1" smtClean="0"/>
              <a:t>термін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було</a:t>
            </a:r>
            <a:r>
              <a:rPr lang="ru-RU" sz="9800" i="1" dirty="0" smtClean="0"/>
              <a:t> сформовано 10 </a:t>
            </a:r>
            <a:r>
              <a:rPr lang="ru-RU" sz="9800" i="1" dirty="0" err="1" smtClean="0"/>
              <a:t>дивізій</a:t>
            </a:r>
            <a:r>
              <a:rPr lang="ru-RU" sz="9800" i="1" dirty="0" smtClean="0"/>
              <a:t> народного </a:t>
            </a:r>
            <a:r>
              <a:rPr lang="ru-RU" sz="9800" i="1" dirty="0" err="1" smtClean="0"/>
              <a:t>ополчення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і</a:t>
            </a:r>
            <a:r>
              <a:rPr lang="ru-RU" sz="9800" i="1" dirty="0" smtClean="0"/>
              <a:t> десятки </a:t>
            </a:r>
            <a:r>
              <a:rPr lang="ru-RU" sz="9800" i="1" dirty="0" err="1" smtClean="0"/>
              <a:t>партизанських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загонів</a:t>
            </a:r>
            <a:r>
              <a:rPr lang="ru-RU" sz="9800" i="1" dirty="0" smtClean="0"/>
              <a:t>. З </a:t>
            </a:r>
            <a:r>
              <a:rPr lang="ru-RU" sz="9800" i="1" dirty="0" err="1" smtClean="0"/>
              <a:t>міста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були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евакуйовані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діти</a:t>
            </a:r>
            <a:r>
              <a:rPr lang="ru-RU" sz="9800" i="1" dirty="0" smtClean="0"/>
              <a:t>, </a:t>
            </a:r>
            <a:r>
              <a:rPr lang="ru-RU" sz="9800" i="1" dirty="0" err="1" smtClean="0"/>
              <a:t>частина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заводського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і</a:t>
            </a:r>
            <a:r>
              <a:rPr lang="ru-RU" sz="9800" i="1" dirty="0" smtClean="0"/>
              <a:t> фабричного </a:t>
            </a:r>
            <a:r>
              <a:rPr lang="ru-RU" sz="9800" i="1" dirty="0" err="1" smtClean="0"/>
              <a:t>устаткування</a:t>
            </a:r>
            <a:r>
              <a:rPr lang="ru-RU" sz="9800" i="1" dirty="0" smtClean="0"/>
              <a:t>, </a:t>
            </a:r>
            <a:r>
              <a:rPr lang="ru-RU" sz="9800" i="1" dirty="0" err="1" smtClean="0"/>
              <a:t>культурних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цінностей</a:t>
            </a:r>
            <a:r>
              <a:rPr lang="ru-RU" sz="9800" i="1" dirty="0" smtClean="0"/>
              <a:t>. </a:t>
            </a:r>
            <a:r>
              <a:rPr lang="ru-RU" sz="9800" i="1" dirty="0" err="1" smtClean="0"/>
              <a:t>Промисловість</a:t>
            </a:r>
            <a:r>
              <a:rPr lang="ru-RU" sz="9800" i="1" dirty="0" smtClean="0"/>
              <a:t>, </a:t>
            </a:r>
            <a:r>
              <a:rPr lang="ru-RU" sz="9800" i="1" dirty="0" err="1" smtClean="0"/>
              <a:t>що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залишилася</a:t>
            </a:r>
            <a:r>
              <a:rPr lang="ru-RU" sz="9800" i="1" dirty="0" smtClean="0"/>
              <a:t> в </a:t>
            </a:r>
            <a:r>
              <a:rPr lang="ru-RU" sz="9800" i="1" dirty="0" err="1" smtClean="0"/>
              <a:t>місті</a:t>
            </a:r>
            <a:r>
              <a:rPr lang="ru-RU" sz="9800" i="1" dirty="0" smtClean="0"/>
              <a:t>, </a:t>
            </a:r>
            <a:r>
              <a:rPr lang="ru-RU" sz="9800" i="1" dirty="0" err="1" smtClean="0"/>
              <a:t>перебудувалася</a:t>
            </a:r>
            <a:r>
              <a:rPr lang="ru-RU" sz="9800" i="1" dirty="0" smtClean="0"/>
              <a:t> на </a:t>
            </a:r>
            <a:r>
              <a:rPr lang="ru-RU" sz="9800" i="1" dirty="0" err="1" smtClean="0"/>
              <a:t>виробництво</a:t>
            </a:r>
            <a:r>
              <a:rPr lang="ru-RU" sz="9800" i="1" dirty="0" smtClean="0"/>
              <a:t> </a:t>
            </a:r>
            <a:r>
              <a:rPr lang="ru-RU" sz="9800" i="1" dirty="0" err="1" smtClean="0"/>
              <a:t>і</a:t>
            </a:r>
            <a:r>
              <a:rPr lang="ru-RU" sz="9800" i="1" dirty="0" smtClean="0"/>
              <a:t> ремонт </a:t>
            </a:r>
            <a:r>
              <a:rPr lang="ru-RU" sz="9800" i="1" dirty="0" err="1" smtClean="0"/>
              <a:t>озброєння</a:t>
            </a:r>
            <a:r>
              <a:rPr lang="ru-RU" sz="9800" i="1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214346" y="0"/>
            <a:ext cx="9358346" cy="6357982"/>
          </a:xfrm>
        </p:spPr>
        <p:txBody>
          <a:bodyPr>
            <a:noAutofit/>
          </a:bodyPr>
          <a:lstStyle/>
          <a:p>
            <a:r>
              <a:rPr lang="ru-RU" sz="2000" i="1" dirty="0" err="1" smtClean="0">
                <a:solidFill>
                  <a:schemeClr val="bg1"/>
                </a:solidFill>
              </a:rPr>
              <a:t>Здолавши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запеклий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опір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радянських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військ</a:t>
            </a:r>
            <a:r>
              <a:rPr lang="ru-RU" sz="2000" i="1" dirty="0" smtClean="0">
                <a:solidFill>
                  <a:schemeClr val="bg1"/>
                </a:solidFill>
              </a:rPr>
              <a:t> в </a:t>
            </a:r>
            <a:r>
              <a:rPr lang="ru-RU" sz="2000" i="1" dirty="0" err="1" smtClean="0">
                <a:solidFill>
                  <a:schemeClr val="bg1"/>
                </a:solidFill>
              </a:rPr>
              <a:t>Прибалтиці</a:t>
            </a:r>
            <a:r>
              <a:rPr lang="ru-RU" sz="2000" i="1" dirty="0" smtClean="0">
                <a:solidFill>
                  <a:schemeClr val="bg1"/>
                </a:solidFill>
              </a:rPr>
              <a:t>, ворог вторгся в </a:t>
            </a:r>
            <a:r>
              <a:rPr lang="ru-RU" sz="2000" i="1" dirty="0" err="1" smtClean="0">
                <a:solidFill>
                  <a:schemeClr val="bg1"/>
                </a:solidFill>
              </a:rPr>
              <a:t>межі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Ленінградської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області</a:t>
            </a:r>
            <a:r>
              <a:rPr lang="ru-RU" sz="2000" i="1" dirty="0" smtClean="0">
                <a:solidFill>
                  <a:schemeClr val="bg1"/>
                </a:solidFill>
              </a:rPr>
              <a:t>. </a:t>
            </a:r>
            <a:r>
              <a:rPr lang="ru-RU" sz="2000" i="1" dirty="0" err="1" smtClean="0">
                <a:solidFill>
                  <a:schemeClr val="bg1"/>
                </a:solidFill>
              </a:rPr>
              <a:t>Німецько-фашистські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війська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оволоділи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р</a:t>
            </a:r>
            <a:r>
              <a:rPr lang="uk-UA" sz="2000" i="1" dirty="0" smtClean="0">
                <a:solidFill>
                  <a:schemeClr val="bg1"/>
                </a:solidFill>
              </a:rPr>
              <a:t>.</a:t>
            </a:r>
            <a:r>
              <a:rPr lang="ru-RU" sz="2000" i="1" dirty="0" err="1" smtClean="0">
                <a:solidFill>
                  <a:schemeClr val="bg1"/>
                </a:solidFill>
              </a:rPr>
              <a:t>Острів</a:t>
            </a:r>
            <a:r>
              <a:rPr lang="ru-RU" sz="2000" i="1" dirty="0" smtClean="0">
                <a:solidFill>
                  <a:schemeClr val="bg1"/>
                </a:solidFill>
              </a:rPr>
              <a:t>, Псковом</a:t>
            </a:r>
            <a:r>
              <a:rPr lang="ru-RU" sz="2000" i="1" dirty="0" smtClean="0">
                <a:solidFill>
                  <a:schemeClr val="bg1"/>
                </a:solidFill>
              </a:rPr>
              <a:t>. 10 </a:t>
            </a:r>
            <a:r>
              <a:rPr lang="ru-RU" sz="2000" i="1" dirty="0" err="1" smtClean="0">
                <a:solidFill>
                  <a:schemeClr val="bg1"/>
                </a:solidFill>
              </a:rPr>
              <a:t>липня</a:t>
            </a:r>
            <a:r>
              <a:rPr lang="ru-RU" sz="2000" i="1" dirty="0" smtClean="0">
                <a:solidFill>
                  <a:schemeClr val="bg1"/>
                </a:solidFill>
              </a:rPr>
              <a:t> 1941 </a:t>
            </a:r>
            <a:r>
              <a:rPr lang="ru-RU" sz="2000" i="1" dirty="0" err="1" smtClean="0">
                <a:solidFill>
                  <a:schemeClr val="bg1"/>
                </a:solidFill>
              </a:rPr>
              <a:t>розвернувся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наступ</a:t>
            </a:r>
            <a:r>
              <a:rPr lang="ru-RU" sz="2000" i="1" dirty="0" smtClean="0">
                <a:solidFill>
                  <a:schemeClr val="bg1"/>
                </a:solidFill>
              </a:rPr>
              <a:t> противника на </a:t>
            </a:r>
            <a:r>
              <a:rPr lang="ru-RU" sz="2000" i="1" dirty="0" err="1" smtClean="0">
                <a:solidFill>
                  <a:schemeClr val="bg1"/>
                </a:solidFill>
              </a:rPr>
              <a:t>південно-західних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північних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підступах</a:t>
            </a:r>
            <a:r>
              <a:rPr lang="ru-RU" sz="2000" i="1" dirty="0" smtClean="0">
                <a:solidFill>
                  <a:schemeClr val="bg1"/>
                </a:solidFill>
              </a:rPr>
              <a:t> до </a:t>
            </a:r>
            <a:r>
              <a:rPr lang="ru-RU" sz="2000" i="1" dirty="0" err="1" smtClean="0">
                <a:solidFill>
                  <a:schemeClr val="bg1"/>
                </a:solidFill>
              </a:rPr>
              <a:t>Ленінграда</a:t>
            </a:r>
            <a:r>
              <a:rPr lang="ru-RU" sz="2000" i="1" dirty="0" smtClean="0">
                <a:solidFill>
                  <a:schemeClr val="bg1"/>
                </a:solidFill>
              </a:rPr>
              <a:t>. У </a:t>
            </a:r>
            <a:r>
              <a:rPr lang="ru-RU" sz="2000" i="1" dirty="0" err="1" smtClean="0">
                <a:solidFill>
                  <a:schemeClr val="bg1"/>
                </a:solidFill>
              </a:rPr>
              <a:t>останній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декаді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липня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ціною</a:t>
            </a:r>
            <a:r>
              <a:rPr lang="ru-RU" sz="2000" i="1" dirty="0" smtClean="0">
                <a:solidFill>
                  <a:schemeClr val="bg1"/>
                </a:solidFill>
              </a:rPr>
              <a:t> великих </a:t>
            </a:r>
            <a:r>
              <a:rPr lang="ru-RU" sz="2000" i="1" dirty="0" err="1" smtClean="0">
                <a:solidFill>
                  <a:schemeClr val="bg1"/>
                </a:solidFill>
              </a:rPr>
              <a:t>втрат</a:t>
            </a:r>
            <a:r>
              <a:rPr lang="ru-RU" sz="2000" i="1" dirty="0" smtClean="0">
                <a:solidFill>
                  <a:schemeClr val="bg1"/>
                </a:solidFill>
              </a:rPr>
              <a:t> противник </a:t>
            </a:r>
            <a:r>
              <a:rPr lang="ru-RU" sz="2000" i="1" dirty="0" err="1" smtClean="0">
                <a:solidFill>
                  <a:schemeClr val="bg1"/>
                </a:solidFill>
              </a:rPr>
              <a:t>вийшов</a:t>
            </a:r>
            <a:r>
              <a:rPr lang="ru-RU" sz="2000" i="1" dirty="0" smtClean="0">
                <a:solidFill>
                  <a:schemeClr val="bg1"/>
                </a:solidFill>
              </a:rPr>
              <a:t> на </a:t>
            </a:r>
            <a:r>
              <a:rPr lang="ru-RU" sz="2000" i="1" dirty="0" err="1" smtClean="0">
                <a:solidFill>
                  <a:schemeClr val="bg1"/>
                </a:solidFill>
              </a:rPr>
              <a:t>рубіж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річок</a:t>
            </a:r>
            <a:r>
              <a:rPr lang="ru-RU" sz="2000" i="1" dirty="0" smtClean="0">
                <a:solidFill>
                  <a:schemeClr val="bg1"/>
                </a:solidFill>
              </a:rPr>
              <a:t> Нарва, Луги </a:t>
            </a:r>
            <a:r>
              <a:rPr lang="ru-RU" sz="2000" i="1" dirty="0" err="1" smtClean="0">
                <a:solidFill>
                  <a:schemeClr val="bg1"/>
                </a:solidFill>
              </a:rPr>
              <a:t>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Мшага</a:t>
            </a:r>
            <a:r>
              <a:rPr lang="ru-RU" sz="2000" i="1" dirty="0" smtClean="0">
                <a:solidFill>
                  <a:schemeClr val="bg1"/>
                </a:solidFill>
              </a:rPr>
              <a:t>, де </a:t>
            </a:r>
            <a:r>
              <a:rPr lang="ru-RU" sz="2000" i="1" dirty="0" err="1" smtClean="0">
                <a:solidFill>
                  <a:schemeClr val="bg1"/>
                </a:solidFill>
              </a:rPr>
              <a:t>вимушений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був</a:t>
            </a:r>
            <a:r>
              <a:rPr lang="ru-RU" sz="2000" i="1" dirty="0" smtClean="0">
                <a:solidFill>
                  <a:schemeClr val="bg1"/>
                </a:solidFill>
              </a:rPr>
              <a:t> перейти до оборони </a:t>
            </a:r>
            <a:r>
              <a:rPr lang="ru-RU" sz="2000" i="1" dirty="0" err="1" smtClean="0">
                <a:solidFill>
                  <a:schemeClr val="bg1"/>
                </a:solidFill>
              </a:rPr>
              <a:t>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виробити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перегрупування</a:t>
            </a:r>
            <a:r>
              <a:rPr lang="ru-RU" sz="2000" i="1" dirty="0" smtClean="0">
                <a:solidFill>
                  <a:schemeClr val="bg1"/>
                </a:solidFill>
              </a:rPr>
              <a:t>. </a:t>
            </a:r>
            <a:r>
              <a:rPr lang="ru-RU" sz="2000" i="1" dirty="0" smtClean="0">
                <a:solidFill>
                  <a:schemeClr val="bg1"/>
                </a:solidFill>
              </a:rPr>
              <a:t>У </a:t>
            </a:r>
            <a:r>
              <a:rPr lang="ru-RU" sz="2000" i="1" dirty="0" err="1" smtClean="0">
                <a:solidFill>
                  <a:schemeClr val="bg1"/>
                </a:solidFill>
              </a:rPr>
              <a:t>серпні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розвернулися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бої</a:t>
            </a:r>
            <a:r>
              <a:rPr lang="ru-RU" sz="2000" i="1" dirty="0" smtClean="0">
                <a:solidFill>
                  <a:schemeClr val="bg1"/>
                </a:solidFill>
              </a:rPr>
              <a:t> на </a:t>
            </a:r>
            <a:r>
              <a:rPr lang="ru-RU" sz="2000" i="1" dirty="0" err="1" smtClean="0">
                <a:solidFill>
                  <a:schemeClr val="bg1"/>
                </a:solidFill>
              </a:rPr>
              <a:t>ближніх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підступах</a:t>
            </a:r>
            <a:r>
              <a:rPr lang="ru-RU" sz="2000" i="1" dirty="0" smtClean="0">
                <a:solidFill>
                  <a:schemeClr val="bg1"/>
                </a:solidFill>
              </a:rPr>
              <a:t> до </a:t>
            </a:r>
            <a:r>
              <a:rPr lang="ru-RU" sz="2000" i="1" dirty="0" err="1" smtClean="0">
                <a:solidFill>
                  <a:schemeClr val="bg1"/>
                </a:solidFill>
              </a:rPr>
              <a:t>Ленінграда</a:t>
            </a:r>
            <a:r>
              <a:rPr lang="ru-RU" sz="2000" i="1" dirty="0" smtClean="0">
                <a:solidFill>
                  <a:schemeClr val="bg1"/>
                </a:solidFill>
              </a:rPr>
              <a:t>. З 8 </a:t>
            </a:r>
            <a:r>
              <a:rPr lang="ru-RU" sz="2000" i="1" dirty="0" err="1" smtClean="0">
                <a:solidFill>
                  <a:schemeClr val="bg1"/>
                </a:solidFill>
              </a:rPr>
              <a:t>серпня</a:t>
            </a:r>
            <a:r>
              <a:rPr lang="ru-RU" sz="2000" i="1" dirty="0" smtClean="0">
                <a:solidFill>
                  <a:schemeClr val="bg1"/>
                </a:solidFill>
              </a:rPr>
              <a:t> противник </a:t>
            </a:r>
            <a:r>
              <a:rPr lang="ru-RU" sz="2000" i="1" dirty="0" err="1" smtClean="0">
                <a:solidFill>
                  <a:schemeClr val="bg1"/>
                </a:solidFill>
              </a:rPr>
              <a:t>перейшов</a:t>
            </a:r>
            <a:r>
              <a:rPr lang="ru-RU" sz="2000" i="1" dirty="0" smtClean="0">
                <a:solidFill>
                  <a:schemeClr val="bg1"/>
                </a:solidFill>
              </a:rPr>
              <a:t> в </a:t>
            </a:r>
            <a:r>
              <a:rPr lang="ru-RU" sz="2000" i="1" dirty="0" err="1" smtClean="0">
                <a:solidFill>
                  <a:schemeClr val="bg1"/>
                </a:solidFill>
              </a:rPr>
              <a:t>настання</a:t>
            </a:r>
            <a:r>
              <a:rPr lang="ru-RU" sz="2000" i="1" dirty="0" smtClean="0">
                <a:solidFill>
                  <a:schemeClr val="bg1"/>
                </a:solidFill>
              </a:rPr>
              <a:t> на </a:t>
            </a:r>
            <a:r>
              <a:rPr lang="ru-RU" sz="2000" i="1" dirty="0" err="1" smtClean="0">
                <a:solidFill>
                  <a:schemeClr val="bg1"/>
                </a:solidFill>
              </a:rPr>
              <a:t>червоногвардійському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напрямі</a:t>
            </a:r>
            <a:r>
              <a:rPr lang="ru-RU" sz="2000" i="1" dirty="0" smtClean="0">
                <a:solidFill>
                  <a:schemeClr val="bg1"/>
                </a:solidFill>
              </a:rPr>
              <a:t>. </a:t>
            </a:r>
            <a:r>
              <a:rPr lang="ru-RU" sz="2000" i="1" dirty="0" smtClean="0">
                <a:solidFill>
                  <a:schemeClr val="bg1"/>
                </a:solidFill>
              </a:rPr>
              <a:t>до </a:t>
            </a:r>
            <a:r>
              <a:rPr lang="ru-RU" sz="2000" i="1" dirty="0" smtClean="0">
                <a:solidFill>
                  <a:schemeClr val="bg1"/>
                </a:solidFill>
              </a:rPr>
              <a:t>21 </a:t>
            </a:r>
            <a:r>
              <a:rPr lang="ru-RU" sz="2000" i="1" dirty="0" err="1" smtClean="0">
                <a:solidFill>
                  <a:schemeClr val="bg1"/>
                </a:solidFill>
              </a:rPr>
              <a:t>серпня</a:t>
            </a:r>
            <a:r>
              <a:rPr lang="ru-RU" sz="2000" i="1" dirty="0" smtClean="0">
                <a:solidFill>
                  <a:schemeClr val="bg1"/>
                </a:solidFill>
              </a:rPr>
              <a:t> противник </a:t>
            </a:r>
            <a:r>
              <a:rPr lang="ru-RU" sz="2000" i="1" dirty="0" err="1" smtClean="0">
                <a:solidFill>
                  <a:schemeClr val="bg1"/>
                </a:solidFill>
              </a:rPr>
              <a:t>вийшов</a:t>
            </a:r>
            <a:r>
              <a:rPr lang="ru-RU" sz="2000" i="1" dirty="0" smtClean="0">
                <a:solidFill>
                  <a:schemeClr val="bg1"/>
                </a:solidFill>
              </a:rPr>
              <a:t> до </a:t>
            </a:r>
            <a:r>
              <a:rPr lang="ru-RU" sz="2000" i="1" dirty="0" err="1" smtClean="0">
                <a:solidFill>
                  <a:schemeClr val="bg1"/>
                </a:solidFill>
              </a:rPr>
              <a:t>Червоногвардійського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укріпленого</a:t>
            </a:r>
            <a:r>
              <a:rPr lang="ru-RU" sz="2000" i="1" dirty="0" smtClean="0">
                <a:solidFill>
                  <a:schemeClr val="bg1"/>
                </a:solidFill>
              </a:rPr>
              <a:t> району, </a:t>
            </a:r>
            <a:r>
              <a:rPr lang="ru-RU" sz="2000" i="1" dirty="0" err="1" smtClean="0">
                <a:solidFill>
                  <a:schemeClr val="bg1"/>
                </a:solidFill>
              </a:rPr>
              <a:t>намагаючись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обійти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його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з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півден</a:t>
            </a:r>
            <a:r>
              <a:rPr lang="uk-UA" sz="2000" i="1" dirty="0" err="1" smtClean="0">
                <a:solidFill>
                  <a:schemeClr val="bg1"/>
                </a:solidFill>
              </a:rPr>
              <a:t>ного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сх</a:t>
            </a:r>
            <a:r>
              <a:rPr lang="uk-UA" sz="2000" i="1" dirty="0" smtClean="0">
                <a:solidFill>
                  <a:schemeClr val="bg1"/>
                </a:solidFill>
              </a:rPr>
              <a:t>о</a:t>
            </a:r>
            <a:r>
              <a:rPr lang="ru-RU" sz="2000" i="1" dirty="0" err="1" smtClean="0">
                <a:solidFill>
                  <a:schemeClr val="bg1"/>
                </a:solidFill>
              </a:rPr>
              <a:t>д</a:t>
            </a:r>
            <a:r>
              <a:rPr lang="uk-UA" sz="2000" i="1" dirty="0" smtClean="0">
                <a:solidFill>
                  <a:schemeClr val="bg1"/>
                </a:solidFill>
              </a:rPr>
              <a:t>у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увірватися</a:t>
            </a:r>
            <a:r>
              <a:rPr lang="ru-RU" sz="2000" i="1" dirty="0" smtClean="0">
                <a:solidFill>
                  <a:schemeClr val="bg1"/>
                </a:solidFill>
              </a:rPr>
              <a:t> до </a:t>
            </a:r>
            <a:r>
              <a:rPr lang="ru-RU" sz="2000" i="1" dirty="0" err="1" smtClean="0">
                <a:solidFill>
                  <a:schemeClr val="bg1"/>
                </a:solidFill>
              </a:rPr>
              <a:t>Ленінграда</a:t>
            </a:r>
            <a:r>
              <a:rPr lang="ru-RU" sz="2000" i="1" dirty="0" smtClean="0">
                <a:solidFill>
                  <a:schemeClr val="bg1"/>
                </a:solidFill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</a:rPr>
              <a:t>але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його</a:t>
            </a:r>
            <a:r>
              <a:rPr lang="ru-RU" sz="2000" i="1" dirty="0" smtClean="0">
                <a:solidFill>
                  <a:schemeClr val="bg1"/>
                </a:solidFill>
              </a:rPr>
              <a:t> атаки </a:t>
            </a:r>
            <a:r>
              <a:rPr lang="ru-RU" sz="2000" i="1" dirty="0" err="1" smtClean="0">
                <a:solidFill>
                  <a:schemeClr val="bg1"/>
                </a:solidFill>
              </a:rPr>
              <a:t>були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відбиті</a:t>
            </a:r>
            <a:r>
              <a:rPr lang="ru-RU" sz="2000" i="1" dirty="0" smtClean="0">
                <a:solidFill>
                  <a:schemeClr val="bg1"/>
                </a:solidFill>
              </a:rPr>
              <a:t>. З 22 </a:t>
            </a:r>
            <a:r>
              <a:rPr lang="ru-RU" sz="2000" i="1" dirty="0" err="1" smtClean="0">
                <a:solidFill>
                  <a:schemeClr val="bg1"/>
                </a:solidFill>
              </a:rPr>
              <a:t>серпня</a:t>
            </a:r>
            <a:r>
              <a:rPr lang="ru-RU" sz="2000" i="1" dirty="0" smtClean="0">
                <a:solidFill>
                  <a:schemeClr val="bg1"/>
                </a:solidFill>
              </a:rPr>
              <a:t> по 7 </a:t>
            </a:r>
            <a:r>
              <a:rPr lang="ru-RU" sz="2000" i="1" dirty="0" err="1" smtClean="0">
                <a:solidFill>
                  <a:schemeClr val="bg1"/>
                </a:solidFill>
              </a:rPr>
              <a:t>вересня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велися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напружені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бої</a:t>
            </a:r>
            <a:r>
              <a:rPr lang="ru-RU" sz="2000" i="1" dirty="0" smtClean="0">
                <a:solidFill>
                  <a:schemeClr val="bg1"/>
                </a:solidFill>
              </a:rPr>
              <a:t> на </a:t>
            </a:r>
            <a:r>
              <a:rPr lang="ru-RU" sz="2000" i="1" dirty="0" err="1" smtClean="0">
                <a:solidFill>
                  <a:schemeClr val="bg1"/>
                </a:solidFill>
              </a:rPr>
              <a:t>оранієнбаумськом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напрямі</a:t>
            </a:r>
            <a:r>
              <a:rPr lang="ru-RU" sz="2000" i="1" dirty="0" smtClean="0">
                <a:solidFill>
                  <a:schemeClr val="bg1"/>
                </a:solidFill>
              </a:rPr>
              <a:t>. Ворог </a:t>
            </a:r>
            <a:r>
              <a:rPr lang="ru-RU" sz="2000" i="1" dirty="0" err="1" smtClean="0">
                <a:solidFill>
                  <a:schemeClr val="bg1"/>
                </a:solidFill>
              </a:rPr>
              <a:t>був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зупинений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північно-східніше</a:t>
            </a:r>
            <a:r>
              <a:rPr lang="ru-RU" sz="2000" i="1" dirty="0" smtClean="0">
                <a:solidFill>
                  <a:schemeClr val="bg1"/>
                </a:solidFill>
              </a:rPr>
              <a:t> Копорья. </a:t>
            </a:r>
            <a:endParaRPr lang="ru-RU" sz="20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457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215106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В </a:t>
            </a:r>
            <a:r>
              <a:rPr lang="ru-RU" sz="1800" i="1" dirty="0" err="1" smtClean="0"/>
              <a:t>період</a:t>
            </a:r>
            <a:r>
              <a:rPr lang="ru-RU" sz="1800" i="1" dirty="0" smtClean="0"/>
              <a:t> оборони </a:t>
            </a:r>
            <a:r>
              <a:rPr lang="ru-RU" sz="1800" i="1" dirty="0" err="1" smtClean="0"/>
              <a:t>Ленінграда</a:t>
            </a:r>
            <a:r>
              <a:rPr lang="ru-RU" sz="1800" i="1" dirty="0" smtClean="0"/>
              <a:t> флот направив на сушу </a:t>
            </a:r>
            <a:r>
              <a:rPr lang="ru-RU" sz="1800" i="1" dirty="0" err="1" smtClean="0"/>
              <a:t>понад</a:t>
            </a:r>
            <a:r>
              <a:rPr lang="ru-RU" sz="1800" i="1" dirty="0" smtClean="0"/>
              <a:t> 160 тис. </a:t>
            </a:r>
            <a:r>
              <a:rPr lang="ru-RU" sz="1800" i="1" dirty="0" err="1" smtClean="0"/>
              <a:t>чоловік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особистого</a:t>
            </a:r>
            <a:r>
              <a:rPr lang="ru-RU" sz="1800" i="1" dirty="0" smtClean="0"/>
              <a:t> складу. </a:t>
            </a:r>
            <a:r>
              <a:rPr lang="ru-RU" sz="1800" i="1" dirty="0" err="1" smtClean="0"/>
              <a:t>Далекобійна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артилерія</a:t>
            </a:r>
            <a:r>
              <a:rPr lang="ru-RU" sz="1800" i="1" dirty="0" smtClean="0"/>
              <a:t> флоту </a:t>
            </a:r>
            <a:r>
              <a:rPr lang="ru-RU" sz="1800" i="1" dirty="0" err="1" smtClean="0"/>
              <a:t>успішно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діяла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проти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німецько-фашистських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військ</a:t>
            </a:r>
            <a:r>
              <a:rPr lang="ru-RU" sz="1800" i="1" dirty="0" smtClean="0"/>
              <a:t>. </a:t>
            </a:r>
            <a:r>
              <a:rPr lang="ru-RU" sz="1800" i="1" dirty="0" smtClean="0"/>
              <a:t>19 </a:t>
            </a:r>
            <a:r>
              <a:rPr lang="ru-RU" sz="1800" i="1" dirty="0" err="1" smtClean="0"/>
              <a:t>серпня</a:t>
            </a:r>
            <a:r>
              <a:rPr lang="ru-RU" sz="1800" i="1" dirty="0" smtClean="0"/>
              <a:t> ворог </a:t>
            </a:r>
            <a:r>
              <a:rPr lang="ru-RU" sz="1800" i="1" dirty="0" err="1" smtClean="0"/>
              <a:t>опанував</a:t>
            </a:r>
            <a:r>
              <a:rPr lang="ru-RU" sz="1800" i="1" dirty="0" smtClean="0"/>
              <a:t> Новгород, а 20 </a:t>
            </a:r>
            <a:r>
              <a:rPr lang="ru-RU" sz="1800" i="1" dirty="0" err="1" smtClean="0"/>
              <a:t>серпня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радянські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війська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залишили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Дивний</a:t>
            </a:r>
            <a:r>
              <a:rPr lang="ru-RU" sz="1800" i="1" dirty="0" smtClean="0"/>
              <a:t>. За </a:t>
            </a:r>
            <a:r>
              <a:rPr lang="ru-RU" sz="1800" i="1" dirty="0" err="1" smtClean="0"/>
              <a:t>рахунок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військ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що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звільнилися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німецько-фашистське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командування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підсилило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угрупування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що</a:t>
            </a:r>
            <a:r>
              <a:rPr lang="ru-RU" sz="1800" i="1" dirty="0" smtClean="0"/>
              <a:t> наставало на </a:t>
            </a:r>
            <a:r>
              <a:rPr lang="ru-RU" sz="1800" i="1" dirty="0" err="1" smtClean="0"/>
              <a:t>Ленінград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перенесло </a:t>
            </a:r>
            <a:r>
              <a:rPr lang="ru-RU" sz="1800" i="1" dirty="0" err="1" smtClean="0"/>
              <a:t>сюди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основні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зусилля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авіації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групи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армій</a:t>
            </a:r>
            <a:r>
              <a:rPr lang="ru-RU" sz="1800" i="1" dirty="0" smtClean="0"/>
              <a:t> «</a:t>
            </a:r>
            <a:r>
              <a:rPr lang="ru-RU" sz="1800" i="1" dirty="0" err="1" smtClean="0"/>
              <a:t>Північ</a:t>
            </a:r>
            <a:r>
              <a:rPr lang="ru-RU" sz="1800" i="1" dirty="0" smtClean="0"/>
              <a:t>». </a:t>
            </a:r>
            <a:r>
              <a:rPr lang="ru-RU" sz="1800" i="1" dirty="0" err="1" smtClean="0"/>
              <a:t>Створилася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небезпека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оточення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Ленінграда</a:t>
            </a:r>
            <a:r>
              <a:rPr lang="ru-RU" sz="1800" i="1" dirty="0" smtClean="0"/>
              <a:t>. 23 </a:t>
            </a:r>
            <a:r>
              <a:rPr lang="ru-RU" sz="1800" i="1" dirty="0" err="1" smtClean="0"/>
              <a:t>серпня</a:t>
            </a:r>
            <a:r>
              <a:rPr lang="ru-RU" sz="1800" i="1" dirty="0" smtClean="0"/>
              <a:t> Ставка </a:t>
            </a:r>
            <a:r>
              <a:rPr lang="ru-RU" sz="1800" i="1" dirty="0" err="1" smtClean="0"/>
              <a:t>розділила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Північний</a:t>
            </a:r>
            <a:r>
              <a:rPr lang="ru-RU" sz="1800" i="1" dirty="0" smtClean="0"/>
              <a:t> фронт на </a:t>
            </a:r>
            <a:r>
              <a:rPr lang="ru-RU" sz="1800" i="1" dirty="0" err="1" smtClean="0"/>
              <a:t>Карельський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Ленінградський</a:t>
            </a:r>
            <a:r>
              <a:rPr lang="ru-RU" sz="1800" i="1" dirty="0" smtClean="0"/>
              <a:t>. 29 </a:t>
            </a:r>
            <a:r>
              <a:rPr lang="ru-RU" sz="1800" i="1" dirty="0" err="1" smtClean="0"/>
              <a:t>серпня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Цивільний</a:t>
            </a:r>
            <a:r>
              <a:rPr lang="ru-RU" sz="1800" i="1" dirty="0" smtClean="0"/>
              <a:t> кодекс </a:t>
            </a:r>
            <a:r>
              <a:rPr lang="ru-RU" sz="1800" i="1" dirty="0" err="1" smtClean="0"/>
              <a:t>Державн</a:t>
            </a:r>
            <a:r>
              <a:rPr lang="uk-UA" sz="1800" i="1" dirty="0" err="1" smtClean="0"/>
              <a:t>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комітет</a:t>
            </a:r>
            <a:r>
              <a:rPr lang="uk-UA" sz="1800" i="1" dirty="0" smtClean="0"/>
              <a:t>у</a:t>
            </a:r>
            <a:r>
              <a:rPr lang="ru-RU" sz="1800" i="1" dirty="0" smtClean="0"/>
              <a:t> оборони </a:t>
            </a:r>
            <a:r>
              <a:rPr lang="ru-RU" sz="1800" i="1" dirty="0" err="1" smtClean="0"/>
              <a:t>об'єднав</a:t>
            </a:r>
            <a:r>
              <a:rPr lang="ru-RU" sz="1800" i="1" dirty="0" smtClean="0"/>
              <a:t> Головне </a:t>
            </a:r>
            <a:r>
              <a:rPr lang="ru-RU" sz="1800" i="1" dirty="0" err="1" smtClean="0"/>
              <a:t>командування</a:t>
            </a:r>
            <a:r>
              <a:rPr lang="ru-RU" sz="1800" i="1" dirty="0" smtClean="0"/>
              <a:t> </a:t>
            </a:r>
            <a:r>
              <a:rPr lang="ru-RU" sz="1800" i="1" dirty="0" smtClean="0"/>
              <a:t>Обстановка </a:t>
            </a:r>
            <a:r>
              <a:rPr lang="ru-RU" sz="1800" i="1" dirty="0" err="1" smtClean="0"/>
              <a:t>під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Ленінградом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залишалася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надзвичайно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напруженою</a:t>
            </a:r>
            <a:r>
              <a:rPr lang="ru-RU" sz="1800" i="1" dirty="0" smtClean="0"/>
              <a:t>. Ворог </a:t>
            </a:r>
            <a:r>
              <a:rPr lang="ru-RU" sz="1800" i="1" dirty="0" err="1" smtClean="0"/>
              <a:t>відновив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настання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крупними</a:t>
            </a:r>
            <a:r>
              <a:rPr lang="ru-RU" sz="1800" i="1" dirty="0" smtClean="0"/>
              <a:t> силами </a:t>
            </a:r>
            <a:r>
              <a:rPr lang="ru-RU" sz="1800" i="1" dirty="0" err="1" smtClean="0"/>
              <a:t>уздовж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шосе</a:t>
            </a:r>
            <a:r>
              <a:rPr lang="ru-RU" sz="1800" i="1" dirty="0" smtClean="0"/>
              <a:t> Москва — </a:t>
            </a:r>
            <a:r>
              <a:rPr lang="ru-RU" sz="1800" i="1" dirty="0" err="1" smtClean="0"/>
              <a:t>Ленінград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smtClean="0"/>
              <a:t>30 </a:t>
            </a:r>
            <a:r>
              <a:rPr lang="ru-RU" sz="1800" i="1" dirty="0" err="1" smtClean="0"/>
              <a:t>серпня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вийшов</a:t>
            </a:r>
            <a:r>
              <a:rPr lang="ru-RU" sz="1800" i="1" dirty="0" smtClean="0"/>
              <a:t> на р. Нева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перерізував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залізниці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що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пов'язують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Ленінград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країною</a:t>
            </a:r>
            <a:r>
              <a:rPr lang="ru-RU" sz="1800" i="1" dirty="0" smtClean="0"/>
              <a:t>. З 30 </a:t>
            </a:r>
            <a:r>
              <a:rPr lang="ru-RU" sz="1800" i="1" dirty="0" err="1" smtClean="0"/>
              <a:t>серпня</a:t>
            </a:r>
            <a:r>
              <a:rPr lang="ru-RU" sz="1800" i="1" dirty="0" smtClean="0"/>
              <a:t> по 9 </a:t>
            </a:r>
            <a:r>
              <a:rPr lang="ru-RU" sz="1800" i="1" dirty="0" err="1" smtClean="0"/>
              <a:t>вересня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велися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запеклі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бої</a:t>
            </a:r>
            <a:r>
              <a:rPr lang="ru-RU" sz="1800" i="1" dirty="0" smtClean="0"/>
              <a:t> в </a:t>
            </a:r>
            <a:r>
              <a:rPr lang="ru-RU" sz="1800" i="1" dirty="0" err="1" smtClean="0"/>
              <a:t>районі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Красногвардейська</a:t>
            </a:r>
            <a:r>
              <a:rPr lang="ru-RU" sz="1800" i="1" dirty="0" smtClean="0"/>
              <a:t>, де ворог </a:t>
            </a:r>
            <a:r>
              <a:rPr lang="ru-RU" sz="1800" i="1" dirty="0" err="1" smtClean="0"/>
              <a:t>зазнав</a:t>
            </a:r>
            <a:r>
              <a:rPr lang="ru-RU" sz="1800" i="1" dirty="0" smtClean="0"/>
              <a:t> великих </a:t>
            </a:r>
            <a:r>
              <a:rPr lang="ru-RU" sz="1800" i="1" dirty="0" err="1" smtClean="0"/>
              <a:t>втрат</a:t>
            </a:r>
            <a:r>
              <a:rPr lang="ru-RU" sz="1800" i="1" dirty="0" smtClean="0"/>
              <a:t>, а </a:t>
            </a:r>
            <a:r>
              <a:rPr lang="ru-RU" sz="1800" i="1" dirty="0" err="1" smtClean="0"/>
              <a:t>його</a:t>
            </a:r>
            <a:r>
              <a:rPr lang="ru-RU" sz="1800" i="1" dirty="0" smtClean="0"/>
              <a:t> атаки </a:t>
            </a:r>
            <a:r>
              <a:rPr lang="ru-RU" sz="1800" i="1" dirty="0" err="1" smtClean="0"/>
              <a:t>були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відбиті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Проте</a:t>
            </a:r>
            <a:r>
              <a:rPr lang="ru-RU" sz="1800" i="1" dirty="0" smtClean="0"/>
              <a:t> прорвавшись 8 </a:t>
            </a:r>
            <a:r>
              <a:rPr lang="ru-RU" sz="1800" i="1" dirty="0" err="1" smtClean="0"/>
              <a:t>вересня</a:t>
            </a:r>
            <a:r>
              <a:rPr lang="ru-RU" sz="1800" i="1" dirty="0" smtClean="0"/>
              <a:t> через </a:t>
            </a:r>
            <a:r>
              <a:rPr lang="ru-RU" sz="1800" i="1" dirty="0" err="1" smtClean="0"/>
              <a:t>станцію</a:t>
            </a:r>
            <a:r>
              <a:rPr lang="ru-RU" sz="1800" i="1" dirty="0" smtClean="0"/>
              <a:t> Мга на </a:t>
            </a:r>
            <a:r>
              <a:rPr lang="ru-RU" sz="1800" i="1" dirty="0" err="1" smtClean="0"/>
              <a:t>Шліссельбург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німецько-фашистські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війська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відрізували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Ленінград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від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суші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Почалася</a:t>
            </a:r>
            <a:r>
              <a:rPr lang="ru-RU" sz="1800" i="1" dirty="0" smtClean="0"/>
              <a:t> блокада </a:t>
            </a:r>
            <a:r>
              <a:rPr lang="ru-RU" sz="1800" i="1" dirty="0" err="1" smtClean="0"/>
              <a:t>міста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Повідомлення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підтримувалося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лише</a:t>
            </a:r>
            <a:r>
              <a:rPr lang="ru-RU" sz="1800" i="1" dirty="0" smtClean="0"/>
              <a:t> по </a:t>
            </a:r>
            <a:r>
              <a:rPr lang="ru-RU" sz="1800" i="1" dirty="0" err="1" smtClean="0"/>
              <a:t>Ладозькому</a:t>
            </a:r>
            <a:r>
              <a:rPr lang="ru-RU" sz="1800" i="1" dirty="0" smtClean="0"/>
              <a:t> озер</a:t>
            </a:r>
            <a:r>
              <a:rPr lang="uk-UA" sz="1800" i="1" dirty="0" smtClean="0"/>
              <a:t>у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по </a:t>
            </a:r>
            <a:r>
              <a:rPr lang="ru-RU" sz="1800" i="1" dirty="0" err="1" smtClean="0"/>
              <a:t>повітрю</a:t>
            </a:r>
            <a:r>
              <a:rPr lang="ru-RU" sz="1800" i="1" dirty="0" smtClean="0"/>
              <a:t>. </a:t>
            </a:r>
            <a:r>
              <a:rPr lang="ru-RU" sz="1800" i="1" dirty="0" err="1" smtClean="0"/>
              <a:t>Підвезення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всього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необхідного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військам</a:t>
            </a:r>
            <a:r>
              <a:rPr lang="ru-RU" sz="1800" i="1" dirty="0" smtClean="0"/>
              <a:t>, </a:t>
            </a:r>
            <a:r>
              <a:rPr lang="ru-RU" sz="1800" i="1" dirty="0" err="1" smtClean="0"/>
              <a:t>населенню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промисловості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різко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скоротився</a:t>
            </a:r>
            <a:r>
              <a:rPr lang="ru-RU" sz="1800" i="1" dirty="0" smtClean="0"/>
              <a:t>. З 4 </a:t>
            </a:r>
            <a:r>
              <a:rPr lang="ru-RU" sz="1800" i="1" dirty="0" err="1" smtClean="0"/>
              <a:t>вересня</a:t>
            </a:r>
            <a:r>
              <a:rPr lang="ru-RU" sz="1800" i="1" dirty="0" smtClean="0"/>
              <a:t> 1941 противник </a:t>
            </a:r>
            <a:r>
              <a:rPr lang="ru-RU" sz="1800" i="1" dirty="0" err="1" smtClean="0"/>
              <a:t>поча</a:t>
            </a:r>
            <a:r>
              <a:rPr lang="uk-UA" sz="1800" i="1" dirty="0" smtClean="0"/>
              <a:t>в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варварський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артилерійський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обстріл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міста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систематичні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нальоти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авіації</a:t>
            </a:r>
            <a:r>
              <a:rPr lang="ru-RU" sz="1800" i="1" dirty="0" smtClean="0"/>
              <a:t>.</a:t>
            </a:r>
            <a:endParaRPr lang="ru-RU" sz="18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57166"/>
            <a:ext cx="8929718" cy="6500834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  </a:t>
            </a:r>
            <a:r>
              <a:rPr lang="ru-RU" sz="2700" i="1" dirty="0" smtClean="0"/>
              <a:t>9 </a:t>
            </a:r>
            <a:r>
              <a:rPr lang="ru-RU" sz="2700" i="1" dirty="0" err="1" smtClean="0"/>
              <a:t>вересня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німецько-фашистські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війська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відновили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настання</a:t>
            </a:r>
            <a:r>
              <a:rPr lang="ru-RU" sz="2700" i="1" dirty="0" smtClean="0"/>
              <a:t> на </a:t>
            </a:r>
            <a:r>
              <a:rPr lang="ru-RU" sz="2700" i="1" dirty="0" err="1" smtClean="0"/>
              <a:t>Ленінград</a:t>
            </a:r>
            <a:r>
              <a:rPr lang="ru-RU" sz="2700" i="1" dirty="0" smtClean="0"/>
              <a:t>, </a:t>
            </a:r>
            <a:r>
              <a:rPr lang="ru-RU" sz="2700" i="1" dirty="0" err="1" smtClean="0"/>
              <a:t>наносячи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головний</a:t>
            </a:r>
            <a:r>
              <a:rPr lang="ru-RU" sz="2700" i="1" dirty="0" smtClean="0"/>
              <a:t> удар </a:t>
            </a:r>
            <a:r>
              <a:rPr lang="ru-RU" sz="2700" i="1" dirty="0" err="1" smtClean="0"/>
              <a:t>з</a:t>
            </a:r>
            <a:r>
              <a:rPr lang="ru-RU" sz="2700" i="1" dirty="0" smtClean="0"/>
              <a:t> району </a:t>
            </a:r>
            <a:r>
              <a:rPr lang="ru-RU" sz="2700" i="1" dirty="0" err="1" smtClean="0"/>
              <a:t>західніше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Красногвард</a:t>
            </a:r>
            <a:r>
              <a:rPr lang="uk-UA" sz="2700" i="1" dirty="0" smtClean="0"/>
              <a:t>і</a:t>
            </a:r>
            <a:r>
              <a:rPr lang="ru-RU" sz="2700" i="1" dirty="0" err="1" smtClean="0"/>
              <a:t>йська</a:t>
            </a:r>
            <a:r>
              <a:rPr lang="ru-RU" sz="2700" i="1" dirty="0" smtClean="0"/>
              <a:t>. </a:t>
            </a:r>
            <a:r>
              <a:rPr lang="ru-RU" sz="2700" i="1" dirty="0" err="1" smtClean="0"/>
              <a:t>Зосередивши</a:t>
            </a:r>
            <a:r>
              <a:rPr lang="ru-RU" sz="2700" i="1" dirty="0" smtClean="0"/>
              <a:t> 8 </a:t>
            </a:r>
            <a:r>
              <a:rPr lang="ru-RU" sz="2700" i="1" dirty="0" err="1" smtClean="0"/>
              <a:t>дивізій</a:t>
            </a:r>
            <a:r>
              <a:rPr lang="ru-RU" sz="2700" i="1" dirty="0" smtClean="0"/>
              <a:t> противник </a:t>
            </a:r>
            <a:r>
              <a:rPr lang="ru-RU" sz="2700" i="1" dirty="0" err="1" smtClean="0"/>
              <a:t>намагався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узяти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місто</a:t>
            </a:r>
            <a:r>
              <a:rPr lang="ru-RU" sz="2700" i="1" dirty="0" smtClean="0"/>
              <a:t> штурмом. </a:t>
            </a:r>
            <a:r>
              <a:rPr lang="ru-RU" sz="2700" i="1" dirty="0" err="1" smtClean="0"/>
              <a:t>Командування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Ленінградського</a:t>
            </a:r>
            <a:r>
              <a:rPr lang="ru-RU" sz="2700" i="1" dirty="0" smtClean="0"/>
              <a:t> фронту перекинуло </a:t>
            </a:r>
            <a:r>
              <a:rPr lang="ru-RU" sz="2700" i="1" dirty="0" err="1" smtClean="0"/>
              <a:t>з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Карельського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перешийка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значну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частину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моряків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з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кораблів</a:t>
            </a:r>
            <a:r>
              <a:rPr lang="ru-RU" sz="2700" i="1" dirty="0" smtClean="0"/>
              <a:t> на сушу </a:t>
            </a:r>
            <a:r>
              <a:rPr lang="ru-RU" sz="2700" i="1" dirty="0" err="1" smtClean="0"/>
              <a:t>Бої</a:t>
            </a:r>
            <a:r>
              <a:rPr lang="ru-RU" sz="2700" i="1" dirty="0" smtClean="0"/>
              <a:t> в </a:t>
            </a:r>
            <a:r>
              <a:rPr lang="ru-RU" sz="2700" i="1" dirty="0" err="1" smtClean="0"/>
              <a:t>районі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Красногвардійська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продовжувалися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безперервно</a:t>
            </a:r>
            <a:r>
              <a:rPr lang="ru-RU" sz="2700" i="1" dirty="0" smtClean="0"/>
              <a:t> 9 </a:t>
            </a:r>
            <a:r>
              <a:rPr lang="ru-RU" sz="2700" i="1" dirty="0" err="1" smtClean="0"/>
              <a:t>діб</a:t>
            </a:r>
            <a:r>
              <a:rPr lang="ru-RU" sz="2700" i="1" dirty="0" smtClean="0"/>
              <a:t>.</a:t>
            </a:r>
            <a:r>
              <a:rPr lang="ru-RU" sz="2700" i="1" dirty="0" smtClean="0"/>
              <a:t> Особливо </a:t>
            </a:r>
            <a:r>
              <a:rPr lang="ru-RU" sz="2700" i="1" dirty="0" err="1" smtClean="0"/>
              <a:t>ефективно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діяла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корабельна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артилерія</a:t>
            </a:r>
            <a:r>
              <a:rPr lang="ru-RU" sz="2700" i="1" dirty="0" smtClean="0"/>
              <a:t>. Ворог </a:t>
            </a:r>
            <a:r>
              <a:rPr lang="ru-RU" sz="2700" i="1" dirty="0" err="1" smtClean="0"/>
              <a:t>був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виснажений</a:t>
            </a:r>
            <a:r>
              <a:rPr lang="ru-RU" sz="2700" i="1" dirty="0" smtClean="0"/>
              <a:t>, </a:t>
            </a:r>
            <a:r>
              <a:rPr lang="ru-RU" sz="2700" i="1" dirty="0" err="1" smtClean="0"/>
              <a:t>знекровлений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і</a:t>
            </a:r>
            <a:r>
              <a:rPr lang="ru-RU" sz="2700" i="1" dirty="0" smtClean="0"/>
              <a:t> до 18 </a:t>
            </a:r>
            <a:r>
              <a:rPr lang="ru-RU" sz="2700" i="1" dirty="0" err="1" smtClean="0"/>
              <a:t>вересня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зупинений</a:t>
            </a:r>
            <a:r>
              <a:rPr lang="ru-RU" sz="2700" i="1" dirty="0" smtClean="0"/>
              <a:t> на </a:t>
            </a:r>
            <a:r>
              <a:rPr lang="ru-RU" sz="2700" i="1" dirty="0" err="1" smtClean="0"/>
              <a:t>рубежі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Ліговий</a:t>
            </a:r>
            <a:r>
              <a:rPr lang="ru-RU" sz="2700" i="1" dirty="0" smtClean="0"/>
              <a:t>, </a:t>
            </a:r>
            <a:r>
              <a:rPr lang="ru-RU" sz="2700" i="1" dirty="0" smtClean="0"/>
              <a:t>Пулково</a:t>
            </a:r>
            <a:r>
              <a:rPr lang="uk-UA" sz="2700" i="1" dirty="0" smtClean="0"/>
              <a:t> </a:t>
            </a:r>
            <a:r>
              <a:rPr lang="ru-RU" sz="2700" i="1" dirty="0" smtClean="0"/>
              <a:t>В </a:t>
            </a:r>
            <a:r>
              <a:rPr lang="ru-RU" sz="2700" i="1" dirty="0" err="1" smtClean="0"/>
              <a:t>середині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вересня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німецько-фашистські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війська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вийшли</a:t>
            </a:r>
            <a:r>
              <a:rPr lang="ru-RU" sz="2700" i="1" dirty="0" smtClean="0"/>
              <a:t> до </a:t>
            </a:r>
            <a:r>
              <a:rPr lang="ru-RU" sz="2700" i="1" dirty="0" err="1" smtClean="0"/>
              <a:t>Фінської</a:t>
            </a:r>
            <a:r>
              <a:rPr lang="ru-RU" sz="2700" i="1" dirty="0" smtClean="0"/>
              <a:t> затоки в </a:t>
            </a:r>
            <a:r>
              <a:rPr lang="ru-RU" sz="2700" i="1" dirty="0" err="1" smtClean="0"/>
              <a:t>районі</a:t>
            </a:r>
            <a:r>
              <a:rPr lang="ru-RU" sz="2700" i="1" dirty="0" smtClean="0"/>
              <a:t> Стрельни </a:t>
            </a:r>
            <a:r>
              <a:rPr lang="ru-RU" sz="2700" i="1" dirty="0" err="1" smtClean="0"/>
              <a:t>і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відрізували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ті</a:t>
            </a:r>
            <a:r>
              <a:rPr lang="ru-RU" sz="2700" i="1" dirty="0" smtClean="0"/>
              <a:t>, </a:t>
            </a:r>
            <a:r>
              <a:rPr lang="ru-RU" sz="2700" i="1" dirty="0" err="1" smtClean="0"/>
              <a:t>що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знаходилися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західніше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радянські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війська</a:t>
            </a:r>
            <a:r>
              <a:rPr lang="ru-RU" sz="2700" i="1" dirty="0" smtClean="0"/>
              <a:t>, </a:t>
            </a:r>
            <a:r>
              <a:rPr lang="ru-RU" sz="2700" i="1" dirty="0" err="1" smtClean="0"/>
              <a:t>яким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завдяки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потужній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підтримці</a:t>
            </a:r>
            <a:r>
              <a:rPr lang="ru-RU" sz="2700" i="1" dirty="0" smtClean="0"/>
              <a:t> флоту </a:t>
            </a:r>
            <a:r>
              <a:rPr lang="ru-RU" sz="2700" i="1" dirty="0" err="1" smtClean="0"/>
              <a:t>удалося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утримати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Приморський</a:t>
            </a:r>
            <a:r>
              <a:rPr lang="ru-RU" sz="2700" i="1" dirty="0" smtClean="0"/>
              <a:t> плацдарм, </a:t>
            </a:r>
            <a:r>
              <a:rPr lang="ru-RU" sz="2700" i="1" dirty="0" err="1" smtClean="0"/>
              <a:t>що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зіграв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потім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велику</a:t>
            </a:r>
            <a:r>
              <a:rPr lang="ru-RU" sz="2700" i="1" dirty="0" smtClean="0"/>
              <a:t> роль в </a:t>
            </a:r>
            <a:r>
              <a:rPr lang="ru-RU" sz="2700" i="1" dirty="0" err="1" smtClean="0"/>
              <a:t>обороні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міста</a:t>
            </a:r>
            <a:r>
              <a:rPr lang="ru-RU" sz="2700" i="1" dirty="0" smtClean="0"/>
              <a:t>. До </a:t>
            </a:r>
            <a:r>
              <a:rPr lang="ru-RU" sz="2700" i="1" dirty="0" err="1" smtClean="0"/>
              <a:t>кінця</a:t>
            </a:r>
            <a:r>
              <a:rPr lang="ru-RU" sz="2700" i="1" dirty="0" smtClean="0"/>
              <a:t> </a:t>
            </a:r>
            <a:r>
              <a:rPr lang="ru-RU" sz="2700" i="1" dirty="0" err="1" smtClean="0"/>
              <a:t>вересня</a:t>
            </a:r>
            <a:r>
              <a:rPr lang="ru-RU" sz="2700" i="1" dirty="0" smtClean="0"/>
              <a:t> фронт на </a:t>
            </a:r>
            <a:r>
              <a:rPr lang="ru-RU" sz="2700" i="1" dirty="0" err="1" smtClean="0"/>
              <a:t>підступах</a:t>
            </a:r>
            <a:r>
              <a:rPr lang="ru-RU" sz="2700" i="1" dirty="0" smtClean="0"/>
              <a:t> до </a:t>
            </a:r>
            <a:r>
              <a:rPr lang="ru-RU" sz="2700" i="1" dirty="0" err="1" smtClean="0"/>
              <a:t>Ленінграда</a:t>
            </a:r>
            <a:r>
              <a:rPr lang="ru-RU" sz="2700" i="1" dirty="0" smtClean="0"/>
              <a:t> остаточно </a:t>
            </a:r>
            <a:r>
              <a:rPr lang="ru-RU" sz="2700" i="1" dirty="0" err="1" smtClean="0"/>
              <a:t>стабілізувався</a:t>
            </a:r>
            <a:r>
              <a:rPr lang="ru-RU" sz="2700" i="1" dirty="0" smtClean="0"/>
              <a:t>, план захвату </a:t>
            </a:r>
            <a:r>
              <a:rPr lang="ru-RU" sz="2700" i="1" dirty="0" err="1" smtClean="0"/>
              <a:t>його</a:t>
            </a:r>
            <a:r>
              <a:rPr lang="ru-RU" sz="2700" i="1" dirty="0" smtClean="0"/>
              <a:t> штурмом </a:t>
            </a:r>
            <a:r>
              <a:rPr lang="ru-RU" sz="2700" i="1" dirty="0" err="1" smtClean="0"/>
              <a:t>провалився</a:t>
            </a:r>
            <a:r>
              <a:rPr lang="ru-RU" sz="2700" i="1" dirty="0" smtClean="0"/>
              <a:t>. 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71480"/>
            <a:ext cx="8401080" cy="5524520"/>
          </a:xfrm>
        </p:spPr>
        <p:txBody>
          <a:bodyPr>
            <a:normAutofit lnSpcReduction="10000"/>
          </a:bodyPr>
          <a:lstStyle/>
          <a:p>
            <a:r>
              <a:rPr lang="ru-RU" sz="2400" i="1" dirty="0" smtClean="0"/>
              <a:t>20 </a:t>
            </a:r>
            <a:r>
              <a:rPr lang="ru-RU" sz="2400" i="1" dirty="0" err="1" smtClean="0"/>
              <a:t>жовтня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почалася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Синявінськая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наступальна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операція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військ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Ленінградського</a:t>
            </a:r>
            <a:r>
              <a:rPr lang="ru-RU" sz="2400" i="1" dirty="0" smtClean="0"/>
              <a:t> фронту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метою </a:t>
            </a:r>
            <a:r>
              <a:rPr lang="ru-RU" sz="2400" i="1" dirty="0" err="1" smtClean="0"/>
              <a:t>деблокади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міста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але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завершити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операцію</a:t>
            </a:r>
            <a:r>
              <a:rPr lang="ru-RU" sz="2400" i="1" dirty="0" smtClean="0"/>
              <a:t> не </a:t>
            </a:r>
            <a:r>
              <a:rPr lang="ru-RU" sz="2400" i="1" dirty="0" err="1" smtClean="0"/>
              <a:t>удалося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оскільки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Радянське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Верховне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Головнокомандування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було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вимушене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перекинути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частину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військ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тіхвінськоє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напрям</a:t>
            </a:r>
            <a:r>
              <a:rPr lang="ru-RU" sz="2400" i="1" dirty="0" smtClean="0"/>
              <a:t>, де противник </a:t>
            </a:r>
            <a:r>
              <a:rPr lang="ru-RU" sz="2400" i="1" dirty="0" err="1" smtClean="0"/>
              <a:t>розвернув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настання</a:t>
            </a:r>
            <a:r>
              <a:rPr lang="ru-RU" sz="2400" i="1" dirty="0" smtClean="0"/>
              <a:t>. 8 листопада </a:t>
            </a:r>
            <a:r>
              <a:rPr lang="ru-RU" sz="2400" i="1" dirty="0" err="1" smtClean="0"/>
              <a:t>ворогові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удалося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захопити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Тіхвін</a:t>
            </a:r>
            <a:r>
              <a:rPr lang="ru-RU" sz="2400" i="1" dirty="0" smtClean="0"/>
              <a:t>. </a:t>
            </a:r>
            <a:r>
              <a:rPr lang="ru-RU" sz="2400" i="1" dirty="0" smtClean="0"/>
              <a:t>У </a:t>
            </a:r>
            <a:r>
              <a:rPr lang="ru-RU" sz="2400" i="1" dirty="0" err="1" smtClean="0"/>
              <a:t>листопаді</a:t>
            </a:r>
            <a:r>
              <a:rPr lang="ru-RU" sz="2400" i="1" dirty="0" smtClean="0"/>
              <a:t> 1941 </a:t>
            </a:r>
            <a:r>
              <a:rPr lang="ru-RU" sz="2400" i="1" dirty="0" err="1" smtClean="0"/>
              <a:t>радянські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війська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перейшли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контрнаступ</a:t>
            </a:r>
            <a:r>
              <a:rPr lang="ru-RU" sz="2400" i="1" dirty="0" smtClean="0"/>
              <a:t>, 20 листопада вони </a:t>
            </a:r>
            <a:r>
              <a:rPr lang="ru-RU" sz="2400" i="1" dirty="0" err="1" smtClean="0"/>
              <a:t>оволоділи</a:t>
            </a:r>
            <a:r>
              <a:rPr lang="ru-RU" sz="2400" i="1" dirty="0" smtClean="0"/>
              <a:t> Малою </a:t>
            </a:r>
            <a:r>
              <a:rPr lang="ru-RU" sz="2400" i="1" dirty="0" err="1" smtClean="0"/>
              <a:t>Вішерой</a:t>
            </a:r>
            <a:r>
              <a:rPr lang="ru-RU" sz="2400" i="1" dirty="0" smtClean="0"/>
              <a:t>, а 9 </a:t>
            </a:r>
            <a:r>
              <a:rPr lang="ru-RU" sz="2400" i="1" dirty="0" err="1" smtClean="0"/>
              <a:t>грудня</a:t>
            </a:r>
            <a:r>
              <a:rPr lang="ru-RU" sz="2400" i="1" dirty="0" smtClean="0"/>
              <a:t> — </a:t>
            </a:r>
            <a:r>
              <a:rPr lang="ru-RU" sz="2400" i="1" dirty="0" err="1" smtClean="0"/>
              <a:t>Тіхвіном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відкинули</a:t>
            </a:r>
            <a:r>
              <a:rPr lang="ru-RU" sz="2400" i="1" dirty="0" smtClean="0"/>
              <a:t> ворога за р. Волхов. </a:t>
            </a:r>
            <a:r>
              <a:rPr lang="ru-RU" sz="2400" i="1" dirty="0" err="1" smtClean="0"/>
              <a:t>Проте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положення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Ленінграда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продовжувало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залишатися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важким</a:t>
            </a:r>
            <a:r>
              <a:rPr lang="ru-RU" sz="2400" i="1" dirty="0" smtClean="0"/>
              <a:t>. Запаси </a:t>
            </a:r>
            <a:r>
              <a:rPr lang="ru-RU" sz="2400" i="1" dirty="0" err="1" smtClean="0"/>
              <a:t>сировини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були</a:t>
            </a:r>
            <a:r>
              <a:rPr lang="ru-RU" sz="2400" i="1" dirty="0" smtClean="0"/>
              <a:t> вельми </a:t>
            </a:r>
            <a:r>
              <a:rPr lang="ru-RU" sz="2400" i="1" dirty="0" err="1" smtClean="0"/>
              <a:t>обмежені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продовольство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паливо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закінчується</a:t>
            </a:r>
            <a:r>
              <a:rPr lang="ru-RU" sz="2400" i="1" dirty="0" smtClean="0"/>
              <a:t>. З 20 листопада </a:t>
            </a:r>
            <a:r>
              <a:rPr lang="ru-RU" sz="2400" i="1" dirty="0" err="1" smtClean="0"/>
              <a:t>добовий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пайок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хліба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складав</a:t>
            </a:r>
            <a:r>
              <a:rPr lang="ru-RU" sz="2400" i="1" dirty="0" smtClean="0"/>
              <a:t> 125—250 р. </a:t>
            </a:r>
            <a:r>
              <a:rPr lang="ru-RU" sz="2400" i="1" dirty="0" err="1" smtClean="0"/>
              <a:t>Почався</a:t>
            </a:r>
            <a:r>
              <a:rPr lang="ru-RU" sz="2400" i="1" dirty="0" smtClean="0"/>
              <a:t> голод, </a:t>
            </a:r>
            <a:r>
              <a:rPr lang="ru-RU" sz="2400" i="1" dirty="0" err="1" smtClean="0"/>
              <a:t>від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якого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листопада 1941 по </a:t>
            </a:r>
            <a:r>
              <a:rPr lang="ru-RU" sz="2400" i="1" dirty="0" err="1" smtClean="0"/>
              <a:t>жовтень</a:t>
            </a:r>
            <a:r>
              <a:rPr lang="ru-RU" sz="2400" i="1" dirty="0" smtClean="0"/>
              <a:t> 1942 </a:t>
            </a:r>
            <a:r>
              <a:rPr lang="ru-RU" sz="2400" i="1" dirty="0" err="1" smtClean="0"/>
              <a:t>загинуло</a:t>
            </a:r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641803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чоловік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Партія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Радянський</a:t>
            </a:r>
            <a:r>
              <a:rPr lang="ru-RU" sz="2400" i="1" dirty="0" smtClean="0"/>
              <a:t> уряд </a:t>
            </a:r>
            <a:r>
              <a:rPr lang="ru-RU" sz="2400" i="1" dirty="0" err="1" smtClean="0"/>
              <a:t>прийняли</a:t>
            </a:r>
            <a:r>
              <a:rPr lang="ru-RU" sz="2400" i="1" dirty="0" smtClean="0"/>
              <a:t> заходи для </a:t>
            </a:r>
            <a:r>
              <a:rPr lang="ru-RU" sz="2400" i="1" dirty="0" err="1" smtClean="0"/>
              <a:t>підвезення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місто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продовольства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боєприпасів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пального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палива</a:t>
            </a:r>
            <a:r>
              <a:rPr lang="ru-RU" sz="2400" i="1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55245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  </a:t>
            </a:r>
            <a:r>
              <a:rPr lang="ru-RU" i="1" dirty="0" err="1" smtClean="0"/>
              <a:t>німецько-фашистське</a:t>
            </a:r>
            <a:r>
              <a:rPr lang="ru-RU" i="1" dirty="0" smtClean="0"/>
              <a:t> </a:t>
            </a:r>
            <a:r>
              <a:rPr lang="ru-RU" i="1" dirty="0" err="1" smtClean="0"/>
              <a:t>командування</a:t>
            </a:r>
            <a:r>
              <a:rPr lang="ru-RU" i="1" dirty="0" smtClean="0"/>
              <a:t> </a:t>
            </a:r>
            <a:r>
              <a:rPr lang="ru-RU" i="1" dirty="0" err="1" smtClean="0"/>
              <a:t>намагалося</a:t>
            </a:r>
            <a:r>
              <a:rPr lang="ru-RU" i="1" dirty="0" smtClean="0"/>
              <a:t> </a:t>
            </a:r>
            <a:r>
              <a:rPr lang="ru-RU" i="1" dirty="0" err="1" smtClean="0"/>
              <a:t>зломити</a:t>
            </a:r>
            <a:r>
              <a:rPr lang="ru-RU" i="1" dirty="0" smtClean="0"/>
              <a:t> </a:t>
            </a:r>
            <a:r>
              <a:rPr lang="ru-RU" i="1" dirty="0" err="1" smtClean="0"/>
              <a:t>опір</a:t>
            </a:r>
            <a:r>
              <a:rPr lang="ru-RU" i="1" dirty="0" smtClean="0"/>
              <a:t> </a:t>
            </a:r>
            <a:r>
              <a:rPr lang="ru-RU" i="1" dirty="0" err="1" smtClean="0"/>
              <a:t>захисників</a:t>
            </a:r>
            <a:r>
              <a:rPr lang="ru-RU" i="1" dirty="0" smtClean="0"/>
              <a:t> </a:t>
            </a:r>
            <a:r>
              <a:rPr lang="ru-RU" i="1" dirty="0" err="1" smtClean="0"/>
              <a:t>Ленінграда</a:t>
            </a:r>
            <a:r>
              <a:rPr lang="ru-RU" i="1" dirty="0" smtClean="0"/>
              <a:t> </a:t>
            </a:r>
            <a:r>
              <a:rPr lang="ru-RU" i="1" dirty="0" err="1" smtClean="0"/>
              <a:t>бомбардуваннями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повітря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обстрілом</a:t>
            </a:r>
            <a:r>
              <a:rPr lang="ru-RU" i="1" dirty="0" smtClean="0"/>
              <a:t> </a:t>
            </a:r>
            <a:r>
              <a:rPr lang="ru-RU" i="1" dirty="0" err="1" smtClean="0"/>
              <a:t>важкою</a:t>
            </a:r>
            <a:r>
              <a:rPr lang="ru-RU" i="1" dirty="0" smtClean="0"/>
              <a:t> </a:t>
            </a:r>
            <a:r>
              <a:rPr lang="ru-RU" i="1" dirty="0" err="1" smtClean="0"/>
              <a:t>артилерією</a:t>
            </a:r>
            <a:r>
              <a:rPr lang="ru-RU" i="1" dirty="0" smtClean="0"/>
              <a:t>. У </a:t>
            </a:r>
            <a:r>
              <a:rPr lang="ru-RU" i="1" dirty="0" err="1" smtClean="0"/>
              <a:t>вересні</a:t>
            </a:r>
            <a:r>
              <a:rPr lang="ru-RU" i="1" dirty="0" smtClean="0"/>
              <a:t> — </a:t>
            </a:r>
            <a:r>
              <a:rPr lang="ru-RU" i="1" dirty="0" err="1" smtClean="0"/>
              <a:t>листопаді</a:t>
            </a:r>
            <a:r>
              <a:rPr lang="ru-RU" i="1" dirty="0" smtClean="0"/>
              <a:t> 1941 на </a:t>
            </a:r>
            <a:r>
              <a:rPr lang="ru-RU" i="1" dirty="0" err="1" smtClean="0"/>
              <a:t>місто</a:t>
            </a:r>
            <a:r>
              <a:rPr lang="ru-RU" i="1" dirty="0" smtClean="0"/>
              <a:t> </a:t>
            </a:r>
            <a:r>
              <a:rPr lang="ru-RU" i="1" dirty="0" err="1" smtClean="0"/>
              <a:t>було</a:t>
            </a:r>
            <a:r>
              <a:rPr lang="ru-RU" i="1" dirty="0" smtClean="0"/>
              <a:t> скинуто </a:t>
            </a:r>
            <a:r>
              <a:rPr lang="ru-RU" i="1" dirty="0" smtClean="0"/>
              <a:t>65 тис </a:t>
            </a:r>
            <a:r>
              <a:rPr lang="ru-RU" i="1" dirty="0" err="1" smtClean="0"/>
              <a:t>запальних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smtClean="0"/>
              <a:t>3 тис </a:t>
            </a:r>
            <a:r>
              <a:rPr lang="ru-RU" i="1" dirty="0" err="1" smtClean="0"/>
              <a:t>фугасних</a:t>
            </a:r>
            <a:r>
              <a:rPr lang="ru-RU" i="1" dirty="0" smtClean="0"/>
              <a:t> </a:t>
            </a:r>
            <a:r>
              <a:rPr lang="ru-RU" i="1" dirty="0" err="1" smtClean="0"/>
              <a:t>авіабомб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випущено</a:t>
            </a:r>
            <a:r>
              <a:rPr lang="ru-RU" i="1" dirty="0" smtClean="0"/>
              <a:t> </a:t>
            </a:r>
            <a:r>
              <a:rPr lang="ru-RU" i="1" dirty="0" smtClean="0"/>
              <a:t>30 тис </a:t>
            </a:r>
            <a:r>
              <a:rPr lang="ru-RU" i="1" dirty="0" err="1" smtClean="0"/>
              <a:t>артилерійські</a:t>
            </a:r>
            <a:r>
              <a:rPr lang="ru-RU" i="1" dirty="0" smtClean="0"/>
              <a:t> снаряда. Але ворог не </a:t>
            </a:r>
            <a:r>
              <a:rPr lang="ru-RU" i="1" dirty="0" err="1" smtClean="0"/>
              <a:t>зломив</a:t>
            </a:r>
            <a:r>
              <a:rPr lang="ru-RU" i="1" dirty="0" smtClean="0"/>
              <a:t> </a:t>
            </a:r>
            <a:r>
              <a:rPr lang="ru-RU" i="1" dirty="0" err="1" smtClean="0"/>
              <a:t>бойовий</a:t>
            </a:r>
            <a:r>
              <a:rPr lang="ru-RU" i="1" dirty="0" smtClean="0"/>
              <a:t> дух </a:t>
            </a:r>
            <a:r>
              <a:rPr lang="ru-RU" i="1" dirty="0" err="1" smtClean="0"/>
              <a:t>захисників</a:t>
            </a:r>
            <a:r>
              <a:rPr lang="ru-RU" i="1" dirty="0" smtClean="0"/>
              <a:t> </a:t>
            </a:r>
            <a:r>
              <a:rPr lang="ru-RU" i="1" dirty="0" err="1" smtClean="0"/>
              <a:t>міста</a:t>
            </a:r>
            <a:r>
              <a:rPr lang="ru-RU" i="1" dirty="0" smtClean="0"/>
              <a:t> </a:t>
            </a:r>
            <a:r>
              <a:rPr lang="ru-RU" i="1" dirty="0" err="1" smtClean="0"/>
              <a:t>Леніна</a:t>
            </a:r>
            <a:r>
              <a:rPr lang="ru-RU" i="1" dirty="0" smtClean="0"/>
              <a:t>. У 2-ій </a:t>
            </a:r>
            <a:r>
              <a:rPr lang="ru-RU" i="1" dirty="0" err="1" smtClean="0"/>
              <a:t>половині</a:t>
            </a:r>
            <a:r>
              <a:rPr lang="ru-RU" i="1" dirty="0" smtClean="0"/>
              <a:t> листопада </a:t>
            </a:r>
            <a:r>
              <a:rPr lang="ru-RU" i="1" dirty="0" err="1" smtClean="0"/>
              <a:t>була</a:t>
            </a:r>
            <a:r>
              <a:rPr lang="ru-RU" i="1" dirty="0" smtClean="0"/>
              <a:t> </a:t>
            </a:r>
            <a:r>
              <a:rPr lang="ru-RU" i="1" dirty="0" err="1" smtClean="0"/>
              <a:t>прокладена</a:t>
            </a:r>
            <a:r>
              <a:rPr lang="ru-RU" i="1" dirty="0" smtClean="0"/>
              <a:t> </a:t>
            </a:r>
            <a:r>
              <a:rPr lang="ru-RU" i="1" dirty="0" err="1" smtClean="0"/>
              <a:t>автомобільна</a:t>
            </a:r>
            <a:r>
              <a:rPr lang="ru-RU" i="1" dirty="0" smtClean="0"/>
              <a:t> дорога по </a:t>
            </a:r>
            <a:r>
              <a:rPr lang="ru-RU" i="1" dirty="0" err="1" smtClean="0"/>
              <a:t>льоду</a:t>
            </a:r>
            <a:r>
              <a:rPr lang="ru-RU" i="1" dirty="0" smtClean="0"/>
              <a:t> </a:t>
            </a:r>
            <a:r>
              <a:rPr lang="ru-RU" i="1" dirty="0" err="1" smtClean="0"/>
              <a:t>Ладозького</a:t>
            </a:r>
            <a:r>
              <a:rPr lang="ru-RU" i="1" dirty="0" smtClean="0"/>
              <a:t> </a:t>
            </a:r>
            <a:r>
              <a:rPr lang="ru-RU" i="1" dirty="0" err="1" smtClean="0"/>
              <a:t>оз</a:t>
            </a:r>
            <a:r>
              <a:rPr lang="ru-RU" i="1" dirty="0" smtClean="0"/>
              <a:t> ( </a:t>
            </a:r>
            <a:r>
              <a:rPr lang="ru-RU" i="1" u="sng" dirty="0" smtClean="0"/>
              <a:t>«Дорога </a:t>
            </a:r>
            <a:r>
              <a:rPr lang="ru-RU" i="1" u="sng" dirty="0" err="1" smtClean="0"/>
              <a:t>життя</a:t>
            </a:r>
            <a:r>
              <a:rPr lang="ru-RU" i="1" u="sng" dirty="0" smtClean="0"/>
              <a:t>»</a:t>
            </a:r>
            <a:r>
              <a:rPr lang="uk-UA" i="1" dirty="0" smtClean="0"/>
              <a:t>)</a:t>
            </a:r>
            <a:r>
              <a:rPr lang="ru-RU" i="1" dirty="0" smtClean="0"/>
              <a:t>, по </a:t>
            </a:r>
            <a:r>
              <a:rPr lang="ru-RU" i="1" dirty="0" err="1" smtClean="0"/>
              <a:t>якій</a:t>
            </a:r>
            <a:r>
              <a:rPr lang="ru-RU" i="1" dirty="0" smtClean="0"/>
              <a:t> </a:t>
            </a:r>
            <a:r>
              <a:rPr lang="ru-RU" i="1" dirty="0" err="1" smtClean="0"/>
              <a:t>підвозилися</a:t>
            </a:r>
            <a:r>
              <a:rPr lang="ru-RU" i="1" dirty="0" smtClean="0"/>
              <a:t> </a:t>
            </a:r>
            <a:r>
              <a:rPr lang="ru-RU" i="1" dirty="0" err="1" smtClean="0"/>
              <a:t>боєприпаси</a:t>
            </a:r>
            <a:r>
              <a:rPr lang="ru-RU" i="1" dirty="0" smtClean="0"/>
              <a:t>, </a:t>
            </a:r>
            <a:r>
              <a:rPr lang="ru-RU" i="1" dirty="0" err="1" smtClean="0"/>
              <a:t>озброєння</a:t>
            </a:r>
            <a:r>
              <a:rPr lang="ru-RU" i="1" dirty="0" smtClean="0"/>
              <a:t>, </a:t>
            </a:r>
            <a:r>
              <a:rPr lang="ru-RU" i="1" dirty="0" err="1" smtClean="0"/>
              <a:t>продовольство</a:t>
            </a:r>
            <a:r>
              <a:rPr lang="ru-RU" i="1" dirty="0" smtClean="0"/>
              <a:t>, </a:t>
            </a:r>
            <a:r>
              <a:rPr lang="ru-RU" i="1" dirty="0" err="1" smtClean="0"/>
              <a:t>медикаменти</a:t>
            </a:r>
            <a:r>
              <a:rPr lang="ru-RU" i="1" dirty="0" smtClean="0"/>
              <a:t>, </a:t>
            </a:r>
            <a:r>
              <a:rPr lang="ru-RU" i="1" dirty="0" err="1" smtClean="0"/>
              <a:t>паливо</a:t>
            </a:r>
            <a:r>
              <a:rPr lang="ru-RU" i="1" dirty="0" smtClean="0"/>
              <a:t>, а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Ленінграда</a:t>
            </a:r>
            <a:r>
              <a:rPr lang="ru-RU" i="1" dirty="0" smtClean="0"/>
              <a:t> </a:t>
            </a:r>
            <a:r>
              <a:rPr lang="ru-RU" i="1" dirty="0" err="1" smtClean="0"/>
              <a:t>евакуювалися</a:t>
            </a:r>
            <a:r>
              <a:rPr lang="ru-RU" i="1" dirty="0" smtClean="0"/>
              <a:t> </a:t>
            </a:r>
            <a:r>
              <a:rPr lang="ru-RU" i="1" dirty="0" err="1" smtClean="0"/>
              <a:t>хворі</a:t>
            </a:r>
            <a:r>
              <a:rPr lang="ru-RU" i="1" dirty="0" smtClean="0"/>
              <a:t>, </a:t>
            </a:r>
            <a:r>
              <a:rPr lang="ru-RU" i="1" dirty="0" err="1" smtClean="0"/>
              <a:t>поранені</a:t>
            </a:r>
            <a:r>
              <a:rPr lang="ru-RU" i="1" dirty="0" smtClean="0"/>
              <a:t>, </a:t>
            </a:r>
            <a:r>
              <a:rPr lang="ru-RU" i="1" dirty="0" err="1" smtClean="0"/>
              <a:t>непрацездатні</a:t>
            </a:r>
            <a:r>
              <a:rPr lang="ru-RU" i="1" dirty="0" smtClean="0"/>
              <a:t> (у </a:t>
            </a:r>
            <a:r>
              <a:rPr lang="ru-RU" i="1" dirty="0" err="1" smtClean="0"/>
              <a:t>листопаді</a:t>
            </a:r>
            <a:r>
              <a:rPr lang="ru-RU" i="1" dirty="0" smtClean="0"/>
              <a:t> 1941 — </a:t>
            </a:r>
            <a:r>
              <a:rPr lang="ru-RU" i="1" dirty="0" err="1" smtClean="0"/>
              <a:t>квітні</a:t>
            </a:r>
            <a:r>
              <a:rPr lang="ru-RU" i="1" dirty="0" smtClean="0"/>
              <a:t> 1942 </a:t>
            </a:r>
            <a:r>
              <a:rPr lang="ru-RU" i="1" dirty="0" err="1" smtClean="0"/>
              <a:t>було</a:t>
            </a:r>
            <a:r>
              <a:rPr lang="ru-RU" i="1" dirty="0" smtClean="0"/>
              <a:t> </a:t>
            </a:r>
            <a:r>
              <a:rPr lang="ru-RU" i="1" dirty="0" err="1" smtClean="0"/>
              <a:t>евакуйовано</a:t>
            </a:r>
            <a:r>
              <a:rPr lang="ru-RU" i="1" dirty="0" smtClean="0"/>
              <a:t> 550 тис. </a:t>
            </a:r>
            <a:r>
              <a:rPr lang="ru-RU" i="1" dirty="0" err="1" smtClean="0"/>
              <a:t>чоловік</a:t>
            </a:r>
            <a:r>
              <a:rPr lang="ru-RU" i="1" dirty="0" smtClean="0"/>
              <a:t>). Робота </a:t>
            </a:r>
            <a:r>
              <a:rPr lang="ru-RU" i="1" dirty="0" err="1" smtClean="0"/>
              <a:t>траси</a:t>
            </a:r>
            <a:r>
              <a:rPr lang="ru-RU" i="1" dirty="0" smtClean="0"/>
              <a:t> не </a:t>
            </a:r>
            <a:r>
              <a:rPr lang="ru-RU" i="1" dirty="0" err="1" smtClean="0"/>
              <a:t>припинялася</a:t>
            </a:r>
            <a:r>
              <a:rPr lang="ru-RU" i="1" dirty="0" smtClean="0"/>
              <a:t>, </a:t>
            </a:r>
            <a:r>
              <a:rPr lang="ru-RU" i="1" dirty="0" err="1" smtClean="0"/>
              <a:t>не</a:t>
            </a:r>
            <a:r>
              <a:rPr lang="ru-RU" i="1" dirty="0" smtClean="0"/>
              <a:t> </a:t>
            </a:r>
            <a:r>
              <a:rPr lang="ru-RU" i="1" dirty="0" err="1" smtClean="0"/>
              <a:t>дивлячись</a:t>
            </a:r>
            <a:r>
              <a:rPr lang="ru-RU" i="1" dirty="0" smtClean="0"/>
              <a:t> на </a:t>
            </a:r>
            <a:r>
              <a:rPr lang="ru-RU" i="1" dirty="0" err="1" smtClean="0"/>
              <a:t>бомбардування</a:t>
            </a:r>
            <a:r>
              <a:rPr lang="ru-RU" i="1" dirty="0" smtClean="0"/>
              <a:t>, </a:t>
            </a:r>
            <a:r>
              <a:rPr lang="ru-RU" i="1" dirty="0" err="1" smtClean="0"/>
              <a:t>обстріл</a:t>
            </a:r>
            <a:r>
              <a:rPr lang="ru-RU" i="1" dirty="0" smtClean="0"/>
              <a:t>, </a:t>
            </a:r>
            <a:r>
              <a:rPr lang="ru-RU" i="1" dirty="0" err="1" smtClean="0"/>
              <a:t>погану</a:t>
            </a:r>
            <a:r>
              <a:rPr lang="ru-RU" i="1" dirty="0" smtClean="0"/>
              <a:t> погоду. </a:t>
            </a:r>
            <a:r>
              <a:rPr lang="ru-RU" i="1" dirty="0" err="1" smtClean="0"/>
              <a:t>Міські</a:t>
            </a:r>
            <a:r>
              <a:rPr lang="ru-RU" i="1" dirty="0" smtClean="0"/>
              <a:t> </a:t>
            </a:r>
            <a:r>
              <a:rPr lang="ru-RU" i="1" dirty="0" err="1" smtClean="0"/>
              <a:t>партійні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радянські</a:t>
            </a:r>
            <a:r>
              <a:rPr lang="ru-RU" i="1" dirty="0" smtClean="0"/>
              <a:t> </a:t>
            </a:r>
            <a:r>
              <a:rPr lang="ru-RU" i="1" dirty="0" err="1" smtClean="0"/>
              <a:t>організації</a:t>
            </a:r>
            <a:r>
              <a:rPr lang="ru-RU" i="1" dirty="0" smtClean="0"/>
              <a:t> </a:t>
            </a:r>
            <a:r>
              <a:rPr lang="ru-RU" i="1" dirty="0" err="1" smtClean="0"/>
              <a:t>робили</a:t>
            </a:r>
            <a:r>
              <a:rPr lang="ru-RU" i="1" dirty="0" smtClean="0"/>
              <a:t> </a:t>
            </a:r>
            <a:r>
              <a:rPr lang="ru-RU" i="1" dirty="0" err="1" smtClean="0"/>
              <a:t>всі</a:t>
            </a:r>
            <a:r>
              <a:rPr lang="ru-RU" i="1" dirty="0" smtClean="0"/>
              <a:t> </a:t>
            </a:r>
            <a:r>
              <a:rPr lang="ru-RU" i="1" dirty="0" err="1" smtClean="0"/>
              <a:t>можливі</a:t>
            </a:r>
            <a:r>
              <a:rPr lang="ru-RU" i="1" dirty="0" smtClean="0"/>
              <a:t> заходи для </a:t>
            </a:r>
            <a:r>
              <a:rPr lang="ru-RU" i="1" dirty="0" err="1" smtClean="0"/>
              <a:t>порятунку</a:t>
            </a:r>
            <a:r>
              <a:rPr lang="ru-RU" i="1" dirty="0" smtClean="0"/>
              <a:t> людей </a:t>
            </a:r>
            <a:r>
              <a:rPr lang="ru-RU" i="1" dirty="0" err="1" smtClean="0"/>
              <a:t>з</a:t>
            </a:r>
            <a:r>
              <a:rPr lang="ru-RU" i="1" dirty="0" smtClean="0"/>
              <a:t> голоду. З початком </a:t>
            </a:r>
            <a:r>
              <a:rPr lang="ru-RU" i="1" dirty="0" err="1" smtClean="0"/>
              <a:t>роботи</a:t>
            </a:r>
            <a:r>
              <a:rPr lang="ru-RU" i="1" dirty="0" smtClean="0"/>
              <a:t> </a:t>
            </a:r>
            <a:r>
              <a:rPr lang="ru-RU" i="1" dirty="0" err="1" smtClean="0"/>
              <a:t>Ладозької</a:t>
            </a:r>
            <a:r>
              <a:rPr lang="ru-RU" i="1" dirty="0" smtClean="0"/>
              <a:t> </a:t>
            </a:r>
            <a:r>
              <a:rPr lang="ru-RU" i="1" dirty="0" err="1" smtClean="0"/>
              <a:t>траси</a:t>
            </a:r>
            <a:r>
              <a:rPr lang="ru-RU" i="1" dirty="0" smtClean="0"/>
              <a:t> </a:t>
            </a:r>
            <a:r>
              <a:rPr lang="ru-RU" i="1" dirty="0" err="1" smtClean="0"/>
              <a:t>хлібний</a:t>
            </a:r>
            <a:r>
              <a:rPr lang="ru-RU" i="1" dirty="0" smtClean="0"/>
              <a:t> </a:t>
            </a:r>
            <a:r>
              <a:rPr lang="ru-RU" i="1" dirty="0" err="1" smtClean="0"/>
              <a:t>пайок</a:t>
            </a:r>
            <a:r>
              <a:rPr lang="ru-RU" i="1" dirty="0" smtClean="0"/>
              <a:t> став </a:t>
            </a:r>
            <a:r>
              <a:rPr lang="ru-RU" i="1" dirty="0" err="1" smtClean="0"/>
              <a:t>поступово</a:t>
            </a:r>
            <a:r>
              <a:rPr lang="ru-RU" i="1" dirty="0" smtClean="0"/>
              <a:t> </a:t>
            </a:r>
            <a:r>
              <a:rPr lang="ru-RU" i="1" dirty="0" err="1" smtClean="0"/>
              <a:t>збільшуватися</a:t>
            </a:r>
            <a:r>
              <a:rPr lang="ru-RU" i="1" dirty="0" smtClean="0"/>
              <a:t> (</a:t>
            </a:r>
            <a:r>
              <a:rPr lang="ru-RU" i="1" dirty="0" err="1" smtClean="0"/>
              <a:t>з</a:t>
            </a:r>
            <a:r>
              <a:rPr lang="ru-RU" i="1" dirty="0" smtClean="0"/>
              <a:t> 25 </a:t>
            </a:r>
            <a:r>
              <a:rPr lang="ru-RU" i="1" dirty="0" err="1" smtClean="0"/>
              <a:t>грудня</a:t>
            </a:r>
            <a:r>
              <a:rPr lang="ru-RU" i="1" dirty="0" smtClean="0"/>
              <a:t> 1941 — 200—350 г ) .</a:t>
            </a:r>
          </a:p>
          <a:p>
            <a:r>
              <a:rPr lang="ru-RU" sz="3600" dirty="0" err="1" smtClean="0">
                <a:solidFill>
                  <a:srgbClr val="C00000"/>
                </a:solidFill>
              </a:rPr>
              <a:t>Спроби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</a:rPr>
              <a:t>деблокади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</a:rPr>
              <a:t>Ленінграда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i="1" dirty="0" smtClean="0"/>
              <a:t>в 1942 через </a:t>
            </a:r>
            <a:r>
              <a:rPr lang="ru-RU" i="1" dirty="0" err="1" smtClean="0"/>
              <a:t>нестачу</a:t>
            </a:r>
            <a:r>
              <a:rPr lang="ru-RU" i="1" dirty="0" smtClean="0"/>
              <a:t> сил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засобів</a:t>
            </a:r>
            <a:r>
              <a:rPr lang="ru-RU" i="1" dirty="0" smtClean="0"/>
              <a:t>, </a:t>
            </a:r>
            <a:r>
              <a:rPr lang="ru-RU" i="1" dirty="0" err="1" smtClean="0"/>
              <a:t>недоліків</a:t>
            </a:r>
            <a:r>
              <a:rPr lang="ru-RU" i="1" dirty="0" smtClean="0"/>
              <a:t> в </a:t>
            </a:r>
            <a:r>
              <a:rPr lang="ru-RU" i="1" dirty="0" err="1" smtClean="0"/>
              <a:t>організації</a:t>
            </a:r>
            <a:r>
              <a:rPr lang="ru-RU" i="1" dirty="0" smtClean="0"/>
              <a:t> </a:t>
            </a:r>
            <a:r>
              <a:rPr lang="ru-RU" i="1" dirty="0" err="1" smtClean="0"/>
              <a:t>настання</a:t>
            </a:r>
            <a:r>
              <a:rPr lang="ru-RU" i="1" dirty="0" smtClean="0"/>
              <a:t> </a:t>
            </a:r>
            <a:r>
              <a:rPr lang="ru-RU" i="1" dirty="0" err="1" smtClean="0"/>
              <a:t>успіху</a:t>
            </a:r>
            <a:r>
              <a:rPr lang="ru-RU" i="1" dirty="0" smtClean="0"/>
              <a:t> не </a:t>
            </a:r>
            <a:r>
              <a:rPr lang="ru-RU" i="1" dirty="0" err="1" smtClean="0"/>
              <a:t>мали</a:t>
            </a:r>
            <a:r>
              <a:rPr lang="ru-RU" i="1" dirty="0" smtClean="0"/>
              <a:t>, </a:t>
            </a:r>
            <a:r>
              <a:rPr lang="ru-RU" i="1" dirty="0" err="1" smtClean="0"/>
              <a:t>проте</a:t>
            </a:r>
            <a:r>
              <a:rPr lang="ru-RU" i="1" dirty="0" smtClean="0"/>
              <a:t> </a:t>
            </a:r>
            <a:r>
              <a:rPr lang="ru-RU" i="1" dirty="0" err="1" smtClean="0"/>
              <a:t>ці</a:t>
            </a:r>
            <a:r>
              <a:rPr lang="ru-RU" i="1" dirty="0" smtClean="0"/>
              <a:t> </a:t>
            </a:r>
            <a:r>
              <a:rPr lang="ru-RU" i="1" dirty="0" err="1" smtClean="0"/>
              <a:t>активні</a:t>
            </a:r>
            <a:r>
              <a:rPr lang="ru-RU" i="1" dirty="0" smtClean="0"/>
              <a:t> </a:t>
            </a:r>
            <a:r>
              <a:rPr lang="ru-RU" i="1" dirty="0" err="1" smtClean="0"/>
              <a:t>дії</a:t>
            </a:r>
            <a:r>
              <a:rPr lang="ru-RU" i="1" dirty="0" smtClean="0"/>
              <a:t> </a:t>
            </a:r>
            <a:r>
              <a:rPr lang="ru-RU" i="1" dirty="0" err="1" smtClean="0"/>
              <a:t>радянських</a:t>
            </a:r>
            <a:r>
              <a:rPr lang="ru-RU" i="1" dirty="0" smtClean="0"/>
              <a:t> </a:t>
            </a:r>
            <a:r>
              <a:rPr lang="ru-RU" i="1" dirty="0" err="1" smtClean="0"/>
              <a:t>військ</a:t>
            </a:r>
            <a:r>
              <a:rPr lang="ru-RU" i="1" dirty="0" smtClean="0"/>
              <a:t> </a:t>
            </a:r>
            <a:r>
              <a:rPr lang="ru-RU" i="1" dirty="0" err="1" smtClean="0"/>
              <a:t>зірвали</a:t>
            </a:r>
            <a:r>
              <a:rPr lang="ru-RU" i="1" dirty="0" smtClean="0"/>
              <a:t> </a:t>
            </a:r>
            <a:r>
              <a:rPr lang="ru-RU" i="1" dirty="0" err="1" smtClean="0"/>
              <a:t>новий</a:t>
            </a:r>
            <a:r>
              <a:rPr lang="ru-RU" i="1" dirty="0" smtClean="0"/>
              <a:t> штурм </a:t>
            </a:r>
            <a:r>
              <a:rPr lang="ru-RU" i="1" dirty="0" err="1" smtClean="0"/>
              <a:t>міста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готувався</a:t>
            </a:r>
            <a:r>
              <a:rPr lang="ru-RU" i="1" dirty="0" smtClean="0"/>
              <a:t>. </a:t>
            </a:r>
            <a:r>
              <a:rPr lang="ru-RU" i="1" dirty="0" err="1" smtClean="0"/>
              <a:t>Успішний</a:t>
            </a:r>
            <a:r>
              <a:rPr lang="ru-RU" i="1" dirty="0" smtClean="0"/>
              <a:t> </a:t>
            </a:r>
            <a:r>
              <a:rPr lang="ru-RU" i="1" dirty="0" err="1" smtClean="0"/>
              <a:t>стратегічний</a:t>
            </a:r>
            <a:r>
              <a:rPr lang="ru-RU" i="1" dirty="0" smtClean="0"/>
              <a:t> </a:t>
            </a:r>
            <a:r>
              <a:rPr lang="ru-RU" i="1" dirty="0" err="1" smtClean="0"/>
              <a:t>контрнаступ</a:t>
            </a:r>
            <a:r>
              <a:rPr lang="ru-RU" i="1" dirty="0" smtClean="0"/>
              <a:t> </a:t>
            </a:r>
            <a:r>
              <a:rPr lang="ru-RU" i="1" dirty="0" err="1" smtClean="0"/>
              <a:t>радянських</a:t>
            </a:r>
            <a:r>
              <a:rPr lang="ru-RU" i="1" dirty="0" smtClean="0"/>
              <a:t> </a:t>
            </a:r>
            <a:r>
              <a:rPr lang="ru-RU" i="1" dirty="0" err="1" smtClean="0"/>
              <a:t>військ</a:t>
            </a:r>
            <a:r>
              <a:rPr lang="ru-RU" i="1" dirty="0" smtClean="0"/>
              <a:t> </a:t>
            </a:r>
            <a:r>
              <a:rPr lang="ru-RU" i="1" dirty="0" err="1" smtClean="0"/>
              <a:t>взимку</a:t>
            </a:r>
            <a:r>
              <a:rPr lang="ru-RU" i="1" dirty="0" smtClean="0"/>
              <a:t> </a:t>
            </a:r>
            <a:r>
              <a:rPr lang="ru-RU" i="1" dirty="0" smtClean="0"/>
              <a:t> 1942-1943 </a:t>
            </a:r>
            <a:r>
              <a:rPr lang="ru-RU" i="1" dirty="0" err="1" smtClean="0"/>
              <a:t>під</a:t>
            </a:r>
            <a:r>
              <a:rPr lang="ru-RU" i="1" dirty="0" smtClean="0"/>
              <a:t> </a:t>
            </a:r>
            <a:r>
              <a:rPr lang="ru-RU" i="1" dirty="0" err="1" smtClean="0"/>
              <a:t>Сталінградом</a:t>
            </a:r>
            <a:r>
              <a:rPr lang="ru-RU" i="1" dirty="0" smtClean="0"/>
              <a:t> </a:t>
            </a:r>
            <a:r>
              <a:rPr lang="ru-RU" i="1" dirty="0" err="1" smtClean="0"/>
              <a:t>відтягнуло</a:t>
            </a:r>
            <a:r>
              <a:rPr lang="ru-RU" i="1" dirty="0" smtClean="0"/>
              <a:t> </a:t>
            </a:r>
            <a:r>
              <a:rPr lang="ru-RU" i="1" dirty="0" err="1" smtClean="0"/>
              <a:t>частину</a:t>
            </a:r>
            <a:r>
              <a:rPr lang="ru-RU" i="1" dirty="0" smtClean="0"/>
              <a:t> </a:t>
            </a:r>
            <a:r>
              <a:rPr lang="ru-RU" i="1" dirty="0" err="1" smtClean="0"/>
              <a:t>ворожих</a:t>
            </a:r>
            <a:r>
              <a:rPr lang="ru-RU" i="1" dirty="0" smtClean="0"/>
              <a:t> сил </a:t>
            </a:r>
            <a:r>
              <a:rPr lang="ru-RU" i="1" dirty="0" err="1" smtClean="0"/>
              <a:t>з</a:t>
            </a:r>
            <a:r>
              <a:rPr lang="ru-RU" i="1" dirty="0" smtClean="0"/>
              <a:t> району </a:t>
            </a:r>
            <a:r>
              <a:rPr lang="ru-RU" i="1" dirty="0" err="1" smtClean="0"/>
              <a:t>Ленінграда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створило </a:t>
            </a:r>
            <a:r>
              <a:rPr lang="ru-RU" i="1" dirty="0" err="1" smtClean="0"/>
              <a:t>сприятливу</a:t>
            </a:r>
            <a:r>
              <a:rPr lang="ru-RU" i="1" dirty="0" smtClean="0"/>
              <a:t> обстановку для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деблокади</a:t>
            </a:r>
            <a:endParaRPr lang="ru-RU" i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 fontScale="70000" lnSpcReduction="20000"/>
          </a:bodyPr>
          <a:lstStyle/>
          <a:p>
            <a:r>
              <a:rPr lang="ru-RU" sz="3200" i="1" dirty="0" err="1" smtClean="0"/>
              <a:t>війська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Ленінградського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Волховського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фронтів</a:t>
            </a:r>
            <a:r>
              <a:rPr lang="ru-RU" sz="3200" i="1" dirty="0" smtClean="0"/>
              <a:t> за </a:t>
            </a:r>
            <a:r>
              <a:rPr lang="ru-RU" sz="3200" i="1" dirty="0" err="1" smtClean="0"/>
              <a:t>підтримки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авіації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далекої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дії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артилерії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авіації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Балтійського</a:t>
            </a:r>
            <a:r>
              <a:rPr lang="ru-RU" sz="3200" i="1" dirty="0" smtClean="0"/>
              <a:t> флоту </a:t>
            </a:r>
            <a:r>
              <a:rPr lang="ru-RU" sz="3200" i="1" dirty="0" err="1" smtClean="0"/>
              <a:t>зустрічними</a:t>
            </a:r>
            <a:r>
              <a:rPr lang="ru-RU" sz="3200" i="1" dirty="0" smtClean="0"/>
              <a:t> ударами у </a:t>
            </a:r>
            <a:r>
              <a:rPr lang="ru-RU" sz="3200" i="1" dirty="0" err="1" smtClean="0"/>
              <a:t>вузькому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виступі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між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Шліссельбургом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Синявіном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розірвали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кільце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блокади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відновили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сухопутний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зв'язок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Ленінграда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країною</a:t>
            </a:r>
            <a:r>
              <a:rPr lang="ru-RU" sz="3200" i="1" dirty="0" smtClean="0"/>
              <a:t>. Через коридор (шириною 8—10 км. ), </a:t>
            </a:r>
            <a:r>
              <a:rPr lang="ru-RU" sz="3200" i="1" dirty="0" err="1" smtClean="0"/>
              <a:t>що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утворився</a:t>
            </a:r>
            <a:r>
              <a:rPr lang="ru-RU" sz="3200" i="1" dirty="0" smtClean="0"/>
              <a:t>, </a:t>
            </a:r>
            <a:r>
              <a:rPr lang="ru-RU" sz="3200" i="1" dirty="0" err="1" smtClean="0"/>
              <a:t>протягом</a:t>
            </a:r>
            <a:r>
              <a:rPr lang="ru-RU" sz="3200" i="1" dirty="0" smtClean="0"/>
              <a:t> 17 </a:t>
            </a:r>
            <a:r>
              <a:rPr lang="uk-UA" sz="3200" i="1" dirty="0" smtClean="0"/>
              <a:t>діб</a:t>
            </a:r>
            <a:r>
              <a:rPr lang="ru-RU" sz="3200" i="1" dirty="0" smtClean="0"/>
              <a:t> </a:t>
            </a:r>
            <a:r>
              <a:rPr lang="ru-RU" sz="3200" i="1" dirty="0" err="1" smtClean="0"/>
              <a:t>були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прокладені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залізниця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автомобільна</a:t>
            </a:r>
            <a:r>
              <a:rPr lang="ru-RU" sz="3200" i="1" dirty="0" smtClean="0"/>
              <a:t> траса, </a:t>
            </a:r>
            <a:r>
              <a:rPr lang="ru-RU" sz="3200" i="1" dirty="0" err="1" smtClean="0"/>
              <a:t>але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повністю</a:t>
            </a:r>
            <a:r>
              <a:rPr lang="ru-RU" sz="3200" i="1" dirty="0" smtClean="0"/>
              <a:t> проблема </a:t>
            </a:r>
            <a:r>
              <a:rPr lang="ru-RU" sz="3200" i="1" dirty="0" err="1" smtClean="0"/>
              <a:t>постачання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міста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ще</a:t>
            </a:r>
            <a:r>
              <a:rPr lang="ru-RU" sz="3200" i="1" dirty="0" smtClean="0"/>
              <a:t> не </a:t>
            </a:r>
            <a:r>
              <a:rPr lang="ru-RU" sz="3200" i="1" dirty="0" err="1" smtClean="0"/>
              <a:t>була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вирішена</a:t>
            </a:r>
            <a:r>
              <a:rPr lang="ru-RU" sz="3200" i="1" dirty="0" smtClean="0"/>
              <a:t>: 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важливий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пункт —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станція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Мга на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лізнодоріжній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лінії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Ленінград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Волхов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залишався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руках ворога, дороги в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звільненій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смузі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знаходилися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постійним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обстрілом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ворожої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артилерії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Спроби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розширити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сухопутні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комунікації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досягли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мети. У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липні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серпні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Мгинськом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виступі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радянські</a:t>
            </a:r>
            <a:r>
              <a:rPr lang="ru-RU" sz="3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200" i="1" dirty="0" err="1" smtClean="0"/>
              <a:t>війська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завдали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важкої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поразки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військам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німецької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армії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і</a:t>
            </a:r>
            <a:r>
              <a:rPr lang="ru-RU" sz="3200" i="1" dirty="0" smtClean="0"/>
              <a:t> не допустили </a:t>
            </a:r>
            <a:r>
              <a:rPr lang="ru-RU" sz="3200" i="1" dirty="0" err="1" smtClean="0"/>
              <a:t>перекидання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військ</a:t>
            </a:r>
            <a:r>
              <a:rPr lang="ru-RU" sz="3200" i="1" dirty="0" smtClean="0"/>
              <a:t> противника на </a:t>
            </a:r>
            <a:r>
              <a:rPr lang="ru-RU" sz="3200" i="1" dirty="0" err="1" smtClean="0"/>
              <a:t>інші</a:t>
            </a:r>
            <a:r>
              <a:rPr lang="ru-RU" sz="3200" i="1" dirty="0" smtClean="0"/>
              <a:t> </a:t>
            </a:r>
            <a:r>
              <a:rPr lang="ru-RU" sz="3200" i="1" dirty="0" err="1" smtClean="0"/>
              <a:t>фронти</a:t>
            </a:r>
            <a:r>
              <a:rPr lang="ru-RU" sz="3200" i="1" dirty="0" smtClean="0"/>
              <a:t>.</a:t>
            </a:r>
            <a:endParaRPr lang="ru-RU" sz="32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0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Прорив блокади 12—30 січня 1943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208</TotalTime>
  <Words>912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Ленінградська битва  1941—1944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Прорив блокади 12—30 січня 1943 </vt:lpstr>
      <vt:lpstr>                    Зняття блокади Ленінграда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Ленінградська битва  1941—1944</dc:title>
  <dc:creator>Света</dc:creator>
  <cp:lastModifiedBy>Света</cp:lastModifiedBy>
  <cp:revision>21</cp:revision>
  <dcterms:created xsi:type="dcterms:W3CDTF">2013-09-26T16:44:15Z</dcterms:created>
  <dcterms:modified xsi:type="dcterms:W3CDTF">2013-09-28T18:27:21Z</dcterms:modified>
</cp:coreProperties>
</file>