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a-referat.com/%D0%93%D1%80%D0%BE%D0%BC%D0%B0%D0%B4%D1%8F%D0%BD%D1%81%D1%8C%D0%BA%D0%B0_%D0%B2%D1%96%D0%B9%D0%BD%D0%B0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a-referat.com/%D0%A1%D0%BE%D0%B2%D1%96%D1%81%D1%82%D1%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20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4723" y="4578896"/>
            <a:ext cx="5505746" cy="2279104"/>
          </a:xfrm>
        </p:spPr>
        <p:txBody>
          <a:bodyPr>
            <a:normAutofit lnSpcReduction="10000"/>
          </a:bodyPr>
          <a:lstStyle/>
          <a:p>
            <a:pPr algn="r"/>
            <a:r>
              <a:rPr lang="uk-UA" b="1" dirty="0" smtClean="0">
                <a:solidFill>
                  <a:srgbClr val="FFFF00"/>
                </a:solidFill>
              </a:rPr>
              <a:t>Презентація</a:t>
            </a:r>
          </a:p>
          <a:p>
            <a:pPr algn="r"/>
            <a:r>
              <a:rPr lang="uk-UA" b="1" dirty="0" err="1">
                <a:solidFill>
                  <a:srgbClr val="FFFF00"/>
                </a:solidFill>
              </a:rPr>
              <a:t>л</a:t>
            </a:r>
            <a:r>
              <a:rPr lang="uk-UA" b="1" dirty="0" err="1" smtClean="0">
                <a:solidFill>
                  <a:srgbClr val="FFFF00"/>
                </a:solidFill>
              </a:rPr>
              <a:t>іцеїстки</a:t>
            </a:r>
            <a:r>
              <a:rPr lang="uk-UA" b="1" dirty="0" smtClean="0">
                <a:solidFill>
                  <a:srgbClr val="FFFF00"/>
                </a:solidFill>
              </a:rPr>
              <a:t>  гр.ФМ-31</a:t>
            </a:r>
          </a:p>
          <a:p>
            <a:pPr algn="r"/>
            <a:r>
              <a:rPr lang="uk-UA" b="1" dirty="0" smtClean="0">
                <a:solidFill>
                  <a:srgbClr val="FFFF00"/>
                </a:solidFill>
              </a:rPr>
              <a:t>ТЛ НТУУ «КПІ</a:t>
            </a:r>
          </a:p>
          <a:p>
            <a:pPr algn="r"/>
            <a:r>
              <a:rPr lang="uk-UA" b="1" dirty="0" smtClean="0">
                <a:solidFill>
                  <a:srgbClr val="FFFF00"/>
                </a:solidFill>
              </a:rPr>
              <a:t>Тарасенко Ольги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" y="654248"/>
            <a:ext cx="930208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Повстання</a:t>
            </a:r>
            <a:r>
              <a:rPr lang="ru-RU" sz="8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ru-RU" sz="88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Кронштадті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14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" y="0"/>
            <a:ext cx="92078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Першу </a:t>
            </a:r>
            <a:r>
              <a:rPr lang="ru-RU" dirty="0" err="1">
                <a:solidFill>
                  <a:schemeClr val="bg1"/>
                </a:solidFill>
              </a:rPr>
              <a:t>спробу</a:t>
            </a:r>
            <a:r>
              <a:rPr lang="ru-RU" dirty="0">
                <a:solidFill>
                  <a:schemeClr val="bg1"/>
                </a:solidFill>
              </a:rPr>
              <a:t> штурму, у </a:t>
            </a:r>
            <a:r>
              <a:rPr lang="ru-RU" dirty="0" err="1">
                <a:solidFill>
                  <a:schemeClr val="bg1"/>
                </a:solidFill>
              </a:rPr>
              <a:t>ніч</a:t>
            </a:r>
            <a:r>
              <a:rPr lang="ru-RU" dirty="0">
                <a:solidFill>
                  <a:schemeClr val="bg1"/>
                </a:solidFill>
              </a:rPr>
              <a:t> на 8 </a:t>
            </a:r>
            <a:r>
              <a:rPr lang="ru-RU" dirty="0" err="1">
                <a:solidFill>
                  <a:schemeClr val="bg1"/>
                </a:solidFill>
              </a:rPr>
              <a:t>березня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повстанці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відбили</a:t>
            </a:r>
            <a:r>
              <a:rPr lang="ru-RU" dirty="0">
                <a:solidFill>
                  <a:schemeClr val="bg1"/>
                </a:solidFill>
              </a:rPr>
              <a:t>. Маршал </a:t>
            </a:r>
            <a:r>
              <a:rPr lang="ru-RU" dirty="0" err="1">
                <a:solidFill>
                  <a:schemeClr val="bg1"/>
                </a:solidFill>
              </a:rPr>
              <a:t>Іван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Конєв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учасник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згадував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b="1" i="1" dirty="0">
                <a:solidFill>
                  <a:srgbClr val="FFFF00"/>
                </a:solidFill>
              </a:rPr>
              <a:t>"Становище </a:t>
            </a:r>
            <a:r>
              <a:rPr lang="ru-RU" b="1" i="1" dirty="0" err="1">
                <a:solidFill>
                  <a:srgbClr val="FFFF00"/>
                </a:solidFill>
              </a:rPr>
              <a:t>було</a:t>
            </a:r>
            <a:r>
              <a:rPr lang="ru-RU" b="1" i="1" dirty="0">
                <a:solidFill>
                  <a:srgbClr val="FFFF00"/>
                </a:solidFill>
              </a:rPr>
              <a:t> складне, </a:t>
            </a:r>
            <a:r>
              <a:rPr lang="ru-RU" b="1" i="1" dirty="0" err="1">
                <a:solidFill>
                  <a:srgbClr val="FFFF00"/>
                </a:solidFill>
              </a:rPr>
              <a:t>настрій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нестійкий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деякі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курсанти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відмовлялися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наступати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деякі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артилеристи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відмовлялися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стріляти</a:t>
            </a:r>
            <a:r>
              <a:rPr lang="ru-RU" b="1" i="1" dirty="0">
                <a:solidFill>
                  <a:srgbClr val="FFFF00"/>
                </a:solidFill>
              </a:rPr>
              <a:t>"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червоноармійських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полків</a:t>
            </a:r>
            <a:r>
              <a:rPr lang="ru-RU" dirty="0">
                <a:solidFill>
                  <a:schemeClr val="bg1"/>
                </a:solidFill>
              </a:rPr>
              <a:t> заявили,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"не </a:t>
            </a:r>
            <a:r>
              <a:rPr lang="ru-RU" dirty="0" err="1">
                <a:solidFill>
                  <a:schemeClr val="bg1"/>
                </a:solidFill>
              </a:rPr>
              <a:t>бажають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братів-матросів</a:t>
            </a:r>
            <a:r>
              <a:rPr lang="ru-RU" dirty="0">
                <a:solidFill>
                  <a:schemeClr val="bg1"/>
                </a:solidFill>
              </a:rPr>
              <a:t>". Заходи до таких </a:t>
            </a:r>
            <a:r>
              <a:rPr lang="ru-RU" dirty="0" err="1">
                <a:solidFill>
                  <a:schemeClr val="bg1"/>
                </a:solidFill>
              </a:rPr>
              <a:t>застосовувалися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нещадні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роззброювали</a:t>
            </a:r>
            <a:r>
              <a:rPr lang="ru-RU" dirty="0">
                <a:solidFill>
                  <a:schemeClr val="bg1"/>
                </a:solidFill>
              </a:rPr>
              <a:t>, кожного десятого </a:t>
            </a:r>
            <a:r>
              <a:rPr lang="ru-RU" dirty="0" err="1">
                <a:solidFill>
                  <a:schemeClr val="bg1"/>
                </a:solidFill>
              </a:rPr>
              <a:t>розстрілювали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пропонували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змити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ганьбу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кров'ю</a:t>
            </a:r>
            <a:r>
              <a:rPr lang="ru-RU" dirty="0">
                <a:solidFill>
                  <a:schemeClr val="bg1"/>
                </a:solidFill>
              </a:rPr>
              <a:t>", </a:t>
            </a:r>
            <a:r>
              <a:rPr lang="ru-RU" dirty="0" err="1">
                <a:solidFill>
                  <a:schemeClr val="bg1"/>
                </a:solidFill>
              </a:rPr>
              <a:t>йдучи</a:t>
            </a:r>
            <a:r>
              <a:rPr lang="ru-RU" dirty="0">
                <a:solidFill>
                  <a:schemeClr val="bg1"/>
                </a:solidFill>
              </a:rPr>
              <a:t> на приступ в перших рядах.</a:t>
            </a:r>
          </a:p>
        </p:txBody>
      </p:sp>
    </p:spTree>
    <p:extLst>
      <p:ext uri="{BB962C8B-B14F-4D97-AF65-F5344CB8AC3E}">
        <p14:creationId xmlns:p14="http://schemas.microsoft.com/office/powerpoint/2010/main" val="222592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4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ніч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b="1" i="1" dirty="0">
                <a:solidFill>
                  <a:srgbClr val="FFFF00"/>
                </a:solidFill>
              </a:rPr>
              <a:t>17 </a:t>
            </a:r>
            <a:r>
              <a:rPr lang="ru-RU" b="1" i="1" dirty="0" err="1">
                <a:solidFill>
                  <a:srgbClr val="FFFF00"/>
                </a:solidFill>
              </a:rPr>
              <a:t>березня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розпочався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другий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вирішальний</a:t>
            </a:r>
            <a:r>
              <a:rPr lang="ru-RU" dirty="0">
                <a:solidFill>
                  <a:schemeClr val="bg1"/>
                </a:solidFill>
              </a:rPr>
              <a:t> штурм Кронштадта. Наступали </a:t>
            </a:r>
            <a:r>
              <a:rPr lang="ru-RU" dirty="0" err="1">
                <a:solidFill>
                  <a:schemeClr val="bg1"/>
                </a:solidFill>
              </a:rPr>
              <a:t>просувалися</a:t>
            </a:r>
            <a:r>
              <a:rPr lang="ru-RU" dirty="0">
                <a:solidFill>
                  <a:schemeClr val="bg1"/>
                </a:solidFill>
              </a:rPr>
              <a:t> тихо, </a:t>
            </a:r>
            <a:r>
              <a:rPr lang="ru-RU" dirty="0" err="1">
                <a:solidFill>
                  <a:schemeClr val="bg1"/>
                </a:solidFill>
              </a:rPr>
              <a:t>одягнені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білі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маскувальні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халати</a:t>
            </a:r>
            <a:r>
              <a:rPr lang="ru-RU" dirty="0">
                <a:solidFill>
                  <a:schemeClr val="bg1"/>
                </a:solidFill>
              </a:rPr>
              <a:t>. До </a:t>
            </a:r>
            <a:r>
              <a:rPr lang="ru-RU" dirty="0" err="1">
                <a:solidFill>
                  <a:schemeClr val="bg1"/>
                </a:solidFill>
              </a:rPr>
              <a:t>фортеці</a:t>
            </a:r>
            <a:r>
              <a:rPr lang="ru-RU" dirty="0">
                <a:solidFill>
                  <a:schemeClr val="bg1"/>
                </a:solidFill>
              </a:rPr>
              <a:t> по </a:t>
            </a:r>
            <a:r>
              <a:rPr lang="ru-RU" dirty="0" err="1">
                <a:solidFill>
                  <a:schemeClr val="bg1"/>
                </a:solidFill>
              </a:rPr>
              <a:t>льоду</a:t>
            </a:r>
            <a:r>
              <a:rPr lang="ru-RU" dirty="0">
                <a:solidFill>
                  <a:schemeClr val="bg1"/>
                </a:solidFill>
              </a:rPr>
              <a:t> шлях стояв </a:t>
            </a:r>
            <a:r>
              <a:rPr lang="ru-RU" dirty="0" err="1">
                <a:solidFill>
                  <a:schemeClr val="bg1"/>
                </a:solidFill>
              </a:rPr>
              <a:t>неблизький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10 км. Але </a:t>
            </a:r>
            <a:r>
              <a:rPr lang="ru-RU" dirty="0" err="1" smtClean="0">
                <a:solidFill>
                  <a:schemeClr val="bg1"/>
                </a:solidFill>
              </a:rPr>
              <a:t>кронштадці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помітили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штурмуючих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перші</a:t>
            </a:r>
            <a:r>
              <a:rPr lang="ru-RU" dirty="0">
                <a:solidFill>
                  <a:schemeClr val="bg1"/>
                </a:solidFill>
              </a:rPr>
              <a:t> з них уже </a:t>
            </a:r>
            <a:r>
              <a:rPr lang="ru-RU" dirty="0" err="1">
                <a:solidFill>
                  <a:schemeClr val="bg1"/>
                </a:solidFill>
              </a:rPr>
              <a:t>підійшли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міських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стін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фортеця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осяялася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спалахами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пострілів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rgbClr val="FFC000"/>
                </a:solidFill>
              </a:rPr>
              <a:t>всі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знаряддя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кораблі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відкрили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вогонь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полудня </a:t>
            </a:r>
            <a:r>
              <a:rPr lang="ru-RU" dirty="0" err="1">
                <a:solidFill>
                  <a:schemeClr val="bg1"/>
                </a:solidFill>
              </a:rPr>
              <a:t>нападникам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величезними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втратами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вдалося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прорватися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міста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головні</a:t>
            </a:r>
            <a:r>
              <a:rPr lang="ru-RU" dirty="0">
                <a:solidFill>
                  <a:schemeClr val="bg1"/>
                </a:solidFill>
              </a:rPr>
              <a:t> ворота. </a:t>
            </a:r>
            <a:r>
              <a:rPr lang="ru-RU" dirty="0" err="1">
                <a:solidFill>
                  <a:schemeClr val="bg1"/>
                </a:solidFill>
              </a:rPr>
              <a:t>Вуличні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йшли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пізнього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вечора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rgbClr val="92D050"/>
                </a:solidFill>
              </a:rPr>
              <a:t>18 </a:t>
            </a:r>
            <a:r>
              <a:rPr lang="ru-RU" dirty="0" err="1">
                <a:solidFill>
                  <a:srgbClr val="92D050"/>
                </a:solidFill>
              </a:rPr>
              <a:t>березня</a:t>
            </a:r>
            <a:r>
              <a:rPr lang="ru-RU" dirty="0">
                <a:solidFill>
                  <a:srgbClr val="92D050"/>
                </a:solidFill>
              </a:rPr>
              <a:t> весь Кронштадт </a:t>
            </a:r>
            <a:r>
              <a:rPr lang="ru-RU" dirty="0" err="1">
                <a:solidFill>
                  <a:srgbClr val="92D050"/>
                </a:solidFill>
              </a:rPr>
              <a:t>опинився</a:t>
            </a:r>
            <a:r>
              <a:rPr lang="ru-RU" dirty="0">
                <a:solidFill>
                  <a:srgbClr val="92D050"/>
                </a:solidFill>
              </a:rPr>
              <a:t> в руках </a:t>
            </a:r>
            <a:r>
              <a:rPr lang="ru-RU" dirty="0" err="1">
                <a:solidFill>
                  <a:srgbClr val="92D050"/>
                </a:solidFill>
              </a:rPr>
              <a:t>червоноармійців</a:t>
            </a:r>
            <a:r>
              <a:rPr lang="ru-RU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98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0"/>
            <a:ext cx="91508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88" y="620688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Частина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повсталих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8 тис. </a:t>
            </a:r>
            <a:r>
              <a:rPr lang="ru-RU" dirty="0" err="1">
                <a:solidFill>
                  <a:srgbClr val="FFC000"/>
                </a:solidFill>
              </a:rPr>
              <a:t>чоловік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вирвалося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фортеці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пішла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Фінляндії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пішли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виявилися</a:t>
            </a:r>
            <a:r>
              <a:rPr lang="ru-RU" dirty="0">
                <a:solidFill>
                  <a:schemeClr val="bg1"/>
                </a:solidFill>
              </a:rPr>
              <a:t> Петриченко і </a:t>
            </a:r>
            <a:r>
              <a:rPr lang="ru-RU" dirty="0" err="1">
                <a:solidFill>
                  <a:schemeClr val="bg1"/>
                </a:solidFill>
              </a:rPr>
              <a:t>Козловський</a:t>
            </a:r>
            <a:r>
              <a:rPr lang="ru-RU" dirty="0">
                <a:solidFill>
                  <a:schemeClr val="bg1"/>
                </a:solidFill>
              </a:rPr>
              <a:t>. Там вони </a:t>
            </a:r>
            <a:r>
              <a:rPr lang="ru-RU" dirty="0" err="1">
                <a:solidFill>
                  <a:schemeClr val="bg1"/>
                </a:solidFill>
              </a:rPr>
              <a:t>здалися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фінській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33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60"/>
            <a:ext cx="9202622" cy="687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До </a:t>
            </a:r>
            <a:r>
              <a:rPr lang="ru-RU" dirty="0" err="1">
                <a:solidFill>
                  <a:schemeClr val="bg1"/>
                </a:solidFill>
              </a:rPr>
              <a:t>літа</a:t>
            </a:r>
            <a:r>
              <a:rPr lang="ru-RU" dirty="0">
                <a:solidFill>
                  <a:schemeClr val="bg1"/>
                </a:solidFill>
              </a:rPr>
              <a:t> 1921 р.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2100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кронштадтці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взятих</a:t>
            </a:r>
            <a:r>
              <a:rPr lang="ru-RU" dirty="0">
                <a:solidFill>
                  <a:schemeClr val="bg1"/>
                </a:solidFill>
              </a:rPr>
              <a:t> у полон, </a:t>
            </a:r>
            <a:r>
              <a:rPr lang="ru-RU" dirty="0" err="1">
                <a:solidFill>
                  <a:schemeClr val="bg1"/>
                </a:solidFill>
              </a:rPr>
              <a:t>розстріляли</a:t>
            </a:r>
            <a:r>
              <a:rPr lang="ru-RU" dirty="0">
                <a:solidFill>
                  <a:schemeClr val="bg1"/>
                </a:solidFill>
              </a:rPr>
              <a:t>. "</a:t>
            </a:r>
            <a:r>
              <a:rPr lang="ru-RU" b="1" i="1" dirty="0" err="1">
                <a:solidFill>
                  <a:srgbClr val="FFC000"/>
                </a:solidFill>
              </a:rPr>
              <a:t>Панькатися</a:t>
            </a:r>
            <a:r>
              <a:rPr lang="ru-RU" b="1" i="1" dirty="0">
                <a:solidFill>
                  <a:srgbClr val="FFC000"/>
                </a:solidFill>
              </a:rPr>
              <a:t> з </a:t>
            </a:r>
            <a:r>
              <a:rPr lang="ru-RU" b="1" i="1" dirty="0" err="1">
                <a:solidFill>
                  <a:srgbClr val="FFC000"/>
                </a:solidFill>
              </a:rPr>
              <a:t>цими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мерзотниками</a:t>
            </a:r>
            <a:r>
              <a:rPr lang="ru-RU" b="1" i="1" dirty="0">
                <a:solidFill>
                  <a:srgbClr val="FFC000"/>
                </a:solidFill>
              </a:rPr>
              <a:t> не </a:t>
            </a:r>
            <a:r>
              <a:rPr lang="ru-RU" b="1" i="1" dirty="0" err="1">
                <a:solidFill>
                  <a:srgbClr val="FFC000"/>
                </a:solidFill>
              </a:rPr>
              <a:t>доводитися</a:t>
            </a:r>
            <a:r>
              <a:rPr lang="ru-RU" dirty="0">
                <a:solidFill>
                  <a:schemeClr val="bg1"/>
                </a:solidFill>
              </a:rPr>
              <a:t>", - з </a:t>
            </a:r>
            <a:r>
              <a:rPr lang="ru-RU" dirty="0" err="1">
                <a:solidFill>
                  <a:schemeClr val="bg1"/>
                </a:solidFill>
              </a:rPr>
              <a:t>обуренням</a:t>
            </a:r>
            <a:r>
              <a:rPr lang="ru-RU" dirty="0">
                <a:solidFill>
                  <a:schemeClr val="bg1"/>
                </a:solidFill>
              </a:rPr>
              <a:t> говорив </a:t>
            </a:r>
            <a:r>
              <a:rPr lang="ru-RU" dirty="0" err="1">
                <a:solidFill>
                  <a:schemeClr val="bg1"/>
                </a:solidFill>
              </a:rPr>
              <a:t>Павло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Дибенко</a:t>
            </a:r>
            <a:r>
              <a:rPr lang="ru-RU" dirty="0">
                <a:solidFill>
                  <a:schemeClr val="bg1"/>
                </a:solidFill>
              </a:rPr>
              <a:t>, сам </a:t>
            </a:r>
            <a:r>
              <a:rPr lang="ru-RU" dirty="0" err="1">
                <a:solidFill>
                  <a:schemeClr val="bg1"/>
                </a:solidFill>
              </a:rPr>
              <a:t>колишній</a:t>
            </a:r>
            <a:r>
              <a:rPr lang="ru-RU" dirty="0">
                <a:solidFill>
                  <a:schemeClr val="bg1"/>
                </a:solidFill>
              </a:rPr>
              <a:t> матрос. </a:t>
            </a:r>
            <a:r>
              <a:rPr lang="ru-RU" dirty="0" err="1">
                <a:solidFill>
                  <a:schemeClr val="bg1"/>
                </a:solidFill>
              </a:rPr>
              <a:t>Розстрілювали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льоду</a:t>
            </a:r>
            <a:r>
              <a:rPr lang="ru-RU" dirty="0">
                <a:solidFill>
                  <a:schemeClr val="bg1"/>
                </a:solidFill>
              </a:rPr>
              <a:t> перед </a:t>
            </a:r>
            <a:r>
              <a:rPr lang="ru-RU" dirty="0" err="1">
                <a:solidFill>
                  <a:schemeClr val="bg1"/>
                </a:solidFill>
              </a:rPr>
              <a:t>фортецею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табори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відправили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понад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6450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чоловік</a:t>
            </a:r>
            <a:r>
              <a:rPr lang="ru-RU" dirty="0">
                <a:solidFill>
                  <a:schemeClr val="bg1"/>
                </a:solidFill>
              </a:rPr>
              <a:t>. Через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більшість</a:t>
            </a:r>
            <a:r>
              <a:rPr lang="ru-RU" dirty="0">
                <a:solidFill>
                  <a:schemeClr val="bg1"/>
                </a:solidFill>
              </a:rPr>
              <a:t> з них </a:t>
            </a:r>
            <a:r>
              <a:rPr lang="ru-RU" dirty="0" err="1">
                <a:solidFill>
                  <a:schemeClr val="bg1"/>
                </a:solidFill>
              </a:rPr>
              <a:t>звільнили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амністією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73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6" y="0"/>
            <a:ext cx="92262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80" y="4509120"/>
            <a:ext cx="8376552" cy="21931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Мізерні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пайки </a:t>
            </a:r>
            <a:r>
              <a:rPr lang="ru-RU" dirty="0" err="1">
                <a:solidFill>
                  <a:schemeClr val="bg1"/>
                </a:solidFill>
              </a:rPr>
              <a:t>отримували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робітники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Невдоволення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країні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наростало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хвилювання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спалахували</a:t>
            </a:r>
            <a:r>
              <a:rPr lang="ru-RU" dirty="0">
                <a:solidFill>
                  <a:schemeClr val="bg1"/>
                </a:solidFill>
              </a:rPr>
              <a:t> то там, то тут. 24 лютого 1921 </a:t>
            </a:r>
            <a:r>
              <a:rPr lang="ru-RU" dirty="0" err="1">
                <a:solidFill>
                  <a:schemeClr val="bg1"/>
                </a:solidFill>
              </a:rPr>
              <a:t>почалися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страйки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робітників</a:t>
            </a:r>
            <a:r>
              <a:rPr lang="ru-RU" dirty="0">
                <a:solidFill>
                  <a:schemeClr val="bg1"/>
                </a:solidFill>
              </a:rPr>
              <a:t> Петрограда. </a:t>
            </a:r>
            <a:r>
              <a:rPr lang="ru-RU" dirty="0" err="1">
                <a:solidFill>
                  <a:schemeClr val="bg1"/>
                </a:solidFill>
              </a:rPr>
              <a:t>Страйкували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гаслами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rgbClr val="FFFF00"/>
                </a:solidFill>
              </a:rPr>
              <a:t>"</a:t>
            </a:r>
            <a:r>
              <a:rPr lang="ru-RU" dirty="0" err="1">
                <a:solidFill>
                  <a:srgbClr val="FFFF00"/>
                </a:solidFill>
              </a:rPr>
              <a:t>Хліба</a:t>
            </a:r>
            <a:r>
              <a:rPr lang="ru-RU" dirty="0">
                <a:solidFill>
                  <a:srgbClr val="FFFF00"/>
                </a:solidFill>
              </a:rPr>
              <a:t>!", "Хай </a:t>
            </a:r>
            <a:r>
              <a:rPr lang="ru-RU" dirty="0" err="1">
                <a:solidFill>
                  <a:srgbClr val="FFFF00"/>
                </a:solidFill>
              </a:rPr>
              <a:t>працюють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ті</a:t>
            </a:r>
            <a:r>
              <a:rPr lang="ru-RU" dirty="0">
                <a:solidFill>
                  <a:srgbClr val="FFFF00"/>
                </a:solidFill>
              </a:rPr>
              <a:t>, у кого </a:t>
            </a:r>
            <a:r>
              <a:rPr lang="ru-RU" dirty="0" err="1">
                <a:solidFill>
                  <a:srgbClr val="FFFF00"/>
                </a:solidFill>
              </a:rPr>
              <a:t>комісарські</a:t>
            </a:r>
            <a:r>
              <a:rPr lang="ru-RU" dirty="0">
                <a:solidFill>
                  <a:srgbClr val="FFFF00"/>
                </a:solidFill>
              </a:rPr>
              <a:t> пайки!". </a:t>
            </a:r>
            <a:r>
              <a:rPr lang="ru-RU" dirty="0" err="1">
                <a:solidFill>
                  <a:schemeClr val="bg1"/>
                </a:solidFill>
              </a:rPr>
              <a:t>Хвилювання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суворо</a:t>
            </a:r>
            <a:r>
              <a:rPr lang="ru-RU" dirty="0">
                <a:solidFill>
                  <a:schemeClr val="bg1"/>
                </a:solidFill>
              </a:rPr>
              <a:t> придушили, </a:t>
            </a:r>
            <a:r>
              <a:rPr lang="ru-RU" dirty="0" err="1">
                <a:solidFill>
                  <a:schemeClr val="bg1"/>
                </a:solidFill>
              </a:rPr>
              <a:t>призвідників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заарештували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2768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4354" y="260648"/>
            <a:ext cx="36521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 1920р. </a:t>
            </a:r>
            <a:r>
              <a:rPr lang="ru-RU" sz="2400" dirty="0" err="1">
                <a:solidFill>
                  <a:schemeClr val="bg1"/>
                </a:solidFill>
                <a:hlinkClick r:id="rId5" tooltip="Громадянська війна"/>
              </a:rPr>
              <a:t>громадянська</a:t>
            </a:r>
            <a:r>
              <a:rPr lang="ru-RU" sz="2400" dirty="0">
                <a:solidFill>
                  <a:schemeClr val="bg1"/>
                </a:solidFill>
                <a:hlinkClick r:id="rId5" tooltip="Громадянська війна"/>
              </a:rPr>
              <a:t> </a:t>
            </a:r>
            <a:r>
              <a:rPr lang="ru-RU" sz="2400" dirty="0" err="1">
                <a:solidFill>
                  <a:schemeClr val="bg1"/>
                </a:solidFill>
                <a:hlinkClick r:id="rId5" tooltip="Громадянська війна"/>
              </a:rPr>
              <a:t>війна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майже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закінчилася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Населення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сподівалося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полегшення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свого</a:t>
            </a:r>
            <a:r>
              <a:rPr lang="ru-RU" sz="2400" dirty="0">
                <a:solidFill>
                  <a:schemeClr val="bg1"/>
                </a:solidFill>
              </a:rPr>
              <a:t> становища. Але </a:t>
            </a:r>
            <a:r>
              <a:rPr lang="ru-RU" sz="2400" dirty="0" err="1">
                <a:solidFill>
                  <a:schemeClr val="bg1"/>
                </a:solidFill>
              </a:rPr>
              <a:t>політика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rgbClr val="FFC000"/>
                </a:solidFill>
              </a:rPr>
              <a:t>"</a:t>
            </a:r>
            <a:r>
              <a:rPr lang="ru-RU" sz="2400" dirty="0" err="1">
                <a:solidFill>
                  <a:srgbClr val="FFC000"/>
                </a:solidFill>
              </a:rPr>
              <a:t>воєнного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комунізму</a:t>
            </a:r>
            <a:r>
              <a:rPr lang="ru-RU" sz="2400" dirty="0">
                <a:solidFill>
                  <a:srgbClr val="FFC000"/>
                </a:solidFill>
              </a:rPr>
              <a:t>"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пом'якшилася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Продзагони</a:t>
            </a:r>
            <a:r>
              <a:rPr lang="ru-RU" sz="2400" dirty="0">
                <a:solidFill>
                  <a:schemeClr val="bg1"/>
                </a:solidFill>
              </a:rPr>
              <a:t>, як і </a:t>
            </a:r>
            <a:r>
              <a:rPr lang="ru-RU" sz="2400" dirty="0" err="1">
                <a:solidFill>
                  <a:schemeClr val="bg1"/>
                </a:solidFill>
              </a:rPr>
              <a:t>раніше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відбирали</a:t>
            </a:r>
            <a:r>
              <a:rPr lang="ru-RU" sz="2400" dirty="0">
                <a:solidFill>
                  <a:schemeClr val="bg1"/>
                </a:solidFill>
              </a:rPr>
              <a:t> у селян </a:t>
            </a:r>
            <a:r>
              <a:rPr lang="ru-RU" sz="2400" dirty="0" err="1">
                <a:solidFill>
                  <a:schemeClr val="bg1"/>
                </a:solidFill>
              </a:rPr>
              <a:t>всі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"</a:t>
            </a:r>
            <a:r>
              <a:rPr lang="ru-RU" sz="2400" b="1" dirty="0" err="1">
                <a:solidFill>
                  <a:srgbClr val="FF0000"/>
                </a:solidFill>
              </a:rPr>
              <a:t>надлишки</a:t>
            </a:r>
            <a:r>
              <a:rPr lang="ru-RU" sz="2400" b="1" dirty="0">
                <a:solidFill>
                  <a:srgbClr val="FF0000"/>
                </a:solidFill>
              </a:rPr>
              <a:t>" </a:t>
            </a:r>
            <a:r>
              <a:rPr lang="ru-RU" sz="2400" dirty="0">
                <a:solidFill>
                  <a:schemeClr val="bg1"/>
                </a:solidFill>
              </a:rPr>
              <a:t>зерна.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402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4"/>
            <a:ext cx="92280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31683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Дізнавшись</a:t>
            </a:r>
            <a:r>
              <a:rPr lang="ru-RU" dirty="0">
                <a:solidFill>
                  <a:schemeClr val="bg1"/>
                </a:solidFill>
              </a:rPr>
              <a:t> про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відкрито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обурилися</a:t>
            </a:r>
            <a:r>
              <a:rPr lang="ru-RU" dirty="0">
                <a:solidFill>
                  <a:schemeClr val="bg1"/>
                </a:solidFill>
              </a:rPr>
              <a:t> моряки Кронштадта,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називали</a:t>
            </a:r>
            <a:r>
              <a:rPr lang="ru-RU" dirty="0">
                <a:solidFill>
                  <a:schemeClr val="bg1"/>
                </a:solidFill>
              </a:rPr>
              <a:t> "красою і </a:t>
            </a:r>
            <a:r>
              <a:rPr lang="ru-RU" dirty="0" err="1">
                <a:solidFill>
                  <a:schemeClr val="bg1"/>
                </a:solidFill>
              </a:rPr>
              <a:t>гордістю</a:t>
            </a:r>
            <a:r>
              <a:rPr lang="ru-RU" dirty="0">
                <a:solidFill>
                  <a:schemeClr val="bg1"/>
                </a:solidFill>
              </a:rPr>
              <a:t>" </a:t>
            </a:r>
            <a:r>
              <a:rPr lang="ru-RU" dirty="0" err="1">
                <a:solidFill>
                  <a:schemeClr val="bg1"/>
                </a:solidFill>
              </a:rPr>
              <a:t>Жовтня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Команди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лінкорів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"</a:t>
            </a:r>
            <a:r>
              <a:rPr lang="ru-RU" dirty="0" err="1">
                <a:solidFill>
                  <a:srgbClr val="FFFF00"/>
                </a:solidFill>
              </a:rPr>
              <a:t>Петропавловськ</a:t>
            </a:r>
            <a:r>
              <a:rPr lang="ru-RU" dirty="0">
                <a:solidFill>
                  <a:srgbClr val="FFFF00"/>
                </a:solidFill>
              </a:rPr>
              <a:t>"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>
                <a:solidFill>
                  <a:srgbClr val="FFFF00"/>
                </a:solidFill>
              </a:rPr>
              <a:t>"Севастополь" </a:t>
            </a:r>
            <a:r>
              <a:rPr lang="ru-RU" dirty="0" err="1">
                <a:solidFill>
                  <a:schemeClr val="bg1"/>
                </a:solidFill>
              </a:rPr>
              <a:t>прийняли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резолюцію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економічними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вимогами</a:t>
            </a:r>
            <a:r>
              <a:rPr lang="ru-RU" dirty="0">
                <a:solidFill>
                  <a:schemeClr val="bg1"/>
                </a:solidFill>
              </a:rPr>
              <a:t>. 2 </a:t>
            </a:r>
            <a:r>
              <a:rPr lang="ru-RU" dirty="0" err="1">
                <a:solidFill>
                  <a:schemeClr val="bg1"/>
                </a:solidFill>
              </a:rPr>
              <a:t>березня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матроси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міста</a:t>
            </a:r>
            <a:r>
              <a:rPr lang="ru-RU" dirty="0">
                <a:solidFill>
                  <a:schemeClr val="bg1"/>
                </a:solidFill>
              </a:rPr>
              <a:t> обирали </a:t>
            </a:r>
            <a:r>
              <a:rPr lang="ru-RU" dirty="0" err="1">
                <a:solidFill>
                  <a:schemeClr val="bg1"/>
                </a:solidFill>
              </a:rPr>
              <a:t>тимчасовий</a:t>
            </a:r>
            <a:r>
              <a:rPr lang="ru-RU" dirty="0">
                <a:solidFill>
                  <a:schemeClr val="bg1"/>
                </a:solidFill>
              </a:rPr>
              <a:t> ревком (ВРК) з </a:t>
            </a:r>
            <a:r>
              <a:rPr lang="ru-RU" dirty="0">
                <a:solidFill>
                  <a:srgbClr val="FFC000"/>
                </a:solidFill>
              </a:rPr>
              <a:t>15 </a:t>
            </a:r>
            <a:r>
              <a:rPr lang="ru-RU" dirty="0" err="1">
                <a:solidFill>
                  <a:srgbClr val="FFC000"/>
                </a:solidFill>
              </a:rPr>
              <a:t>чоловік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Крім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моряків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увійшли</a:t>
            </a:r>
            <a:r>
              <a:rPr lang="ru-RU" dirty="0">
                <a:solidFill>
                  <a:schemeClr val="bg1"/>
                </a:solidFill>
              </a:rPr>
              <a:t> четверо </a:t>
            </a:r>
            <a:r>
              <a:rPr lang="ru-RU" dirty="0" err="1">
                <a:solidFill>
                  <a:schemeClr val="bg1"/>
                </a:solidFill>
              </a:rPr>
              <a:t>робочих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санітар</a:t>
            </a:r>
            <a:r>
              <a:rPr lang="ru-RU" dirty="0">
                <a:solidFill>
                  <a:schemeClr val="bg1"/>
                </a:solidFill>
              </a:rPr>
              <a:t> і директор </a:t>
            </a:r>
            <a:r>
              <a:rPr lang="ru-RU" dirty="0" err="1">
                <a:solidFill>
                  <a:schemeClr val="bg1"/>
                </a:solidFill>
              </a:rPr>
              <a:t>школи</a:t>
            </a:r>
            <a:r>
              <a:rPr lang="ru-RU" dirty="0">
                <a:solidFill>
                  <a:schemeClr val="bg1"/>
                </a:solidFill>
              </a:rPr>
              <a:t>. Головою ревкому став матрос Степан Петриченко.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26" y="3374102"/>
            <a:ext cx="5283176" cy="317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7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" y="0"/>
            <a:ext cx="92078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9" y="116632"/>
            <a:ext cx="6845963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Повсталі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вважали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продовжують</a:t>
            </a:r>
            <a:r>
              <a:rPr lang="ru-RU" dirty="0">
                <a:solidFill>
                  <a:schemeClr val="bg1"/>
                </a:solidFill>
              </a:rPr>
              <a:t> справу лютому і </a:t>
            </a:r>
            <a:r>
              <a:rPr lang="ru-RU" dirty="0" err="1">
                <a:solidFill>
                  <a:schemeClr val="bg1"/>
                </a:solidFill>
              </a:rPr>
              <a:t>жовтні</a:t>
            </a:r>
            <a:r>
              <a:rPr lang="ru-RU" dirty="0">
                <a:solidFill>
                  <a:schemeClr val="bg1"/>
                </a:solidFill>
              </a:rPr>
              <a:t>. У Лютому скинули царя, в </a:t>
            </a:r>
            <a:r>
              <a:rPr lang="ru-RU" dirty="0" err="1">
                <a:solidFill>
                  <a:schemeClr val="bg1"/>
                </a:solidFill>
              </a:rPr>
              <a:t>Жовтні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позбувшись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буржуазії</a:t>
            </a:r>
            <a:r>
              <a:rPr lang="ru-RU" dirty="0">
                <a:solidFill>
                  <a:schemeClr val="bg1"/>
                </a:solidFill>
              </a:rPr>
              <a:t>. "</a:t>
            </a:r>
            <a:r>
              <a:rPr lang="ru-RU" dirty="0">
                <a:solidFill>
                  <a:srgbClr val="FFFF00"/>
                </a:solidFill>
              </a:rPr>
              <a:t>Але </a:t>
            </a:r>
            <a:r>
              <a:rPr lang="ru-RU" dirty="0" err="1">
                <a:solidFill>
                  <a:srgbClr val="FFFF00"/>
                </a:solidFill>
              </a:rPr>
              <a:t>повна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шкурників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партія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комуністів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захопила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владу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свої</a:t>
            </a:r>
            <a:r>
              <a:rPr lang="ru-RU" dirty="0">
                <a:solidFill>
                  <a:srgbClr val="FFFF00"/>
                </a:solidFill>
              </a:rPr>
              <a:t> руки, </a:t>
            </a:r>
            <a:r>
              <a:rPr lang="ru-RU" dirty="0" err="1">
                <a:solidFill>
                  <a:srgbClr val="FFFF00"/>
                </a:solidFill>
              </a:rPr>
              <a:t>усунувши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робітників</a:t>
            </a:r>
            <a:r>
              <a:rPr lang="ru-RU" dirty="0">
                <a:solidFill>
                  <a:srgbClr val="FFFF00"/>
                </a:solidFill>
              </a:rPr>
              <a:t> і селян, в </a:t>
            </a:r>
            <a:r>
              <a:rPr lang="ru-RU" dirty="0" err="1">
                <a:solidFill>
                  <a:srgbClr val="FFFF00"/>
                </a:solidFill>
              </a:rPr>
              <a:t>ім'я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яких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діяла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Прийшов</a:t>
            </a:r>
            <a:r>
              <a:rPr lang="ru-RU" dirty="0">
                <a:solidFill>
                  <a:srgbClr val="FFFF00"/>
                </a:solidFill>
              </a:rPr>
              <a:t> час </a:t>
            </a:r>
            <a:r>
              <a:rPr lang="ru-RU" dirty="0" err="1">
                <a:solidFill>
                  <a:srgbClr val="FFFF00"/>
                </a:solidFill>
              </a:rPr>
              <a:t>скидати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комісародержавства</a:t>
            </a:r>
            <a:r>
              <a:rPr lang="ru-RU" dirty="0">
                <a:solidFill>
                  <a:srgbClr val="FFFF00"/>
                </a:solidFill>
              </a:rPr>
              <a:t>. Зоркий </a:t>
            </a:r>
            <a:r>
              <a:rPr lang="ru-RU" dirty="0" err="1">
                <a:solidFill>
                  <a:srgbClr val="FFFF00"/>
                </a:solidFill>
              </a:rPr>
              <a:t>часовий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соціальної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Революції</a:t>
            </a:r>
            <a:r>
              <a:rPr lang="ru-RU" dirty="0">
                <a:solidFill>
                  <a:srgbClr val="FFFF00"/>
                </a:solidFill>
              </a:rPr>
              <a:t> - </a:t>
            </a:r>
            <a:r>
              <a:rPr lang="ru-RU" b="1" dirty="0">
                <a:solidFill>
                  <a:srgbClr val="FFFF00"/>
                </a:solidFill>
              </a:rPr>
              <a:t>Кронштадт</a:t>
            </a:r>
            <a:r>
              <a:rPr lang="ru-RU" dirty="0">
                <a:solidFill>
                  <a:srgbClr val="FFFF00"/>
                </a:solidFill>
              </a:rPr>
              <a:t> - не проспав. 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у перших рядах лютому і </a:t>
            </a:r>
            <a:r>
              <a:rPr lang="ru-RU" dirty="0" err="1">
                <a:solidFill>
                  <a:srgbClr val="FFFF00"/>
                </a:solidFill>
              </a:rPr>
              <a:t>жовтні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 перший </a:t>
            </a:r>
            <a:r>
              <a:rPr lang="ru-RU" dirty="0" err="1">
                <a:solidFill>
                  <a:srgbClr val="FFFF00"/>
                </a:solidFill>
              </a:rPr>
              <a:t>підняв</a:t>
            </a:r>
            <a:r>
              <a:rPr lang="ru-RU" dirty="0">
                <a:solidFill>
                  <a:srgbClr val="FFFF00"/>
                </a:solidFill>
              </a:rPr>
              <a:t> прапор </a:t>
            </a:r>
            <a:r>
              <a:rPr lang="ru-RU" dirty="0" err="1">
                <a:solidFill>
                  <a:srgbClr val="FFFF00"/>
                </a:solidFill>
              </a:rPr>
              <a:t>повстання</a:t>
            </a:r>
            <a:r>
              <a:rPr lang="ru-RU" dirty="0">
                <a:solidFill>
                  <a:srgbClr val="FFFF00"/>
                </a:solidFill>
              </a:rPr>
              <a:t> за </a:t>
            </a:r>
            <a:r>
              <a:rPr lang="ru-RU" dirty="0" err="1">
                <a:solidFill>
                  <a:srgbClr val="FFFF00"/>
                </a:solidFill>
              </a:rPr>
              <a:t>Третю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Революцію</a:t>
            </a:r>
            <a:r>
              <a:rPr lang="ru-RU" dirty="0">
                <a:solidFill>
                  <a:srgbClr val="FFFF00"/>
                </a:solidFill>
              </a:rPr>
              <a:t> трудящих. Настав час </a:t>
            </a:r>
            <a:r>
              <a:rPr lang="ru-RU" dirty="0" err="1">
                <a:solidFill>
                  <a:srgbClr val="FFFF00"/>
                </a:solidFill>
              </a:rPr>
              <a:t>справжньої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влади</a:t>
            </a:r>
            <a:r>
              <a:rPr lang="ru-RU" dirty="0">
                <a:solidFill>
                  <a:srgbClr val="FFFF00"/>
                </a:solidFill>
              </a:rPr>
              <a:t> трудящих, </a:t>
            </a:r>
            <a:r>
              <a:rPr lang="ru-RU" dirty="0" err="1">
                <a:solidFill>
                  <a:srgbClr val="FFFF00"/>
                </a:solidFill>
              </a:rPr>
              <a:t>влади</a:t>
            </a:r>
            <a:r>
              <a:rPr lang="ru-RU" dirty="0">
                <a:solidFill>
                  <a:srgbClr val="FFFF00"/>
                </a:solidFill>
              </a:rPr>
              <a:t> Рад </a:t>
            </a:r>
            <a:r>
              <a:rPr lang="ru-RU" dirty="0">
                <a:solidFill>
                  <a:schemeClr val="bg1"/>
                </a:solidFill>
              </a:rPr>
              <a:t>"- так </a:t>
            </a:r>
            <a:r>
              <a:rPr lang="ru-RU" dirty="0" err="1">
                <a:solidFill>
                  <a:schemeClr val="bg1"/>
                </a:solidFill>
              </a:rPr>
              <a:t>писалагазета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повсталих</a:t>
            </a:r>
            <a:r>
              <a:rPr lang="ru-RU" dirty="0">
                <a:solidFill>
                  <a:schemeClr val="bg1"/>
                </a:solidFill>
              </a:rPr>
              <a:t>" Известия ВРК "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9" y="103312"/>
            <a:ext cx="210755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25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4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C000"/>
                </a:solidFill>
              </a:rPr>
              <a:t>3 </a:t>
            </a:r>
            <a:r>
              <a:rPr lang="ru-RU" b="1" u="sng" dirty="0" err="1">
                <a:solidFill>
                  <a:srgbClr val="FFC000"/>
                </a:solidFill>
              </a:rPr>
              <a:t>березня</a:t>
            </a:r>
            <a:r>
              <a:rPr lang="ru-RU" b="1" u="sng" dirty="0">
                <a:solidFill>
                  <a:srgbClr val="FFC000"/>
                </a:solidFill>
              </a:rPr>
              <a:t> </a:t>
            </a:r>
            <a:r>
              <a:rPr lang="ru-RU" b="1" u="sng" dirty="0" smtClean="0">
                <a:solidFill>
                  <a:srgbClr val="FFC000"/>
                </a:solidFill>
              </a:rPr>
              <a:t>1921 року </a:t>
            </a:r>
            <a:r>
              <a:rPr lang="ru-RU" dirty="0" err="1" smtClean="0">
                <a:solidFill>
                  <a:schemeClr val="bg1"/>
                </a:solidFill>
              </a:rPr>
              <a:t>радянські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газети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повідомили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 </a:t>
            </a:r>
            <a:r>
              <a:rPr lang="ru-RU" dirty="0" err="1">
                <a:solidFill>
                  <a:schemeClr val="bg1"/>
                </a:solidFill>
              </a:rPr>
              <a:t>Кронштадті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спалахнув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білогвардійський</a:t>
            </a:r>
            <a:r>
              <a:rPr lang="ru-RU" dirty="0">
                <a:solidFill>
                  <a:schemeClr val="bg1"/>
                </a:solidFill>
              </a:rPr>
              <a:t> заколот на </a:t>
            </a:r>
            <a:r>
              <a:rPr lang="ru-RU" dirty="0" err="1">
                <a:solidFill>
                  <a:schemeClr val="bg1"/>
                </a:solidFill>
              </a:rPr>
              <a:t>чолі</a:t>
            </a:r>
            <a:r>
              <a:rPr lang="ru-RU" dirty="0">
                <a:solidFill>
                  <a:schemeClr val="bg1"/>
                </a:solidFill>
              </a:rPr>
              <a:t> з С. Петриченко і генералом </a:t>
            </a:r>
            <a:r>
              <a:rPr lang="ru-RU" dirty="0" err="1">
                <a:solidFill>
                  <a:schemeClr val="bg1"/>
                </a:solidFill>
              </a:rPr>
              <a:t>Козловським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Дійсно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колишній</a:t>
            </a:r>
            <a:r>
              <a:rPr lang="ru-RU" dirty="0">
                <a:solidFill>
                  <a:schemeClr val="bg1"/>
                </a:solidFill>
              </a:rPr>
              <a:t> генерал-майор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числі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повсталих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кронштадтців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але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хто</a:t>
            </a:r>
            <a:r>
              <a:rPr lang="ru-RU" dirty="0">
                <a:solidFill>
                  <a:schemeClr val="bg1"/>
                </a:solidFill>
              </a:rPr>
              <a:t> з них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не знали про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Враження</a:t>
            </a:r>
            <a:r>
              <a:rPr lang="ru-RU" dirty="0">
                <a:solidFill>
                  <a:schemeClr val="bg1"/>
                </a:solidFill>
              </a:rPr>
              <a:t> на всю </a:t>
            </a:r>
            <a:r>
              <a:rPr lang="ru-RU" dirty="0" err="1">
                <a:solidFill>
                  <a:schemeClr val="bg1"/>
                </a:solidFill>
              </a:rPr>
              <a:t>країну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повідомлення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зробило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приголомшливе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1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6" y="0"/>
            <a:ext cx="91508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Повсталі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сподівались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мирний</a:t>
            </a:r>
            <a:r>
              <a:rPr lang="ru-RU" dirty="0">
                <a:solidFill>
                  <a:schemeClr val="bg1"/>
                </a:solidFill>
              </a:rPr>
              <a:t> результат </a:t>
            </a:r>
            <a:r>
              <a:rPr lang="ru-RU" dirty="0" err="1">
                <a:solidFill>
                  <a:schemeClr val="bg1"/>
                </a:solidFill>
              </a:rPr>
              <a:t>подій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вислали</a:t>
            </a:r>
            <a:r>
              <a:rPr lang="ru-RU" dirty="0">
                <a:solidFill>
                  <a:schemeClr val="bg1"/>
                </a:solidFill>
              </a:rPr>
              <a:t> одну за одною </a:t>
            </a:r>
            <a:r>
              <a:rPr lang="ru-RU" dirty="0" err="1">
                <a:solidFill>
                  <a:schemeClr val="bg1"/>
                </a:solidFill>
              </a:rPr>
              <a:t>дві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делегації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переговорів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Обидві</a:t>
            </a:r>
            <a:r>
              <a:rPr lang="ru-RU" dirty="0">
                <a:solidFill>
                  <a:schemeClr val="bg1"/>
                </a:solidFill>
              </a:rPr>
              <a:t> вони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заарештовані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пізніше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розстріляні</a:t>
            </a:r>
            <a:r>
              <a:rPr lang="ru-RU" dirty="0">
                <a:solidFill>
                  <a:schemeClr val="bg1"/>
                </a:solidFill>
              </a:rPr>
              <a:t>. Л. </a:t>
            </a:r>
            <a:r>
              <a:rPr lang="ru-RU" dirty="0" err="1">
                <a:solidFill>
                  <a:schemeClr val="bg1"/>
                </a:solidFill>
              </a:rPr>
              <a:t>Троцький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надіслав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кронштадцев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вимога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"</a:t>
            </a:r>
            <a:r>
              <a:rPr lang="ru-RU" b="1" dirty="0" err="1">
                <a:solidFill>
                  <a:srgbClr val="FFFF00"/>
                </a:solidFill>
              </a:rPr>
              <a:t>негайно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скласти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зброю</a:t>
            </a:r>
            <a:r>
              <a:rPr lang="ru-RU" b="1" dirty="0">
                <a:solidFill>
                  <a:srgbClr val="FFFF00"/>
                </a:solidFill>
              </a:rPr>
              <a:t>". </a:t>
            </a:r>
            <a:r>
              <a:rPr lang="ru-RU" dirty="0">
                <a:solidFill>
                  <a:schemeClr val="bg1"/>
                </a:solidFill>
              </a:rPr>
              <a:t>"</a:t>
            </a:r>
            <a:r>
              <a:rPr lang="ru-RU" b="1" i="1" dirty="0" err="1">
                <a:solidFill>
                  <a:srgbClr val="FFFF00"/>
                </a:solidFill>
              </a:rPr>
              <a:t>Тільки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безумовно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здалися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можуть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розраховувати</a:t>
            </a:r>
            <a:r>
              <a:rPr lang="ru-RU" b="1" i="1" dirty="0">
                <a:solidFill>
                  <a:srgbClr val="FFFF00"/>
                </a:solidFill>
              </a:rPr>
              <a:t> на </a:t>
            </a:r>
            <a:r>
              <a:rPr lang="ru-RU" b="1" i="1" dirty="0" err="1">
                <a:solidFill>
                  <a:srgbClr val="FFFF00"/>
                </a:solidFill>
                <a:hlinkClick r:id="rId4" tooltip="Совість"/>
              </a:rPr>
              <a:t>совість</a:t>
            </a:r>
            <a:r>
              <a:rPr lang="ru-RU" b="1" i="1" dirty="0">
                <a:solidFill>
                  <a:srgbClr val="FFFF00"/>
                </a:solidFill>
              </a:rPr>
              <a:t> </a:t>
            </a:r>
            <a:r>
              <a:rPr lang="ru-RU" b="1" i="1" dirty="0" err="1">
                <a:solidFill>
                  <a:srgbClr val="FFFF00"/>
                </a:solidFill>
              </a:rPr>
              <a:t>Радянської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Республіки</a:t>
            </a:r>
            <a:r>
              <a:rPr lang="ru-RU" b="1" i="1" dirty="0">
                <a:solidFill>
                  <a:srgbClr val="FFFF00"/>
                </a:solidFill>
              </a:rPr>
              <a:t>", </a:t>
            </a:r>
            <a:r>
              <a:rPr lang="ru-RU" dirty="0">
                <a:solidFill>
                  <a:schemeClr val="bg1"/>
                </a:solidFill>
              </a:rPr>
              <a:t>- писав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60"/>
            <a:ext cx="9202622" cy="687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FFC000"/>
                </a:solidFill>
              </a:rPr>
              <a:t>7 </a:t>
            </a:r>
            <a:r>
              <a:rPr lang="ru-RU" b="1" u="sng" dirty="0" err="1">
                <a:solidFill>
                  <a:srgbClr val="FFC000"/>
                </a:solidFill>
              </a:rPr>
              <a:t>березня</a:t>
            </a:r>
            <a:r>
              <a:rPr lang="ru-RU" b="1" u="sng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місто</a:t>
            </a:r>
            <a:r>
              <a:rPr lang="ru-RU" dirty="0">
                <a:solidFill>
                  <a:schemeClr val="bg1"/>
                </a:solidFill>
              </a:rPr>
              <a:t> почали </a:t>
            </a:r>
            <a:r>
              <a:rPr lang="ru-RU" dirty="0" err="1">
                <a:solidFill>
                  <a:schemeClr val="bg1"/>
                </a:solidFill>
              </a:rPr>
              <a:t>обстрілювати</a:t>
            </a:r>
            <a:r>
              <a:rPr lang="ru-RU" dirty="0">
                <a:solidFill>
                  <a:schemeClr val="bg1"/>
                </a:solidFill>
              </a:rPr>
              <a:t>. З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приводу ревком заявив: "</a:t>
            </a:r>
            <a:r>
              <a:rPr lang="ru-RU" b="1" i="1" dirty="0">
                <a:solidFill>
                  <a:srgbClr val="FFFF00"/>
                </a:solidFill>
              </a:rPr>
              <a:t>Фельдмаршал </a:t>
            </a:r>
            <a:r>
              <a:rPr lang="ru-RU" b="1" i="1" dirty="0" err="1">
                <a:solidFill>
                  <a:srgbClr val="FFFF00"/>
                </a:solidFill>
              </a:rPr>
              <a:t>Троцький</a:t>
            </a:r>
            <a:r>
              <a:rPr lang="ru-RU" b="1" i="1" dirty="0">
                <a:solidFill>
                  <a:srgbClr val="FFFF00"/>
                </a:solidFill>
              </a:rPr>
              <a:t>, весь у </a:t>
            </a:r>
            <a:r>
              <a:rPr lang="ru-RU" b="1" i="1" dirty="0" err="1">
                <a:solidFill>
                  <a:srgbClr val="FFFF00"/>
                </a:solidFill>
              </a:rPr>
              <a:t>крові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робітників</a:t>
            </a:r>
            <a:r>
              <a:rPr lang="ru-RU" b="1" i="1" dirty="0">
                <a:solidFill>
                  <a:srgbClr val="FFFF00"/>
                </a:solidFill>
              </a:rPr>
              <a:t>, першим </a:t>
            </a:r>
            <a:r>
              <a:rPr lang="ru-RU" b="1" i="1" dirty="0" err="1">
                <a:solidFill>
                  <a:srgbClr val="FFFF00"/>
                </a:solidFill>
              </a:rPr>
              <a:t>відкрив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вогонь</a:t>
            </a:r>
            <a:r>
              <a:rPr lang="ru-RU" b="1" i="1" dirty="0">
                <a:solidFill>
                  <a:srgbClr val="FFFF00"/>
                </a:solidFill>
              </a:rPr>
              <a:t> по </a:t>
            </a:r>
            <a:r>
              <a:rPr lang="ru-RU" b="1" i="1" dirty="0" err="1">
                <a:solidFill>
                  <a:srgbClr val="FFFF00"/>
                </a:solidFill>
              </a:rPr>
              <a:t>революційному</a:t>
            </a:r>
            <a:r>
              <a:rPr lang="ru-RU" b="1" i="1" dirty="0">
                <a:solidFill>
                  <a:srgbClr val="FFFF00"/>
                </a:solidFill>
              </a:rPr>
              <a:t> Кронштадту </a:t>
            </a:r>
            <a:r>
              <a:rPr lang="ru-RU" dirty="0">
                <a:solidFill>
                  <a:schemeClr val="bg1"/>
                </a:solidFill>
              </a:rPr>
              <a:t>..."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61" y="2708919"/>
            <a:ext cx="28575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4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6" y="0"/>
            <a:ext cx="92262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Повсталі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нетерпінням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чекали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сприйме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вимоги</a:t>
            </a:r>
            <a:r>
              <a:rPr lang="ru-RU" dirty="0">
                <a:solidFill>
                  <a:schemeClr val="bg1"/>
                </a:solidFill>
              </a:rPr>
              <a:t> Х </a:t>
            </a:r>
            <a:r>
              <a:rPr lang="ru-RU" dirty="0" err="1">
                <a:solidFill>
                  <a:schemeClr val="bg1"/>
                </a:solidFill>
              </a:rPr>
              <a:t>з'їзд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партії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почався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rgbClr val="FFC000"/>
                </a:solidFill>
              </a:rPr>
              <a:t>8 </a:t>
            </a:r>
            <a:r>
              <a:rPr lang="ru-RU" b="1" i="1" dirty="0" err="1">
                <a:solidFill>
                  <a:srgbClr val="FFC000"/>
                </a:solidFill>
              </a:rPr>
              <a:t>березня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З'їзд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зробив</a:t>
            </a:r>
            <a:r>
              <a:rPr lang="ru-RU" dirty="0">
                <a:solidFill>
                  <a:schemeClr val="bg1"/>
                </a:solidFill>
              </a:rPr>
              <a:t> перший </a:t>
            </a:r>
            <a:r>
              <a:rPr lang="ru-RU" dirty="0" err="1">
                <a:solidFill>
                  <a:schemeClr val="bg1"/>
                </a:solidFill>
              </a:rPr>
              <a:t>крок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назустріч</a:t>
            </a:r>
            <a:r>
              <a:rPr lang="ru-RU" dirty="0">
                <a:solidFill>
                  <a:schemeClr val="bg1"/>
                </a:solidFill>
              </a:rPr>
              <a:t> селянству - </a:t>
            </a:r>
            <a:r>
              <a:rPr lang="ru-RU" dirty="0" err="1">
                <a:solidFill>
                  <a:schemeClr val="bg1"/>
                </a:solidFill>
              </a:rPr>
              <a:t>скасував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продрозверстку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одне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головних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кронштадцев</a:t>
            </a:r>
            <a:r>
              <a:rPr lang="ru-RU" dirty="0">
                <a:solidFill>
                  <a:schemeClr val="bg1"/>
                </a:solidFill>
              </a:rPr>
              <a:t>. У той час по </a:t>
            </a:r>
            <a:r>
              <a:rPr lang="ru-RU" dirty="0" err="1">
                <a:solidFill>
                  <a:schemeClr val="bg1"/>
                </a:solidFill>
              </a:rPr>
              <a:t>відношенню</a:t>
            </a:r>
            <a:r>
              <a:rPr lang="ru-RU" dirty="0">
                <a:solidFill>
                  <a:schemeClr val="bg1"/>
                </a:solidFill>
              </a:rPr>
              <a:t> до самих </a:t>
            </a:r>
            <a:r>
              <a:rPr lang="ru-RU" dirty="0" err="1">
                <a:solidFill>
                  <a:schemeClr val="bg1"/>
                </a:solidFill>
              </a:rPr>
              <a:t>повсталим</a:t>
            </a:r>
            <a:r>
              <a:rPr lang="ru-RU" dirty="0">
                <a:solidFill>
                  <a:schemeClr val="bg1"/>
                </a:solidFill>
              </a:rPr>
              <a:t> курс </a:t>
            </a:r>
            <a:r>
              <a:rPr lang="ru-RU" dirty="0" err="1">
                <a:solidFill>
                  <a:schemeClr val="bg1"/>
                </a:solidFill>
              </a:rPr>
              <a:t>залишився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непримиренним</a:t>
            </a:r>
            <a:r>
              <a:rPr lang="ru-RU" dirty="0">
                <a:solidFill>
                  <a:schemeClr val="bg1"/>
                </a:solidFill>
              </a:rPr>
              <a:t>. </a:t>
            </a:r>
            <a:r>
              <a:rPr lang="ru-RU" dirty="0" err="1">
                <a:solidFill>
                  <a:schemeClr val="bg1"/>
                </a:solidFill>
              </a:rPr>
              <a:t>Ленін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зауважив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Кронштадт "</a:t>
            </a:r>
            <a:r>
              <a:rPr lang="ru-RU" b="1" i="1" dirty="0" err="1">
                <a:solidFill>
                  <a:srgbClr val="FFC000"/>
                </a:solidFill>
              </a:rPr>
              <a:t>більш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небезпечний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ніж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Денікін</a:t>
            </a:r>
            <a:r>
              <a:rPr lang="ru-RU" b="1" i="1" dirty="0">
                <a:solidFill>
                  <a:srgbClr val="FFC000"/>
                </a:solidFill>
              </a:rPr>
              <a:t>, Юденич і Колчак, </a:t>
            </a:r>
            <a:r>
              <a:rPr lang="ru-RU" b="1" i="1" dirty="0" err="1">
                <a:solidFill>
                  <a:srgbClr val="FFC000"/>
                </a:solidFill>
              </a:rPr>
              <a:t>всі</a:t>
            </a:r>
            <a:r>
              <a:rPr lang="ru-RU" b="1" i="1" dirty="0">
                <a:solidFill>
                  <a:srgbClr val="FFC000"/>
                </a:solidFill>
              </a:rPr>
              <a:t> разом </a:t>
            </a:r>
            <a:r>
              <a:rPr lang="ru-RU" b="1" i="1" dirty="0" err="1">
                <a:solidFill>
                  <a:srgbClr val="FFC000"/>
                </a:solidFill>
              </a:rPr>
              <a:t>узяті</a:t>
            </a:r>
            <a:r>
              <a:rPr lang="ru-RU" dirty="0">
                <a:solidFill>
                  <a:schemeClr val="bg1"/>
                </a:solidFill>
              </a:rPr>
              <a:t>". Триста </a:t>
            </a:r>
            <a:r>
              <a:rPr lang="ru-RU" dirty="0" err="1">
                <a:solidFill>
                  <a:schemeClr val="bg1"/>
                </a:solidFill>
              </a:rPr>
              <a:t>делегатів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з'їзду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вирушили</a:t>
            </a:r>
            <a:r>
              <a:rPr lang="ru-RU" dirty="0">
                <a:solidFill>
                  <a:schemeClr val="bg1"/>
                </a:solidFill>
              </a:rPr>
              <a:t> на штурм Кронштадта.</a:t>
            </a:r>
          </a:p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1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4"/>
            <a:ext cx="92280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Більшовикам</a:t>
            </a:r>
            <a:r>
              <a:rPr lang="ru-RU" dirty="0">
                <a:solidFill>
                  <a:schemeClr val="bg1"/>
                </a:solidFill>
              </a:rPr>
              <a:t> треба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провести </a:t>
            </a:r>
            <a:r>
              <a:rPr lang="ru-RU" dirty="0" err="1">
                <a:solidFill>
                  <a:schemeClr val="bg1"/>
                </a:solidFill>
              </a:rPr>
              <a:t>небувалу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військовій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операцію</a:t>
            </a:r>
            <a:r>
              <a:rPr lang="ru-RU" dirty="0">
                <a:solidFill>
                  <a:schemeClr val="bg1"/>
                </a:solidFill>
              </a:rPr>
              <a:t>: силами </a:t>
            </a:r>
            <a:r>
              <a:rPr lang="ru-RU" dirty="0" err="1">
                <a:solidFill>
                  <a:schemeClr val="bg1"/>
                </a:solidFill>
              </a:rPr>
              <a:t>піхоти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взяти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морську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фортецю</a:t>
            </a:r>
            <a:r>
              <a:rPr lang="ru-RU" dirty="0">
                <a:solidFill>
                  <a:schemeClr val="bg1"/>
                </a:solidFill>
              </a:rPr>
              <a:t>! Але </a:t>
            </a:r>
            <a:r>
              <a:rPr lang="ru-RU" dirty="0" err="1">
                <a:solidFill>
                  <a:schemeClr val="bg1"/>
                </a:solidFill>
              </a:rPr>
              <a:t>зволікати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доводилося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лід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кожним</a:t>
            </a:r>
            <a:r>
              <a:rPr lang="ru-RU" dirty="0">
                <a:solidFill>
                  <a:schemeClr val="bg1"/>
                </a:solidFill>
              </a:rPr>
              <a:t> днем ​​ставав </a:t>
            </a:r>
            <a:r>
              <a:rPr lang="ru-RU" dirty="0" err="1">
                <a:solidFill>
                  <a:schemeClr val="bg1"/>
                </a:solidFill>
              </a:rPr>
              <a:t>тонше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трохи</a:t>
            </a:r>
            <a:r>
              <a:rPr lang="ru-RU" dirty="0">
                <a:solidFill>
                  <a:schemeClr val="bg1"/>
                </a:solidFill>
              </a:rPr>
              <a:t> і Кронштадт став </a:t>
            </a:r>
            <a:r>
              <a:rPr lang="ru-RU" dirty="0" err="1">
                <a:solidFill>
                  <a:schemeClr val="bg1"/>
                </a:solidFill>
              </a:rPr>
              <a:t>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неприступним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23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505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Pandorica</dc:creator>
  <cp:lastModifiedBy>Pandorica</cp:lastModifiedBy>
  <cp:revision>5</cp:revision>
  <dcterms:created xsi:type="dcterms:W3CDTF">2014-05-19T19:28:44Z</dcterms:created>
  <dcterms:modified xsi:type="dcterms:W3CDTF">2014-05-20T04:51:02Z</dcterms:modified>
</cp:coreProperties>
</file>