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3" r:id="rId6"/>
    <p:sldId id="264" r:id="rId7"/>
    <p:sldId id="265"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Віктор)\3045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42910" y="1000108"/>
            <a:ext cx="7772400" cy="1470025"/>
          </a:xfrm>
        </p:spPr>
        <p:txBody>
          <a:bodyPr>
            <a:normAutofit/>
          </a:bodyPr>
          <a:lstStyle/>
          <a:p>
            <a:r>
              <a:rPr lang="uk-UA" b="1" dirty="0" smtClean="0"/>
              <a:t>Література та мистецтво України в умовах незалежності</a:t>
            </a:r>
            <a:endParaRPr lang="en-US" b="1" dirty="0"/>
          </a:p>
        </p:txBody>
      </p:sp>
      <p:sp>
        <p:nvSpPr>
          <p:cNvPr id="3" name="Подзаголовок 2"/>
          <p:cNvSpPr>
            <a:spLocks noGrp="1"/>
          </p:cNvSpPr>
          <p:nvPr>
            <p:ph type="subTitle" idx="1"/>
          </p:nvPr>
        </p:nvSpPr>
        <p:spPr>
          <a:xfrm>
            <a:off x="3500430" y="3714752"/>
            <a:ext cx="6400800" cy="1752600"/>
          </a:xfrm>
        </p:spPr>
        <p:txBody>
          <a:bodyPr>
            <a:normAutofit fontScale="85000" lnSpcReduction="20000"/>
          </a:bodyPr>
          <a:lstStyle/>
          <a:p>
            <a:r>
              <a:rPr lang="uk-UA" dirty="0" smtClean="0">
                <a:solidFill>
                  <a:schemeClr val="tx1"/>
                </a:solidFill>
              </a:rPr>
              <a:t>Роботу виконала</a:t>
            </a:r>
          </a:p>
          <a:p>
            <a:r>
              <a:rPr lang="uk-UA" dirty="0" smtClean="0">
                <a:solidFill>
                  <a:schemeClr val="tx1"/>
                </a:solidFill>
              </a:rPr>
              <a:t>Учениця 11-А класу</a:t>
            </a:r>
          </a:p>
          <a:p>
            <a:r>
              <a:rPr lang="uk-UA" dirty="0" smtClean="0">
                <a:solidFill>
                  <a:schemeClr val="tx1"/>
                </a:solidFill>
              </a:rPr>
              <a:t>Макарівського НВК </a:t>
            </a:r>
          </a:p>
          <a:p>
            <a:r>
              <a:rPr lang="uk-UA" dirty="0" smtClean="0">
                <a:solidFill>
                  <a:schemeClr val="tx1"/>
                </a:solidFill>
              </a:rPr>
              <a:t>Заріцька Вікторія</a:t>
            </a:r>
          </a:p>
        </p:txBody>
      </p:sp>
      <p:sp>
        <p:nvSpPr>
          <p:cNvPr id="5" name="TextBox 4"/>
          <p:cNvSpPr txBox="1"/>
          <p:nvPr/>
        </p:nvSpPr>
        <p:spPr>
          <a:xfrm>
            <a:off x="3929058" y="6000768"/>
            <a:ext cx="1214446" cy="369332"/>
          </a:xfrm>
          <a:prstGeom prst="rect">
            <a:avLst/>
          </a:prstGeom>
          <a:noFill/>
        </p:spPr>
        <p:txBody>
          <a:bodyPr wrap="square" rtlCol="0">
            <a:spAutoFit/>
          </a:bodyPr>
          <a:lstStyle/>
          <a:p>
            <a:pPr algn="ctr"/>
            <a:r>
              <a:rPr lang="uk-UA" dirty="0" smtClean="0"/>
              <a:t>2014</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Віктор)\30457.jpg"/>
          <p:cNvPicPr>
            <a:picLocks noChangeAspect="1" noChangeArrowheads="1"/>
          </p:cNvPicPr>
          <p:nvPr/>
        </p:nvPicPr>
        <p:blipFill>
          <a:blip r:embed="rId2"/>
          <a:srcRect/>
          <a:stretch>
            <a:fillRect/>
          </a:stretch>
        </p:blipFill>
        <p:spPr bwMode="auto">
          <a:xfrm>
            <a:off x="0" y="0"/>
            <a:ext cx="9163549" cy="6858000"/>
          </a:xfrm>
          <a:prstGeom prst="rect">
            <a:avLst/>
          </a:prstGeom>
          <a:noFill/>
        </p:spPr>
      </p:pic>
      <p:sp>
        <p:nvSpPr>
          <p:cNvPr id="2" name="Заголовок 1"/>
          <p:cNvSpPr>
            <a:spLocks noGrp="1"/>
          </p:cNvSpPr>
          <p:nvPr>
            <p:ph type="title"/>
          </p:nvPr>
        </p:nvSpPr>
        <p:spPr/>
        <p:txBody>
          <a:bodyPr/>
          <a:lstStyle/>
          <a:p>
            <a:r>
              <a:rPr lang="uk-UA" dirty="0" smtClean="0">
                <a:solidFill>
                  <a:srgbClr val="FFC000"/>
                </a:solidFill>
              </a:rPr>
              <a:t>План</a:t>
            </a:r>
            <a:endParaRPr lang="en-US" dirty="0">
              <a:solidFill>
                <a:srgbClr val="FFC000"/>
              </a:solidFill>
            </a:endParaRPr>
          </a:p>
        </p:txBody>
      </p:sp>
      <p:sp>
        <p:nvSpPr>
          <p:cNvPr id="3" name="Содержимое 2"/>
          <p:cNvSpPr>
            <a:spLocks noGrp="1"/>
          </p:cNvSpPr>
          <p:nvPr>
            <p:ph idx="1"/>
          </p:nvPr>
        </p:nvSpPr>
        <p:spPr>
          <a:xfrm>
            <a:off x="428596" y="1428736"/>
            <a:ext cx="8229600" cy="4983179"/>
          </a:xfrm>
        </p:spPr>
        <p:txBody>
          <a:bodyPr>
            <a:normAutofit fontScale="92500" lnSpcReduction="10000"/>
          </a:bodyPr>
          <a:lstStyle/>
          <a:p>
            <a:r>
              <a:rPr lang="uk-UA" dirty="0" smtClean="0">
                <a:solidFill>
                  <a:srgbClr val="FFC000"/>
                </a:solidFill>
              </a:rPr>
              <a:t>Прийняття незалежності України.</a:t>
            </a:r>
          </a:p>
          <a:p>
            <a:r>
              <a:rPr lang="uk-UA" dirty="0" smtClean="0">
                <a:solidFill>
                  <a:srgbClr val="FFC000"/>
                </a:solidFill>
              </a:rPr>
              <a:t>Духовне відродження літератури в роки прийняття незалежності.</a:t>
            </a:r>
          </a:p>
          <a:p>
            <a:r>
              <a:rPr lang="uk-UA" dirty="0" smtClean="0">
                <a:solidFill>
                  <a:srgbClr val="FFC000"/>
                </a:solidFill>
              </a:rPr>
              <a:t>Здобутки української літератури.</a:t>
            </a:r>
          </a:p>
          <a:p>
            <a:r>
              <a:rPr lang="uk-UA" dirty="0" smtClean="0">
                <a:solidFill>
                  <a:srgbClr val="002060"/>
                </a:solidFill>
              </a:rPr>
              <a:t>Тема Чорнобиля, як нова сторінка літературної творчості.</a:t>
            </a:r>
          </a:p>
          <a:p>
            <a:r>
              <a:rPr lang="uk-UA" dirty="0" smtClean="0">
                <a:solidFill>
                  <a:srgbClr val="002060"/>
                </a:solidFill>
              </a:rPr>
              <a:t>Перші лауреати Шевченківської премії незалежної України.</a:t>
            </a:r>
          </a:p>
          <a:p>
            <a:r>
              <a:rPr lang="uk-UA" dirty="0" smtClean="0">
                <a:solidFill>
                  <a:srgbClr val="002060"/>
                </a:solidFill>
              </a:rPr>
              <a:t>Відродження образотворчого мистецтва.</a:t>
            </a:r>
          </a:p>
          <a:p>
            <a:r>
              <a:rPr lang="uk-UA" dirty="0" smtClean="0">
                <a:solidFill>
                  <a:srgbClr val="002060"/>
                </a:solidFill>
              </a:rPr>
              <a:t>Музика у часи </a:t>
            </a:r>
            <a:r>
              <a:rPr lang="uk-UA" smtClean="0">
                <a:solidFill>
                  <a:srgbClr val="002060"/>
                </a:solidFill>
              </a:rPr>
              <a:t>прийняття незалежності</a:t>
            </a:r>
            <a:r>
              <a:rPr lang="uk-UA" dirty="0" smtClean="0">
                <a:solidFill>
                  <a:srgbClr val="002060"/>
                </a:solidFill>
              </a:rPr>
              <a:t>.</a:t>
            </a:r>
          </a:p>
          <a:p>
            <a:endParaRPr lang="uk-UA" dirty="0" smtClean="0">
              <a:solidFill>
                <a:srgbClr val="002060"/>
              </a:solidFill>
            </a:endParaRPr>
          </a:p>
          <a:p>
            <a:endParaRPr lang="uk-UA" dirty="0" smtClean="0">
              <a:solidFill>
                <a:srgbClr val="002060"/>
              </a:solidFill>
            </a:endParaRPr>
          </a:p>
          <a:p>
            <a:endParaRPr lang="uk-UA" dirty="0" smtClean="0">
              <a:solidFill>
                <a:srgbClr val="002060"/>
              </a:solidFill>
            </a:endParaRPr>
          </a:p>
          <a:p>
            <a:endParaRPr lang="en-US"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Віктор)\3045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285728"/>
            <a:ext cx="8801072" cy="796908"/>
          </a:xfrm>
        </p:spPr>
        <p:txBody>
          <a:bodyPr>
            <a:normAutofit fontScale="90000"/>
          </a:bodyPr>
          <a:lstStyle/>
          <a:p>
            <a:r>
              <a:rPr lang="uk-UA" dirty="0" smtClean="0">
                <a:solidFill>
                  <a:schemeClr val="bg1"/>
                </a:solidFill>
                <a:latin typeface="Comic Sans MS" pitchFamily="66" charset="0"/>
              </a:rPr>
              <a:t>Прийняття Незалежності України</a:t>
            </a:r>
            <a:endParaRPr lang="en-US" dirty="0">
              <a:solidFill>
                <a:schemeClr val="bg1"/>
              </a:solidFill>
              <a:latin typeface="Comic Sans MS" pitchFamily="66" charset="0"/>
            </a:endParaRPr>
          </a:p>
        </p:txBody>
      </p:sp>
      <p:sp>
        <p:nvSpPr>
          <p:cNvPr id="3" name="Содержимое 2"/>
          <p:cNvSpPr>
            <a:spLocks noGrp="1"/>
          </p:cNvSpPr>
          <p:nvPr>
            <p:ph idx="1"/>
          </p:nvPr>
        </p:nvSpPr>
        <p:spPr>
          <a:xfrm>
            <a:off x="285720" y="1214422"/>
            <a:ext cx="5214974" cy="5643578"/>
          </a:xfrm>
        </p:spPr>
        <p:txBody>
          <a:bodyPr>
            <a:normAutofit fontScale="70000" lnSpcReduction="20000"/>
          </a:bodyPr>
          <a:lstStyle/>
          <a:p>
            <a:pPr>
              <a:buNone/>
            </a:pPr>
            <a:endParaRPr lang="uk-UA" dirty="0" smtClean="0"/>
          </a:p>
          <a:p>
            <a:pPr>
              <a:buNone/>
            </a:pPr>
            <a:r>
              <a:rPr lang="ru-RU" b="1" dirty="0" smtClean="0">
                <a:solidFill>
                  <a:schemeClr val="bg1"/>
                </a:solidFill>
                <a:latin typeface="Comic Sans MS" pitchFamily="66" charset="0"/>
              </a:rPr>
              <a:t>У 1990 </a:t>
            </a:r>
            <a:r>
              <a:rPr lang="ru-RU" b="1" dirty="0" smtClean="0">
                <a:solidFill>
                  <a:schemeClr val="bg1"/>
                </a:solidFill>
                <a:latin typeface="Comic Sans MS" pitchFamily="66" charset="0"/>
              </a:rPr>
              <a:t>р. в </a:t>
            </a:r>
            <a:r>
              <a:rPr lang="ru-RU" b="1" dirty="0" err="1" smtClean="0">
                <a:solidFill>
                  <a:schemeClr val="bg1"/>
                </a:solidFill>
                <a:latin typeface="Comic Sans MS" pitchFamily="66" charset="0"/>
              </a:rPr>
              <a:t>Україні</a:t>
            </a:r>
            <a:r>
              <a:rPr lang="ru-RU" b="1" dirty="0" smtClean="0">
                <a:solidFill>
                  <a:schemeClr val="bg1"/>
                </a:solidFill>
                <a:latin typeface="Comic Sans MS" pitchFamily="66" charset="0"/>
              </a:rPr>
              <a:t> </a:t>
            </a:r>
            <a:r>
              <a:rPr lang="ru-RU" b="1" dirty="0" err="1" smtClean="0">
                <a:solidFill>
                  <a:schemeClr val="bg1"/>
                </a:solidFill>
                <a:latin typeface="Comic Sans MS" pitchFamily="66" charset="0"/>
              </a:rPr>
              <a:t>розпочався</a:t>
            </a:r>
            <a:r>
              <a:rPr lang="ru-RU" b="1" dirty="0" smtClean="0">
                <a:solidFill>
                  <a:schemeClr val="bg1"/>
                </a:solidFill>
                <a:latin typeface="Comic Sans MS" pitchFamily="66" charset="0"/>
              </a:rPr>
              <a:t> перший </a:t>
            </a:r>
            <a:r>
              <a:rPr lang="ru-RU" b="1" dirty="0" err="1" smtClean="0">
                <a:solidFill>
                  <a:schemeClr val="bg1"/>
                </a:solidFill>
                <a:latin typeface="Comic Sans MS" pitchFamily="66" charset="0"/>
              </a:rPr>
              <a:t>етап</a:t>
            </a:r>
            <a:r>
              <a:rPr lang="ru-RU" b="1" dirty="0" smtClean="0">
                <a:solidFill>
                  <a:schemeClr val="bg1"/>
                </a:solidFill>
                <a:latin typeface="Comic Sans MS" pitchFamily="66" charset="0"/>
              </a:rPr>
              <a:t> </a:t>
            </a:r>
            <a:r>
              <a:rPr lang="ru-RU" b="1" dirty="0" err="1" smtClean="0">
                <a:solidFill>
                  <a:schemeClr val="bg1"/>
                </a:solidFill>
                <a:latin typeface="Comic Sans MS" pitchFamily="66" charset="0"/>
              </a:rPr>
              <a:t>державотворення</a:t>
            </a:r>
            <a:r>
              <a:rPr lang="ru-RU" b="1" dirty="0" smtClean="0">
                <a:solidFill>
                  <a:schemeClr val="bg1"/>
                </a:solidFill>
                <a:latin typeface="Comic Sans MS" pitchFamily="66" charset="0"/>
              </a:rPr>
              <a:t>. </a:t>
            </a:r>
            <a:r>
              <a:rPr lang="ru-RU" dirty="0" err="1" smtClean="0">
                <a:solidFill>
                  <a:schemeClr val="bg1"/>
                </a:solidFill>
                <a:latin typeface="Comic Sans MS" pitchFamily="66" charset="0"/>
              </a:rPr>
              <a:t>Після</a:t>
            </a:r>
            <a:r>
              <a:rPr lang="ru-RU" dirty="0" smtClean="0">
                <a:solidFill>
                  <a:schemeClr val="bg1"/>
                </a:solidFill>
                <a:latin typeface="Comic Sans MS" pitchFamily="66" charset="0"/>
              </a:rPr>
              <a:t> </a:t>
            </a:r>
            <a:r>
              <a:rPr lang="ru-RU" dirty="0" smtClean="0">
                <a:solidFill>
                  <a:schemeClr val="bg1"/>
                </a:solidFill>
                <a:latin typeface="Comic Sans MS" pitchFamily="66" charset="0"/>
              </a:rPr>
              <a:t>того, як </a:t>
            </a:r>
            <a:r>
              <a:rPr lang="ru-RU" dirty="0" err="1" smtClean="0">
                <a:solidFill>
                  <a:schemeClr val="bg1"/>
                </a:solidFill>
                <a:latin typeface="Comic Sans MS" pitchFamily="66" charset="0"/>
              </a:rPr>
              <a:t>Російська</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Федерація</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прийняла</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декларацію</a:t>
            </a:r>
            <a:r>
              <a:rPr lang="ru-RU" dirty="0" smtClean="0">
                <a:solidFill>
                  <a:schemeClr val="bg1"/>
                </a:solidFill>
                <a:latin typeface="Comic Sans MS" pitchFamily="66" charset="0"/>
              </a:rPr>
              <a:t> про </a:t>
            </a:r>
            <a:r>
              <a:rPr lang="ru-RU" dirty="0" err="1" smtClean="0">
                <a:solidFill>
                  <a:schemeClr val="bg1"/>
                </a:solidFill>
                <a:latin typeface="Comic Sans MS" pitchFamily="66" charset="0"/>
              </a:rPr>
              <a:t>державний</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суверенітет</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Росії</a:t>
            </a:r>
            <a:r>
              <a:rPr lang="ru-RU" dirty="0" smtClean="0">
                <a:solidFill>
                  <a:schemeClr val="bg1"/>
                </a:solidFill>
                <a:latin typeface="Comic Sans MS" pitchFamily="66" charset="0"/>
              </a:rPr>
              <a:t>, ВР УРСР 16 </a:t>
            </a:r>
            <a:r>
              <a:rPr lang="ru-RU" dirty="0" err="1" smtClean="0">
                <a:solidFill>
                  <a:schemeClr val="bg1"/>
                </a:solidFill>
                <a:latin typeface="Comic Sans MS" pitchFamily="66" charset="0"/>
              </a:rPr>
              <a:t>липня</a:t>
            </a:r>
            <a:r>
              <a:rPr lang="ru-RU" dirty="0" smtClean="0">
                <a:solidFill>
                  <a:schemeClr val="bg1"/>
                </a:solidFill>
                <a:latin typeface="Comic Sans MS" pitchFamily="66" charset="0"/>
              </a:rPr>
              <a:t> 1990 р. </a:t>
            </a:r>
            <a:r>
              <a:rPr lang="ru-RU" dirty="0" err="1" smtClean="0">
                <a:solidFill>
                  <a:schemeClr val="bg1"/>
                </a:solidFill>
                <a:latin typeface="Comic Sans MS" pitchFamily="66" charset="0"/>
              </a:rPr>
              <a:t>прийняла</a:t>
            </a:r>
            <a:r>
              <a:rPr lang="ru-RU" dirty="0" smtClean="0">
                <a:solidFill>
                  <a:schemeClr val="bg1"/>
                </a:solidFill>
                <a:latin typeface="Comic Sans MS" pitchFamily="66" charset="0"/>
              </a:rPr>
              <a:t> перший </a:t>
            </a:r>
            <a:r>
              <a:rPr lang="ru-RU" dirty="0" err="1" smtClean="0">
                <a:solidFill>
                  <a:schemeClr val="bg1"/>
                </a:solidFill>
                <a:latin typeface="Comic Sans MS" pitchFamily="66" charset="0"/>
              </a:rPr>
              <a:t>законодавчий</a:t>
            </a:r>
            <a:r>
              <a:rPr lang="ru-RU" dirty="0" smtClean="0">
                <a:solidFill>
                  <a:schemeClr val="bg1"/>
                </a:solidFill>
                <a:latin typeface="Comic Sans MS" pitchFamily="66" charset="0"/>
              </a:rPr>
              <a:t> акт, </a:t>
            </a:r>
            <a:r>
              <a:rPr lang="ru-RU" dirty="0" err="1" smtClean="0">
                <a:solidFill>
                  <a:schemeClr val="bg1"/>
                </a:solidFill>
                <a:latin typeface="Comic Sans MS" pitchFamily="66" charset="0"/>
              </a:rPr>
              <a:t>виходячи</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з</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якого</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розпочалося</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будівництво</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незалежної</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української</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держави</a:t>
            </a:r>
            <a:r>
              <a:rPr lang="ru-RU" dirty="0" smtClean="0">
                <a:solidFill>
                  <a:schemeClr val="bg1"/>
                </a:solidFill>
                <a:latin typeface="Comic Sans MS" pitchFamily="66" charset="0"/>
              </a:rPr>
              <a:t> </a:t>
            </a:r>
            <a:r>
              <a:rPr lang="ru-RU" dirty="0" smtClean="0">
                <a:solidFill>
                  <a:schemeClr val="bg1"/>
                </a:solidFill>
                <a:latin typeface="Comic Sans MS" pitchFamily="66" charset="0"/>
              </a:rPr>
              <a:t>.У </a:t>
            </a:r>
            <a:r>
              <a:rPr lang="ru-RU" dirty="0" err="1" smtClean="0">
                <a:solidFill>
                  <a:schemeClr val="bg1"/>
                </a:solidFill>
                <a:latin typeface="Comic Sans MS" pitchFamily="66" charset="0"/>
              </a:rPr>
              <a:t>ній</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було</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проголошено</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наміри</a:t>
            </a:r>
            <a:r>
              <a:rPr lang="ru-RU" dirty="0" smtClean="0">
                <a:solidFill>
                  <a:schemeClr val="bg1"/>
                </a:solidFill>
                <a:latin typeface="Comic Sans MS" pitchFamily="66" charset="0"/>
              </a:rPr>
              <a:t> народу </a:t>
            </a:r>
            <a:r>
              <a:rPr lang="ru-RU" dirty="0" err="1" smtClean="0">
                <a:solidFill>
                  <a:schemeClr val="bg1"/>
                </a:solidFill>
                <a:latin typeface="Comic Sans MS" pitchFamily="66" charset="0"/>
              </a:rPr>
              <a:t>України</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самостійно</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вирішувати</a:t>
            </a:r>
            <a:r>
              <a:rPr lang="ru-RU" dirty="0" smtClean="0">
                <a:solidFill>
                  <a:schemeClr val="bg1"/>
                </a:solidFill>
                <a:latin typeface="Comic Sans MS" pitchFamily="66" charset="0"/>
              </a:rPr>
              <a:t> свою долю </a:t>
            </a:r>
            <a:r>
              <a:rPr lang="ru-RU" dirty="0" err="1" smtClean="0">
                <a:solidFill>
                  <a:schemeClr val="bg1"/>
                </a:solidFill>
                <a:latin typeface="Comic Sans MS" pitchFamily="66" charset="0"/>
              </a:rPr>
              <a:t>й</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закріплено</a:t>
            </a:r>
            <a:r>
              <a:rPr lang="ru-RU" dirty="0" smtClean="0">
                <a:solidFill>
                  <a:schemeClr val="bg1"/>
                </a:solidFill>
                <a:latin typeface="Comic Sans MS" pitchFamily="66" charset="0"/>
              </a:rPr>
              <a:t> три </a:t>
            </a:r>
            <a:r>
              <a:rPr lang="ru-RU" dirty="0" err="1" smtClean="0">
                <a:solidFill>
                  <a:schemeClr val="bg1"/>
                </a:solidFill>
                <a:latin typeface="Comic Sans MS" pitchFamily="66" charset="0"/>
              </a:rPr>
              <a:t>види</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суверенітету</a:t>
            </a:r>
            <a:r>
              <a:rPr lang="ru-RU" dirty="0" smtClean="0">
                <a:solidFill>
                  <a:schemeClr val="bg1"/>
                </a:solidFill>
                <a:latin typeface="Comic Sans MS" pitchFamily="66" charset="0"/>
              </a:rPr>
              <a:t> - </a:t>
            </a:r>
            <a:r>
              <a:rPr lang="ru-RU" dirty="0" err="1" smtClean="0">
                <a:solidFill>
                  <a:schemeClr val="bg1"/>
                </a:solidFill>
                <a:latin typeface="Comic Sans MS" pitchFamily="66" charset="0"/>
              </a:rPr>
              <a:t>державний</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народний</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і</a:t>
            </a:r>
            <a:r>
              <a:rPr lang="ru-RU" dirty="0" smtClean="0">
                <a:solidFill>
                  <a:schemeClr val="bg1"/>
                </a:solidFill>
                <a:latin typeface="Comic Sans MS" pitchFamily="66" charset="0"/>
              </a:rPr>
              <a:t> </a:t>
            </a:r>
            <a:r>
              <a:rPr lang="ru-RU" dirty="0" err="1" smtClean="0">
                <a:solidFill>
                  <a:schemeClr val="bg1"/>
                </a:solidFill>
                <a:latin typeface="Comic Sans MS" pitchFamily="66" charset="0"/>
              </a:rPr>
              <a:t>національний</a:t>
            </a:r>
            <a:r>
              <a:rPr lang="ru-RU" dirty="0" smtClean="0">
                <a:latin typeface="Comic Sans MS" pitchFamily="66" charset="0"/>
              </a:rPr>
              <a:t>.</a:t>
            </a:r>
            <a:endParaRPr lang="uk-UA" dirty="0" smtClean="0">
              <a:latin typeface="Comic Sans MS" pitchFamily="66" charset="0"/>
            </a:endParaRPr>
          </a:p>
        </p:txBody>
      </p:sp>
      <p:pic>
        <p:nvPicPr>
          <p:cNvPr id="5" name="Рисунок 4" descr="IndDayUA.jpg"/>
          <p:cNvPicPr>
            <a:picLocks noChangeAspect="1"/>
          </p:cNvPicPr>
          <p:nvPr/>
        </p:nvPicPr>
        <p:blipFill>
          <a:blip r:embed="rId3"/>
          <a:stretch>
            <a:fillRect/>
          </a:stretch>
        </p:blipFill>
        <p:spPr>
          <a:xfrm>
            <a:off x="5929322" y="1571612"/>
            <a:ext cx="2750725" cy="41306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457.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uk-UA" dirty="0" smtClean="0">
                <a:solidFill>
                  <a:srgbClr val="FFC000"/>
                </a:solidFill>
              </a:rPr>
              <a:t>Духовне відродження літератури в роки прийняття </a:t>
            </a:r>
            <a:r>
              <a:rPr lang="uk-UA" dirty="0" smtClean="0">
                <a:solidFill>
                  <a:srgbClr val="FFC000"/>
                </a:solidFill>
              </a:rPr>
              <a:t>незалежності</a:t>
            </a:r>
            <a:endParaRPr lang="en-US" dirty="0"/>
          </a:p>
        </p:txBody>
      </p:sp>
      <p:sp>
        <p:nvSpPr>
          <p:cNvPr id="3" name="Содержимое 2"/>
          <p:cNvSpPr>
            <a:spLocks noGrp="1"/>
          </p:cNvSpPr>
          <p:nvPr>
            <p:ph idx="1"/>
          </p:nvPr>
        </p:nvSpPr>
        <p:spPr>
          <a:xfrm>
            <a:off x="5072066" y="1857364"/>
            <a:ext cx="3757610" cy="5257800"/>
          </a:xfrm>
        </p:spPr>
        <p:txBody>
          <a:bodyPr>
            <a:normAutofit fontScale="25000" lnSpcReduction="20000"/>
          </a:bodyPr>
          <a:lstStyle/>
          <a:p>
            <a:r>
              <a:rPr lang="uk-UA" sz="8000" dirty="0" smtClean="0">
                <a:solidFill>
                  <a:schemeClr val="bg1"/>
                </a:solidFill>
              </a:rPr>
              <a:t>У зв’язку з проголошенням незалежності й ліквідацією цензури українська мова переживала духовне відродження. У творах спостерігається переоцінка суспільних явищ. Пошук нових ідеалів та орієнтирів, переосмислення донедавна панівних поглядів, мовна політика держави, екологічні негаразди стали темами публіцистичних творів О. Гончара, Л. Костенко, І. Драча, І. Дзюби, П. Мовчана.</a:t>
            </a:r>
            <a:endParaRPr lang="en-US" sz="8000" dirty="0" smtClean="0">
              <a:solidFill>
                <a:schemeClr val="bg1"/>
              </a:solidFill>
            </a:endParaRPr>
          </a:p>
          <a:p>
            <a:endParaRPr lang="en-US" dirty="0"/>
          </a:p>
        </p:txBody>
      </p:sp>
      <p:pic>
        <p:nvPicPr>
          <p:cNvPr id="5" name="Рисунок 4" descr="430-8-1.jpg"/>
          <p:cNvPicPr>
            <a:picLocks noChangeAspect="1"/>
          </p:cNvPicPr>
          <p:nvPr/>
        </p:nvPicPr>
        <p:blipFill>
          <a:blip r:embed="rId3"/>
          <a:stretch>
            <a:fillRect/>
          </a:stretch>
        </p:blipFill>
        <p:spPr>
          <a:xfrm>
            <a:off x="3143240" y="1571612"/>
            <a:ext cx="1500198" cy="2286016"/>
          </a:xfrm>
          <a:prstGeom prst="rect">
            <a:avLst/>
          </a:prstGeom>
        </p:spPr>
      </p:pic>
      <p:pic>
        <p:nvPicPr>
          <p:cNvPr id="6" name="Рисунок 5" descr="Kostenko_Lina.jpg"/>
          <p:cNvPicPr>
            <a:picLocks noChangeAspect="1"/>
          </p:cNvPicPr>
          <p:nvPr/>
        </p:nvPicPr>
        <p:blipFill>
          <a:blip r:embed="rId4"/>
          <a:stretch>
            <a:fillRect/>
          </a:stretch>
        </p:blipFill>
        <p:spPr>
          <a:xfrm>
            <a:off x="1500166" y="4071942"/>
            <a:ext cx="1720345" cy="2301870"/>
          </a:xfrm>
          <a:prstGeom prst="rect">
            <a:avLst/>
          </a:prstGeom>
        </p:spPr>
      </p:pic>
      <p:pic>
        <p:nvPicPr>
          <p:cNvPr id="7" name="Рисунок 6" descr="drach_180px-ivan_drach.jpg"/>
          <p:cNvPicPr>
            <a:picLocks noChangeAspect="1"/>
          </p:cNvPicPr>
          <p:nvPr/>
        </p:nvPicPr>
        <p:blipFill>
          <a:blip r:embed="rId5"/>
          <a:stretch>
            <a:fillRect/>
          </a:stretch>
        </p:blipFill>
        <p:spPr>
          <a:xfrm>
            <a:off x="142844" y="1500174"/>
            <a:ext cx="1500182" cy="2266941"/>
          </a:xfrm>
          <a:prstGeom prst="rect">
            <a:avLst/>
          </a:prstGeom>
        </p:spPr>
      </p:pic>
      <p:sp>
        <p:nvSpPr>
          <p:cNvPr id="8" name="TextBox 7"/>
          <p:cNvSpPr txBox="1"/>
          <p:nvPr/>
        </p:nvSpPr>
        <p:spPr>
          <a:xfrm>
            <a:off x="1571604" y="6488668"/>
            <a:ext cx="1428760" cy="369332"/>
          </a:xfrm>
          <a:prstGeom prst="rect">
            <a:avLst/>
          </a:prstGeom>
          <a:noFill/>
        </p:spPr>
        <p:txBody>
          <a:bodyPr wrap="square" rtlCol="0">
            <a:spAutoFit/>
          </a:bodyPr>
          <a:lstStyle/>
          <a:p>
            <a:r>
              <a:rPr lang="uk-UA" dirty="0" smtClean="0"/>
              <a:t>Л. Костенко</a:t>
            </a:r>
            <a:endParaRPr lang="en-US" dirty="0"/>
          </a:p>
        </p:txBody>
      </p:sp>
      <p:sp>
        <p:nvSpPr>
          <p:cNvPr id="9" name="TextBox 8"/>
          <p:cNvSpPr txBox="1"/>
          <p:nvPr/>
        </p:nvSpPr>
        <p:spPr>
          <a:xfrm>
            <a:off x="285720" y="3857628"/>
            <a:ext cx="1000132" cy="369332"/>
          </a:xfrm>
          <a:prstGeom prst="rect">
            <a:avLst/>
          </a:prstGeom>
          <a:noFill/>
        </p:spPr>
        <p:txBody>
          <a:bodyPr wrap="square" rtlCol="0">
            <a:spAutoFit/>
          </a:bodyPr>
          <a:lstStyle/>
          <a:p>
            <a:r>
              <a:rPr lang="uk-UA" dirty="0" smtClean="0"/>
              <a:t>І. Драч</a:t>
            </a:r>
            <a:endParaRPr lang="en-US" dirty="0"/>
          </a:p>
        </p:txBody>
      </p:sp>
      <p:sp>
        <p:nvSpPr>
          <p:cNvPr id="10" name="TextBox 9"/>
          <p:cNvSpPr txBox="1"/>
          <p:nvPr/>
        </p:nvSpPr>
        <p:spPr>
          <a:xfrm>
            <a:off x="3286116" y="3857628"/>
            <a:ext cx="1357322" cy="369332"/>
          </a:xfrm>
          <a:prstGeom prst="rect">
            <a:avLst/>
          </a:prstGeom>
          <a:noFill/>
        </p:spPr>
        <p:txBody>
          <a:bodyPr wrap="square" rtlCol="0">
            <a:spAutoFit/>
          </a:bodyPr>
          <a:lstStyle/>
          <a:p>
            <a:r>
              <a:rPr lang="uk-UA" dirty="0" smtClean="0"/>
              <a:t>О. Гончар</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457.jpg"/>
          <p:cNvPicPr>
            <a:picLocks noChangeAspect="1"/>
          </p:cNvPicPr>
          <p:nvPr/>
        </p:nvPicPr>
        <p:blipFill>
          <a:blip r:embed="rId2"/>
          <a:stretch>
            <a:fillRect/>
          </a:stretch>
        </p:blipFill>
        <p:spPr>
          <a:xfrm>
            <a:off x="0" y="0"/>
            <a:ext cx="9163545" cy="6858000"/>
          </a:xfrm>
          <a:prstGeom prst="rect">
            <a:avLst/>
          </a:prstGeom>
        </p:spPr>
      </p:pic>
      <p:sp>
        <p:nvSpPr>
          <p:cNvPr id="2" name="Заголовок 1"/>
          <p:cNvSpPr>
            <a:spLocks noGrp="1"/>
          </p:cNvSpPr>
          <p:nvPr>
            <p:ph type="title"/>
          </p:nvPr>
        </p:nvSpPr>
        <p:spPr>
          <a:xfrm>
            <a:off x="457200" y="274638"/>
            <a:ext cx="8229600" cy="796908"/>
          </a:xfrm>
        </p:spPr>
        <p:txBody>
          <a:bodyPr/>
          <a:lstStyle/>
          <a:p>
            <a:r>
              <a:rPr lang="uk-UA" dirty="0" smtClean="0">
                <a:solidFill>
                  <a:srgbClr val="FFC000"/>
                </a:solidFill>
              </a:rPr>
              <a:t>Здобутки української літератури</a:t>
            </a:r>
            <a:endParaRPr lang="en-US" dirty="0">
              <a:solidFill>
                <a:srgbClr val="FFC000"/>
              </a:solidFill>
            </a:endParaRPr>
          </a:p>
        </p:txBody>
      </p:sp>
      <p:sp>
        <p:nvSpPr>
          <p:cNvPr id="3" name="Содержимое 2"/>
          <p:cNvSpPr>
            <a:spLocks noGrp="1"/>
          </p:cNvSpPr>
          <p:nvPr>
            <p:ph idx="1"/>
          </p:nvPr>
        </p:nvSpPr>
        <p:spPr>
          <a:xfrm>
            <a:off x="500034" y="3500438"/>
            <a:ext cx="5857916" cy="2928958"/>
          </a:xfrm>
        </p:spPr>
        <p:txBody>
          <a:bodyPr>
            <a:normAutofit fontScale="92500"/>
          </a:bodyPr>
          <a:lstStyle/>
          <a:p>
            <a:r>
              <a:rPr lang="ru-RU" sz="2400" dirty="0" smtClean="0"/>
              <a:t>У </a:t>
            </a:r>
            <a:r>
              <a:rPr lang="ru-RU" sz="2400" dirty="0" err="1" smtClean="0"/>
              <a:t>постійному</a:t>
            </a:r>
            <a:r>
              <a:rPr lang="ru-RU" sz="2400" dirty="0" smtClean="0"/>
              <a:t> </a:t>
            </a:r>
            <a:r>
              <a:rPr lang="ru-RU" sz="2400" dirty="0" err="1" smtClean="0"/>
              <a:t>творчому</a:t>
            </a:r>
            <a:r>
              <a:rPr lang="ru-RU" sz="2400" dirty="0" smtClean="0"/>
              <a:t> </a:t>
            </a:r>
            <a:r>
              <a:rPr lang="ru-RU" sz="2400" dirty="0" err="1" smtClean="0"/>
              <a:t>пошуку</a:t>
            </a:r>
            <a:r>
              <a:rPr lang="ru-RU" sz="2400" dirty="0" smtClean="0"/>
              <a:t> в </a:t>
            </a:r>
            <a:r>
              <a:rPr lang="ru-RU" sz="2400" dirty="0" err="1" smtClean="0"/>
              <a:t>цей</a:t>
            </a:r>
            <a:r>
              <a:rPr lang="ru-RU" sz="2400" dirty="0" smtClean="0"/>
              <a:t> час </a:t>
            </a:r>
            <a:r>
              <a:rPr lang="ru-RU" sz="2400" dirty="0" err="1" smtClean="0"/>
              <a:t>перебувають</a:t>
            </a:r>
            <a:r>
              <a:rPr lang="ru-RU" sz="2400" dirty="0" smtClean="0"/>
              <a:t> </a:t>
            </a:r>
            <a:r>
              <a:rPr lang="ru-RU" sz="2400" dirty="0" err="1" smtClean="0"/>
              <a:t>українські</a:t>
            </a:r>
            <a:r>
              <a:rPr lang="ru-RU" sz="2400" dirty="0" smtClean="0"/>
              <a:t> </a:t>
            </a:r>
            <a:r>
              <a:rPr lang="ru-RU" sz="2400" dirty="0" err="1" smtClean="0"/>
              <a:t>літератори</a:t>
            </a:r>
            <a:r>
              <a:rPr lang="ru-RU" sz="2400" dirty="0" smtClean="0"/>
              <a:t>, </a:t>
            </a:r>
            <a:r>
              <a:rPr lang="ru-RU" sz="2400" dirty="0" err="1" smtClean="0"/>
              <a:t>більшість</a:t>
            </a:r>
            <a:r>
              <a:rPr lang="ru-RU" sz="2400" dirty="0" smtClean="0"/>
              <a:t> </a:t>
            </a:r>
            <a:r>
              <a:rPr lang="ru-RU" sz="2400" dirty="0" err="1" smtClean="0"/>
              <a:t>яких</a:t>
            </a:r>
            <a:r>
              <a:rPr lang="ru-RU" sz="2400" dirty="0" smtClean="0"/>
              <a:t> </a:t>
            </a:r>
            <a:r>
              <a:rPr lang="ru-RU" sz="2400" dirty="0" err="1" smtClean="0"/>
              <a:t>є</a:t>
            </a:r>
            <a:r>
              <a:rPr lang="ru-RU" sz="2400" dirty="0" smtClean="0"/>
              <a:t> членами </a:t>
            </a:r>
            <a:r>
              <a:rPr lang="ru-RU" sz="2400" dirty="0" err="1" smtClean="0"/>
              <a:t>Національної</a:t>
            </a:r>
            <a:r>
              <a:rPr lang="ru-RU" sz="2400" dirty="0" smtClean="0"/>
              <a:t> </a:t>
            </a:r>
            <a:r>
              <a:rPr lang="ru-RU" sz="2400" dirty="0" err="1" smtClean="0"/>
              <a:t>спілки</a:t>
            </a:r>
            <a:r>
              <a:rPr lang="ru-RU" sz="2400" dirty="0" smtClean="0"/>
              <a:t> </a:t>
            </a:r>
            <a:r>
              <a:rPr lang="ru-RU" sz="2400" dirty="0" err="1" smtClean="0"/>
              <a:t>письменників</a:t>
            </a:r>
            <a:r>
              <a:rPr lang="ru-RU" sz="2400" dirty="0" smtClean="0"/>
              <a:t> </a:t>
            </a:r>
            <a:r>
              <a:rPr lang="ru-RU" sz="2400" dirty="0" err="1" smtClean="0"/>
              <a:t>України</a:t>
            </a:r>
            <a:r>
              <a:rPr lang="ru-RU" sz="2400" dirty="0" smtClean="0"/>
              <a:t>. У </a:t>
            </a:r>
            <a:r>
              <a:rPr lang="ru-RU" sz="2400" dirty="0" err="1" smtClean="0"/>
              <a:t>її</a:t>
            </a:r>
            <a:r>
              <a:rPr lang="ru-RU" sz="2400" dirty="0" smtClean="0"/>
              <a:t> </a:t>
            </a:r>
            <a:r>
              <a:rPr lang="ru-RU" sz="2400" dirty="0" err="1" smtClean="0"/>
              <a:t>складі</a:t>
            </a:r>
            <a:r>
              <a:rPr lang="ru-RU" sz="2400" dirty="0" smtClean="0"/>
              <a:t> </a:t>
            </a:r>
            <a:r>
              <a:rPr lang="ru-RU" sz="2400" dirty="0" err="1" smtClean="0"/>
              <a:t>працюють</a:t>
            </a:r>
            <a:r>
              <a:rPr lang="ru-RU" sz="2400" dirty="0" smtClean="0"/>
              <a:t>: </a:t>
            </a:r>
            <a:r>
              <a:rPr lang="ru-RU" sz="2400" dirty="0" err="1" smtClean="0"/>
              <a:t>Літературний</a:t>
            </a:r>
            <a:r>
              <a:rPr lang="ru-RU" sz="2400" dirty="0" smtClean="0"/>
              <a:t> фонд, </a:t>
            </a:r>
            <a:r>
              <a:rPr lang="ru-RU" sz="2400" dirty="0" err="1" smtClean="0"/>
              <a:t>видавництво</a:t>
            </a:r>
            <a:r>
              <a:rPr lang="ru-RU" sz="2400" dirty="0" smtClean="0"/>
              <a:t> «</a:t>
            </a:r>
            <a:r>
              <a:rPr lang="ru-RU" sz="2400" dirty="0" err="1" smtClean="0"/>
              <a:t>Український</a:t>
            </a:r>
            <a:r>
              <a:rPr lang="ru-RU" sz="2400" dirty="0" smtClean="0"/>
              <a:t> </a:t>
            </a:r>
            <a:r>
              <a:rPr lang="ru-RU" sz="2400" dirty="0" err="1" smtClean="0"/>
              <a:t>письменник</a:t>
            </a:r>
            <a:r>
              <a:rPr lang="ru-RU" sz="2400" dirty="0" smtClean="0"/>
              <a:t>», </a:t>
            </a:r>
            <a:r>
              <a:rPr lang="ru-RU" sz="2400" dirty="0" err="1" smtClean="0"/>
              <a:t>часописи</a:t>
            </a:r>
            <a:r>
              <a:rPr lang="ru-RU" sz="2400" dirty="0" smtClean="0"/>
              <a:t> «</a:t>
            </a:r>
            <a:r>
              <a:rPr lang="ru-RU" sz="2400" dirty="0" err="1" smtClean="0"/>
              <a:t>Вітчизна</a:t>
            </a:r>
            <a:r>
              <a:rPr lang="ru-RU" sz="2400" dirty="0" smtClean="0"/>
              <a:t>», «</a:t>
            </a:r>
            <a:r>
              <a:rPr lang="ru-RU" sz="2400" dirty="0" err="1" smtClean="0"/>
              <a:t>Всесвіт</a:t>
            </a:r>
            <a:r>
              <a:rPr lang="ru-RU" sz="2400" dirty="0" smtClean="0"/>
              <a:t>», «</a:t>
            </a:r>
            <a:r>
              <a:rPr lang="ru-RU" sz="2400" dirty="0" err="1" smtClean="0"/>
              <a:t>Дзвін</a:t>
            </a:r>
            <a:r>
              <a:rPr lang="ru-RU" sz="2400" dirty="0" smtClean="0"/>
              <a:t>», «</a:t>
            </a:r>
            <a:r>
              <a:rPr lang="ru-RU" sz="2400" dirty="0" err="1" smtClean="0"/>
              <a:t>Донбас</a:t>
            </a:r>
            <a:r>
              <a:rPr lang="ru-RU" sz="2400" dirty="0" smtClean="0"/>
              <a:t>» та </a:t>
            </a:r>
            <a:r>
              <a:rPr lang="ru-RU" sz="2400" dirty="0" err="1" smtClean="0"/>
              <a:t>ін</a:t>
            </a:r>
            <a:r>
              <a:rPr lang="ru-RU" sz="2400" dirty="0" smtClean="0"/>
              <a:t>., </a:t>
            </a:r>
            <a:r>
              <a:rPr lang="ru-RU" sz="2400" dirty="0" err="1" smtClean="0"/>
              <a:t>видається</a:t>
            </a:r>
            <a:r>
              <a:rPr lang="ru-RU" sz="2400" dirty="0" smtClean="0"/>
              <a:t> газета «</a:t>
            </a:r>
            <a:r>
              <a:rPr lang="ru-RU" sz="2400" dirty="0" err="1" smtClean="0"/>
              <a:t>Літературна</a:t>
            </a:r>
            <a:r>
              <a:rPr lang="ru-RU" sz="2400" dirty="0" smtClean="0"/>
              <a:t> </a:t>
            </a:r>
            <a:r>
              <a:rPr lang="ru-RU" sz="2400" dirty="0" err="1" smtClean="0"/>
              <a:t>Україна</a:t>
            </a:r>
            <a:r>
              <a:rPr lang="ru-RU" sz="2400" dirty="0" smtClean="0"/>
              <a:t>».</a:t>
            </a:r>
            <a:endParaRPr lang="en-US" sz="2400" dirty="0"/>
          </a:p>
        </p:txBody>
      </p:sp>
      <p:pic>
        <p:nvPicPr>
          <p:cNvPr id="7" name="Рисунок 6" descr="110812131422_ukrainian_newspaper_literaturna_ukraina_386x217_bbc_nocredit.jpg"/>
          <p:cNvPicPr>
            <a:picLocks noChangeAspect="1"/>
          </p:cNvPicPr>
          <p:nvPr/>
        </p:nvPicPr>
        <p:blipFill>
          <a:blip r:embed="rId3"/>
          <a:stretch>
            <a:fillRect/>
          </a:stretch>
        </p:blipFill>
        <p:spPr>
          <a:xfrm>
            <a:off x="5500694" y="1285860"/>
            <a:ext cx="3286148" cy="1847394"/>
          </a:xfrm>
          <a:prstGeom prst="rect">
            <a:avLst/>
          </a:prstGeom>
        </p:spPr>
      </p:pic>
      <p:pic>
        <p:nvPicPr>
          <p:cNvPr id="8" name="Рисунок 7" descr="140104191513216032_f0_0.jpg"/>
          <p:cNvPicPr>
            <a:picLocks noChangeAspect="1"/>
          </p:cNvPicPr>
          <p:nvPr/>
        </p:nvPicPr>
        <p:blipFill>
          <a:blip r:embed="rId4" cstate="print"/>
          <a:stretch>
            <a:fillRect/>
          </a:stretch>
        </p:blipFill>
        <p:spPr>
          <a:xfrm>
            <a:off x="7358082" y="3714752"/>
            <a:ext cx="1608101" cy="2714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457.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939784"/>
          </a:xfrm>
        </p:spPr>
        <p:txBody>
          <a:bodyPr>
            <a:normAutofit fontScale="90000"/>
          </a:bodyPr>
          <a:lstStyle/>
          <a:p>
            <a:r>
              <a:rPr lang="uk-UA" dirty="0" smtClean="0">
                <a:solidFill>
                  <a:schemeClr val="bg1">
                    <a:lumMod val="75000"/>
                  </a:schemeClr>
                </a:solidFill>
              </a:rPr>
              <a:t>Тема Чорнобиля, як нова сторінка літературної творчості</a:t>
            </a:r>
            <a:endParaRPr lang="en-US" dirty="0">
              <a:solidFill>
                <a:schemeClr val="bg1">
                  <a:lumMod val="75000"/>
                </a:schemeClr>
              </a:solidFill>
            </a:endParaRPr>
          </a:p>
        </p:txBody>
      </p:sp>
      <p:sp>
        <p:nvSpPr>
          <p:cNvPr id="3" name="Содержимое 2"/>
          <p:cNvSpPr>
            <a:spLocks noGrp="1"/>
          </p:cNvSpPr>
          <p:nvPr>
            <p:ph idx="1"/>
          </p:nvPr>
        </p:nvSpPr>
        <p:spPr>
          <a:xfrm>
            <a:off x="500034" y="1428736"/>
            <a:ext cx="8229600" cy="4525963"/>
          </a:xfrm>
        </p:spPr>
        <p:txBody>
          <a:bodyPr/>
          <a:lstStyle/>
          <a:p>
            <a:r>
              <a:rPr lang="uk-UA" dirty="0" smtClean="0">
                <a:solidFill>
                  <a:srgbClr val="FFC000"/>
                </a:solidFill>
              </a:rPr>
              <a:t>Окремою сторінкою літературної творчості стала тема Чорнобиля. Їй присвятили твори Б. Олійник </a:t>
            </a:r>
            <a:r>
              <a:rPr lang="uk-UA" dirty="0" err="1" smtClean="0">
                <a:solidFill>
                  <a:srgbClr val="FFC000"/>
                </a:solidFill>
              </a:rPr>
              <a:t>“Сім”</a:t>
            </a:r>
            <a:r>
              <a:rPr lang="uk-UA" dirty="0" smtClean="0">
                <a:solidFill>
                  <a:srgbClr val="FFC000"/>
                </a:solidFill>
              </a:rPr>
              <a:t>, С. Йовенко </a:t>
            </a:r>
            <a:r>
              <a:rPr lang="uk-UA" dirty="0" err="1" smtClean="0">
                <a:solidFill>
                  <a:srgbClr val="FFC000"/>
                </a:solidFill>
              </a:rPr>
              <a:t>“Вибух”</a:t>
            </a:r>
            <a:r>
              <a:rPr lang="uk-UA" dirty="0" smtClean="0">
                <a:solidFill>
                  <a:srgbClr val="FFC000"/>
                </a:solidFill>
              </a:rPr>
              <a:t>, І. Драч </a:t>
            </a:r>
            <a:r>
              <a:rPr lang="uk-UA" dirty="0" err="1" smtClean="0">
                <a:solidFill>
                  <a:srgbClr val="FFC000"/>
                </a:solidFill>
              </a:rPr>
              <a:t>“Чорнобильська</a:t>
            </a:r>
            <a:r>
              <a:rPr lang="uk-UA" dirty="0" smtClean="0">
                <a:solidFill>
                  <a:srgbClr val="FFC000"/>
                </a:solidFill>
              </a:rPr>
              <a:t> </a:t>
            </a:r>
            <a:r>
              <a:rPr lang="uk-UA" dirty="0" err="1" smtClean="0">
                <a:solidFill>
                  <a:srgbClr val="FFC000"/>
                </a:solidFill>
              </a:rPr>
              <a:t>мадонна”</a:t>
            </a:r>
            <a:r>
              <a:rPr lang="uk-UA" dirty="0" smtClean="0">
                <a:solidFill>
                  <a:srgbClr val="FFC000"/>
                </a:solidFill>
              </a:rPr>
              <a:t> та ін. </a:t>
            </a:r>
            <a:endParaRPr lang="en-US" dirty="0">
              <a:solidFill>
                <a:srgbClr val="FFC000"/>
              </a:solidFill>
            </a:endParaRPr>
          </a:p>
        </p:txBody>
      </p:sp>
      <p:pic>
        <p:nvPicPr>
          <p:cNvPr id="9" name="Рисунок 8" descr="chernobyl.jpg"/>
          <p:cNvPicPr>
            <a:picLocks noChangeAspect="1"/>
          </p:cNvPicPr>
          <p:nvPr/>
        </p:nvPicPr>
        <p:blipFill>
          <a:blip r:embed="rId3"/>
          <a:stretch>
            <a:fillRect/>
          </a:stretch>
        </p:blipFill>
        <p:spPr>
          <a:xfrm>
            <a:off x="285720" y="3929066"/>
            <a:ext cx="3500447" cy="2512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chernobz.jpg"/>
          <p:cNvPicPr>
            <a:picLocks noChangeAspect="1"/>
          </p:cNvPicPr>
          <p:nvPr/>
        </p:nvPicPr>
        <p:blipFill>
          <a:blip r:embed="rId4"/>
          <a:stretch>
            <a:fillRect/>
          </a:stretch>
        </p:blipFill>
        <p:spPr>
          <a:xfrm>
            <a:off x="4643438" y="3643314"/>
            <a:ext cx="4256270" cy="2889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0457.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0" y="3714753"/>
            <a:ext cx="6357950" cy="3000396"/>
          </a:xfrm>
        </p:spPr>
        <p:txBody>
          <a:bodyPr>
            <a:normAutofit fontScale="92500"/>
          </a:bodyPr>
          <a:lstStyle/>
          <a:p>
            <a:r>
              <a:rPr lang="uk-UA" dirty="0" smtClean="0"/>
              <a:t>Першими лауреатами Шевченківської премії незалежної України стали І. Багряний, автор твору про злочини тоталітаризму “ Сад Гетсиманський, П. Мовчан, М. Колесник та ін.</a:t>
            </a:r>
            <a:endParaRPr lang="en-US" dirty="0"/>
          </a:p>
        </p:txBody>
      </p:sp>
      <p:sp>
        <p:nvSpPr>
          <p:cNvPr id="4" name="Заголовок 3"/>
          <p:cNvSpPr>
            <a:spLocks noGrp="1"/>
          </p:cNvSpPr>
          <p:nvPr>
            <p:ph type="title"/>
          </p:nvPr>
        </p:nvSpPr>
        <p:spPr>
          <a:xfrm>
            <a:off x="500034" y="142852"/>
            <a:ext cx="8158162" cy="1323439"/>
          </a:xfrm>
          <a:prstGeom prst="rect">
            <a:avLst/>
          </a:prstGeom>
        </p:spPr>
        <p:txBody>
          <a:bodyPr wrap="square">
            <a:spAutoFit/>
          </a:bodyPr>
          <a:lstStyle/>
          <a:p>
            <a:r>
              <a:rPr lang="uk-UA" sz="4000" dirty="0" smtClean="0">
                <a:solidFill>
                  <a:srgbClr val="FFC000"/>
                </a:solidFill>
              </a:rPr>
              <a:t>Перші лауреати Шевченківської премії незалежної </a:t>
            </a:r>
            <a:r>
              <a:rPr lang="uk-UA" sz="4000" dirty="0" smtClean="0">
                <a:solidFill>
                  <a:srgbClr val="FFC000"/>
                </a:solidFill>
              </a:rPr>
              <a:t>України</a:t>
            </a:r>
            <a:endParaRPr lang="uk-UA" sz="4000" dirty="0" smtClean="0">
              <a:solidFill>
                <a:srgbClr val="FFC000"/>
              </a:solidFill>
            </a:endParaRPr>
          </a:p>
        </p:txBody>
      </p:sp>
      <p:pic>
        <p:nvPicPr>
          <p:cNvPr id="6" name="Рисунок 5" descr="16212.jpg"/>
          <p:cNvPicPr>
            <a:picLocks noChangeAspect="1"/>
          </p:cNvPicPr>
          <p:nvPr/>
        </p:nvPicPr>
        <p:blipFill>
          <a:blip r:embed="rId3"/>
          <a:stretch>
            <a:fillRect/>
          </a:stretch>
        </p:blipFill>
        <p:spPr>
          <a:xfrm>
            <a:off x="6286512" y="1643050"/>
            <a:ext cx="2621240" cy="3429024"/>
          </a:xfrm>
          <a:prstGeom prst="rect">
            <a:avLst/>
          </a:prstGeom>
        </p:spPr>
      </p:pic>
      <p:pic>
        <p:nvPicPr>
          <p:cNvPr id="7" name="Рисунок 6" descr="Sad_Getsimanskij_1783.jpg"/>
          <p:cNvPicPr>
            <a:picLocks noChangeAspect="1"/>
          </p:cNvPicPr>
          <p:nvPr/>
        </p:nvPicPr>
        <p:blipFill>
          <a:blip r:embed="rId4"/>
          <a:stretch>
            <a:fillRect/>
          </a:stretch>
        </p:blipFill>
        <p:spPr>
          <a:xfrm>
            <a:off x="142844" y="1285860"/>
            <a:ext cx="1428750" cy="2143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457.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868346"/>
          </a:xfrm>
        </p:spPr>
        <p:txBody>
          <a:bodyPr>
            <a:normAutofit fontScale="90000"/>
          </a:bodyPr>
          <a:lstStyle/>
          <a:p>
            <a:r>
              <a:rPr lang="uk-UA" dirty="0" smtClean="0">
                <a:solidFill>
                  <a:srgbClr val="FFC000"/>
                </a:solidFill>
              </a:rPr>
              <a:t>Відродження образотворчого мистецтва</a:t>
            </a:r>
            <a:endParaRPr lang="en-US" dirty="0">
              <a:solidFill>
                <a:srgbClr val="FFC000"/>
              </a:solidFill>
            </a:endParaRPr>
          </a:p>
        </p:txBody>
      </p:sp>
      <p:sp>
        <p:nvSpPr>
          <p:cNvPr id="3" name="Содержимое 2"/>
          <p:cNvSpPr>
            <a:spLocks noGrp="1"/>
          </p:cNvSpPr>
          <p:nvPr>
            <p:ph idx="1"/>
          </p:nvPr>
        </p:nvSpPr>
        <p:spPr>
          <a:xfrm>
            <a:off x="214282" y="3571876"/>
            <a:ext cx="8229600" cy="3000396"/>
          </a:xfrm>
        </p:spPr>
        <p:txBody>
          <a:bodyPr>
            <a:normAutofit fontScale="85000" lnSpcReduction="20000"/>
          </a:bodyPr>
          <a:lstStyle/>
          <a:p>
            <a:r>
              <a:rPr lang="uk-UA" dirty="0" smtClean="0">
                <a:solidFill>
                  <a:srgbClr val="002060"/>
                </a:solidFill>
              </a:rPr>
              <a:t>За умов незалежності відроджувалось українське образотворче мистецтво. Суспільству поверталися несправедливо </a:t>
            </a:r>
            <a:r>
              <a:rPr lang="uk-UA" dirty="0" err="1" smtClean="0">
                <a:solidFill>
                  <a:srgbClr val="002060"/>
                </a:solidFill>
              </a:rPr>
              <a:t>“забуті”</a:t>
            </a:r>
            <a:r>
              <a:rPr lang="uk-UA" dirty="0" smtClean="0">
                <a:solidFill>
                  <a:srgbClr val="002060"/>
                </a:solidFill>
              </a:rPr>
              <a:t> імена художників. Так, протягом десятиліть замовчувалася творчість українського художника-емігранта Г. Синиці, який став одним із засновників нового напряму в монументальному живописі – </a:t>
            </a:r>
            <a:r>
              <a:rPr lang="uk-UA" dirty="0" err="1" smtClean="0">
                <a:solidFill>
                  <a:srgbClr val="002060"/>
                </a:solidFill>
              </a:rPr>
              <a:t>“Українська</a:t>
            </a:r>
            <a:r>
              <a:rPr lang="uk-UA" dirty="0" smtClean="0">
                <a:solidFill>
                  <a:srgbClr val="002060"/>
                </a:solidFill>
              </a:rPr>
              <a:t> національна колористична </a:t>
            </a:r>
            <a:r>
              <a:rPr lang="uk-UA" dirty="0" err="1" smtClean="0">
                <a:solidFill>
                  <a:srgbClr val="002060"/>
                </a:solidFill>
              </a:rPr>
              <a:t>школа”</a:t>
            </a:r>
            <a:r>
              <a:rPr lang="uk-UA" dirty="0" smtClean="0">
                <a:solidFill>
                  <a:srgbClr val="002060"/>
                </a:solidFill>
              </a:rPr>
              <a:t>.</a:t>
            </a:r>
            <a:endParaRPr lang="en-US" dirty="0">
              <a:solidFill>
                <a:srgbClr val="002060"/>
              </a:solidFill>
            </a:endParaRPr>
          </a:p>
        </p:txBody>
      </p:sp>
      <p:pic>
        <p:nvPicPr>
          <p:cNvPr id="6" name="Рисунок 5" descr="01(20).jpg"/>
          <p:cNvPicPr>
            <a:picLocks noChangeAspect="1"/>
          </p:cNvPicPr>
          <p:nvPr/>
        </p:nvPicPr>
        <p:blipFill>
          <a:blip r:embed="rId3" cstate="print"/>
          <a:stretch>
            <a:fillRect/>
          </a:stretch>
        </p:blipFill>
        <p:spPr>
          <a:xfrm>
            <a:off x="5857884" y="1000108"/>
            <a:ext cx="3048000" cy="2420112"/>
          </a:xfrm>
          <a:prstGeom prst="rect">
            <a:avLst/>
          </a:prstGeom>
        </p:spPr>
      </p:pic>
      <p:pic>
        <p:nvPicPr>
          <p:cNvPr id="7" name="Рисунок 6" descr="4788.jpg"/>
          <p:cNvPicPr>
            <a:picLocks noChangeAspect="1"/>
          </p:cNvPicPr>
          <p:nvPr/>
        </p:nvPicPr>
        <p:blipFill>
          <a:blip r:embed="rId4" cstate="print"/>
          <a:stretch>
            <a:fillRect/>
          </a:stretch>
        </p:blipFill>
        <p:spPr>
          <a:xfrm>
            <a:off x="142844" y="714356"/>
            <a:ext cx="1973594" cy="26432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457.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uk-UA" dirty="0" smtClean="0">
                <a:solidFill>
                  <a:srgbClr val="FFC000"/>
                </a:solidFill>
              </a:rPr>
              <a:t>Музика у часи прийняття Незалежності</a:t>
            </a:r>
            <a:endParaRPr lang="en-US" dirty="0">
              <a:solidFill>
                <a:srgbClr val="FFC000"/>
              </a:solidFill>
            </a:endParaRPr>
          </a:p>
        </p:txBody>
      </p:sp>
      <p:sp>
        <p:nvSpPr>
          <p:cNvPr id="3" name="Содержимое 2"/>
          <p:cNvSpPr>
            <a:spLocks noGrp="1"/>
          </p:cNvSpPr>
          <p:nvPr>
            <p:ph idx="1"/>
          </p:nvPr>
        </p:nvSpPr>
        <p:spPr/>
        <p:txBody>
          <a:bodyPr>
            <a:normAutofit/>
          </a:bodyPr>
          <a:lstStyle/>
          <a:p>
            <a:r>
              <a:rPr lang="uk-UA" sz="2400" dirty="0" smtClean="0">
                <a:solidFill>
                  <a:schemeClr val="bg1">
                    <a:lumMod val="65000"/>
                  </a:schemeClr>
                </a:solidFill>
              </a:rPr>
              <a:t>Суперечливі процеси відбувалися в царині музичного мистецтва. Однак успішно займалися концертною діяльністю Київський камерний музичний театр, Одеський філармонічний оркестр, симфонічний оркестр Національної філармонії. </a:t>
            </a:r>
          </a:p>
          <a:p>
            <a:pPr>
              <a:buNone/>
            </a:pPr>
            <a:r>
              <a:rPr lang="uk-UA" dirty="0" smtClean="0">
                <a:solidFill>
                  <a:schemeClr val="bg1">
                    <a:lumMod val="65000"/>
                  </a:schemeClr>
                </a:solidFill>
              </a:rPr>
              <a:t>    </a:t>
            </a:r>
            <a:r>
              <a:rPr lang="uk-UA" dirty="0" smtClean="0">
                <a:solidFill>
                  <a:srgbClr val="002060"/>
                </a:solidFill>
              </a:rPr>
              <a:t>В Україні діяли 43 концертні організації, 139 художніх колективів, серед яких 29 були новоствореними.</a:t>
            </a:r>
            <a:endParaRPr lang="en-US"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443</Words>
  <PresentationFormat>Экран (4:3)</PresentationFormat>
  <Paragraphs>35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Література та мистецтво України в умовах незалежності</vt:lpstr>
      <vt:lpstr>План</vt:lpstr>
      <vt:lpstr>Прийняття Незалежності України</vt:lpstr>
      <vt:lpstr>Духовне відродження літератури в роки прийняття незалежності</vt:lpstr>
      <vt:lpstr>Здобутки української літератури</vt:lpstr>
      <vt:lpstr>Тема Чорнобиля, як нова сторінка літературної творчості</vt:lpstr>
      <vt:lpstr>Перші лауреати Шевченківської премії незалежної України</vt:lpstr>
      <vt:lpstr>Відродження образотворчого мистецтва</vt:lpstr>
      <vt:lpstr>Музика у часи прийняття Незалежності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Література України в умовах Незалежності</dc:title>
  <cp:lastModifiedBy>1</cp:lastModifiedBy>
  <cp:revision>12</cp:revision>
  <dcterms:modified xsi:type="dcterms:W3CDTF">2014-05-14T21:49:16Z</dcterms:modified>
</cp:coreProperties>
</file>