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824" autoAdjust="0"/>
    <p:restoredTop sz="94660"/>
  </p:normalViewPr>
  <p:slideViewPr>
    <p:cSldViewPr>
      <p:cViewPr varScale="1">
        <p:scale>
          <a:sx n="70" d="100"/>
          <a:sy n="70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312C4FC-EBE6-4660-BEA0-4CCBAD7D5D51}" type="datetimeFigureOut">
              <a:rPr lang="ru-RU" smtClean="0"/>
              <a:t>03.12.2012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C7533E6-281E-4AE7-8E79-D107D81B7E3A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1807280-60728_050_ca6992f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685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15272" y="2714620"/>
            <a:ext cx="1214446" cy="4286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00694" y="5572140"/>
            <a:ext cx="3643306" cy="128586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Учениц</a:t>
            </a:r>
            <a:r>
              <a:rPr lang="en-US" sz="2800" dirty="0" err="1" smtClean="0">
                <a:solidFill>
                  <a:schemeClr val="tx1"/>
                </a:solidFill>
                <a:latin typeface="Corbel"/>
              </a:rPr>
              <a:t>і</a:t>
            </a:r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dirty="0" smtClean="0">
                <a:solidFill>
                  <a:schemeClr val="tx1"/>
                </a:solidFill>
              </a:rPr>
              <a:t>Прищепчук Над</a:t>
            </a:r>
            <a:r>
              <a:rPr lang="en-US" sz="2800" dirty="0" err="1" smtClean="0">
                <a:solidFill>
                  <a:schemeClr val="tx1"/>
                </a:solidFill>
              </a:rPr>
              <a:t>i</a:t>
            </a:r>
            <a:r>
              <a:rPr lang="ru-RU" sz="2800" dirty="0" err="1" smtClean="0">
                <a:solidFill>
                  <a:schemeClr val="tx1"/>
                </a:solidFill>
              </a:rPr>
              <a:t>ї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642918"/>
            <a:ext cx="63873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Перша </a:t>
            </a:r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това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в</a:t>
            </a:r>
            <a:r>
              <a:rPr lang="en-US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ru-RU" sz="5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йна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uk-UA" dirty="0" smtClean="0"/>
              <a:t>Бій під Городком — один із перших боїв Першої світової війни. Відбувся 4 серпня 1914 року біля містечка Городок </a:t>
            </a:r>
            <a:r>
              <a:rPr lang="uk-UA" dirty="0" err="1" smtClean="0"/>
              <a:t>Кам'янецького</a:t>
            </a:r>
            <a:r>
              <a:rPr lang="uk-UA" dirty="0" smtClean="0"/>
              <a:t> повіту Подільської губернії (нині місто, один із районних центрів Хмельницької області). Причиною бою стало те, що 5-а австро-угорська дивізія перейшла Збруч, а наслідком те, що російська 2-а зведена козача дивізія розбила її поблизу Городка.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57422" y="500042"/>
            <a:ext cx="493167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Бій</a:t>
            </a:r>
            <a:r>
              <a:rPr lang="ru-RU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ru-RU" sz="48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під</a:t>
            </a:r>
            <a:r>
              <a:rPr lang="ru-RU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Городком </a:t>
            </a:r>
            <a:endParaRPr lang="ru-RU" sz="4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uk-UA" dirty="0" smtClean="0"/>
              <a:t>Бої за гору Маківка — запеклі позиційні бої, що точилися з 29 квітня до 4 травня 1915 року, у ході Першої світової війни, на східному фронті, в Карпатах між підрозділами австро-угорської 55-ї піхотної дивізії І. фон </a:t>
            </a:r>
            <a:r>
              <a:rPr lang="uk-UA" dirty="0" err="1" smtClean="0"/>
              <a:t>Фляйшнера</a:t>
            </a:r>
            <a:r>
              <a:rPr lang="uk-UA" dirty="0" smtClean="0"/>
              <a:t> (до складу якої входили 7 сотень 1-го та 2-го куренів УСС) та російськими військами 78-ї піхотної дивізії генерала </a:t>
            </a:r>
            <a:r>
              <a:rPr lang="uk-UA" dirty="0" err="1" smtClean="0"/>
              <a:t>Альфтана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57356" y="357166"/>
            <a:ext cx="62039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Бої за гору </a:t>
            </a:r>
            <a:r>
              <a:rPr lang="uk-UA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Макі</a:t>
            </a:r>
            <a:r>
              <a:rPr lang="en-US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ï</a:t>
            </a:r>
            <a:r>
              <a:rPr lang="uk-UA" sz="48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вка</a:t>
            </a:r>
            <a:r>
              <a:rPr lang="uk-UA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endParaRPr lang="ru-RU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500166" y="500042"/>
            <a:ext cx="7406640" cy="2357454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Пропаганда</a:t>
            </a: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500166" y="3857628"/>
            <a:ext cx="7406640" cy="2181228"/>
          </a:xfrm>
        </p:spPr>
        <p:txBody>
          <a:bodyPr/>
          <a:lstStyle/>
          <a:p>
            <a:pPr algn="r"/>
            <a:r>
              <a:rPr lang="ru-RU" dirty="0" smtClean="0"/>
              <a:t>«Пропаганда </a:t>
            </a:r>
            <a:r>
              <a:rPr lang="ru-RU" dirty="0" err="1" smtClean="0"/>
              <a:t>має</a:t>
            </a:r>
            <a:r>
              <a:rPr lang="ru-RU" dirty="0" smtClean="0"/>
              <a:t> мету </a:t>
            </a:r>
            <a:r>
              <a:rPr lang="ru-RU" dirty="0" err="1" smtClean="0"/>
              <a:t>спрямовувати</a:t>
            </a:r>
            <a:r>
              <a:rPr lang="ru-RU" dirty="0" smtClean="0"/>
              <a:t> думки людей в </a:t>
            </a:r>
            <a:r>
              <a:rPr lang="ru-RU" dirty="0" err="1" smtClean="0"/>
              <a:t>потрібну</a:t>
            </a:r>
            <a:r>
              <a:rPr lang="ru-RU" dirty="0" smtClean="0"/>
              <a:t> сторону 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керувати</a:t>
            </a:r>
            <a:r>
              <a:rPr lang="ru-RU" dirty="0" smtClean="0"/>
              <a:t> ними, </a:t>
            </a:r>
            <a:r>
              <a:rPr lang="ru-RU" dirty="0" err="1" smtClean="0"/>
              <a:t>граючи</a:t>
            </a:r>
            <a:r>
              <a:rPr lang="ru-RU" dirty="0" smtClean="0"/>
              <a:t> на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почуттях</a:t>
            </a:r>
            <a:r>
              <a:rPr lang="ru-RU" dirty="0" smtClean="0"/>
              <a:t>.»</a:t>
            </a:r>
          </a:p>
          <a:p>
            <a:pPr algn="r"/>
            <a:r>
              <a:rPr lang="ru-RU" dirty="0" smtClean="0"/>
              <a:t>Йозеф </a:t>
            </a:r>
            <a:r>
              <a:rPr lang="ru-RU" dirty="0" smtClean="0"/>
              <a:t>Геббельс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latin typeface="Corbel"/>
              </a:rPr>
              <a:t>Плакати Росії</a:t>
            </a:r>
            <a:endParaRPr lang="uk-UA" dirty="0"/>
          </a:p>
        </p:txBody>
      </p:sp>
      <p:pic>
        <p:nvPicPr>
          <p:cNvPr id="8" name="Содержимое 7" descr="1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428736"/>
            <a:ext cx="3251200" cy="4762500"/>
          </a:xfrm>
        </p:spPr>
      </p:pic>
      <p:pic>
        <p:nvPicPr>
          <p:cNvPr id="9" name="Рисунок 8" descr="1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752" y="1428736"/>
            <a:ext cx="3429024" cy="4675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Плакати Велико</a:t>
            </a:r>
            <a:r>
              <a:rPr lang="uk-UA" dirty="0" smtClean="0">
                <a:latin typeface="Corbel"/>
              </a:rPr>
              <a:t>ї Британії</a:t>
            </a:r>
            <a:endParaRPr lang="uk-UA" dirty="0"/>
          </a:p>
        </p:txBody>
      </p:sp>
      <p:pic>
        <p:nvPicPr>
          <p:cNvPr id="4" name="Содержимое 3" descr="5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628" y="1214421"/>
            <a:ext cx="3429024" cy="5098919"/>
          </a:xfrm>
        </p:spPr>
      </p:pic>
      <p:pic>
        <p:nvPicPr>
          <p:cNvPr id="5" name="Рисунок 4" descr="2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66" y="1285860"/>
            <a:ext cx="3143272" cy="50292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Плакати США</a:t>
            </a:r>
            <a:endParaRPr lang="uk-UA" dirty="0"/>
          </a:p>
        </p:txBody>
      </p:sp>
      <p:pic>
        <p:nvPicPr>
          <p:cNvPr id="4" name="Содержимое 3" descr="10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14942" y="1214421"/>
            <a:ext cx="3721102" cy="5074229"/>
          </a:xfrm>
        </p:spPr>
      </p:pic>
      <p:pic>
        <p:nvPicPr>
          <p:cNvPr id="5" name="Рисунок 4" descr="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04" y="1214422"/>
            <a:ext cx="3378200" cy="508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Плакати</a:t>
            </a:r>
            <a:r>
              <a:rPr lang="ru-RU" dirty="0" smtClean="0"/>
              <a:t> </a:t>
            </a:r>
            <a:r>
              <a:rPr lang="ru-RU" dirty="0" err="1" smtClean="0"/>
              <a:t>Герман</a:t>
            </a:r>
            <a:r>
              <a:rPr lang="ru-RU" dirty="0" err="1" smtClean="0">
                <a:latin typeface="Corbel"/>
              </a:rPr>
              <a:t>ії</a:t>
            </a:r>
            <a:endParaRPr lang="ru-RU" dirty="0"/>
          </a:p>
        </p:txBody>
      </p:sp>
      <p:pic>
        <p:nvPicPr>
          <p:cNvPr id="4" name="Содержимое 3" descr="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72066" y="1357298"/>
            <a:ext cx="3412950" cy="4643470"/>
          </a:xfrm>
        </p:spPr>
      </p:pic>
      <p:pic>
        <p:nvPicPr>
          <p:cNvPr id="5" name="Рисунок 4" descr="2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66" y="1285860"/>
            <a:ext cx="3149908" cy="47545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Плакати</a:t>
            </a:r>
            <a:r>
              <a:rPr lang="ru-RU" dirty="0" smtClean="0"/>
              <a:t> </a:t>
            </a:r>
            <a:r>
              <a:rPr lang="ru-RU" dirty="0" err="1" smtClean="0"/>
              <a:t>Канади</a:t>
            </a:r>
            <a:endParaRPr lang="ru-RU" dirty="0"/>
          </a:p>
        </p:txBody>
      </p:sp>
      <p:pic>
        <p:nvPicPr>
          <p:cNvPr id="4" name="Содержимое 3" descr="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7818" y="1571612"/>
            <a:ext cx="3162300" cy="4762500"/>
          </a:xfrm>
        </p:spPr>
      </p:pic>
      <p:pic>
        <p:nvPicPr>
          <p:cNvPr id="5" name="Рисунок 4" descr="1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1571612"/>
            <a:ext cx="3786214" cy="48293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Плакати</a:t>
            </a:r>
            <a:r>
              <a:rPr lang="ru-RU" dirty="0" smtClean="0"/>
              <a:t> </a:t>
            </a:r>
            <a:r>
              <a:rPr lang="ru-RU" dirty="0" err="1" smtClean="0">
                <a:latin typeface="Corbel"/>
              </a:rPr>
              <a:t>Італії</a:t>
            </a:r>
            <a:endParaRPr lang="ru-RU" dirty="0"/>
          </a:p>
        </p:txBody>
      </p:sp>
      <p:pic>
        <p:nvPicPr>
          <p:cNvPr id="4" name="Содержимое 3" descr="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86380" y="1500174"/>
            <a:ext cx="3286147" cy="4573780"/>
          </a:xfrm>
        </p:spPr>
      </p:pic>
      <p:pic>
        <p:nvPicPr>
          <p:cNvPr id="5" name="Рисунок 4" descr="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28" y="1500173"/>
            <a:ext cx="3643338" cy="47010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Плакати Австро-Угорщини</a:t>
            </a:r>
            <a:endParaRPr lang="uk-UA" dirty="0"/>
          </a:p>
        </p:txBody>
      </p:sp>
      <p:pic>
        <p:nvPicPr>
          <p:cNvPr id="8" name="Рисунок 7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1500174"/>
            <a:ext cx="3429000" cy="5000660"/>
          </a:xfrm>
          <a:prstGeom prst="rect">
            <a:avLst/>
          </a:prstGeom>
        </p:spPr>
      </p:pic>
      <p:pic>
        <p:nvPicPr>
          <p:cNvPr id="10" name="Содержимое 9" descr="4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43504" y="1571612"/>
            <a:ext cx="3552444" cy="4800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1736" y="3786190"/>
            <a:ext cx="6400800" cy="1785934"/>
          </a:xfrm>
        </p:spPr>
        <p:txBody>
          <a:bodyPr/>
          <a:lstStyle/>
          <a:p>
            <a:pPr algn="ctr"/>
            <a:r>
              <a:rPr lang="ru-RU" dirty="0" err="1" smtClean="0"/>
              <a:t>Битви</a:t>
            </a:r>
            <a:r>
              <a:rPr lang="ru-RU" dirty="0" smtClean="0"/>
              <a:t>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св</a:t>
            </a:r>
            <a:r>
              <a:rPr lang="en-US" dirty="0" smtClean="0">
                <a:latin typeface="Corbel"/>
              </a:rPr>
              <a:t>і</a:t>
            </a:r>
            <a:r>
              <a:rPr lang="ru-RU" dirty="0" err="1" smtClean="0"/>
              <a:t>тової</a:t>
            </a:r>
            <a:r>
              <a:rPr lang="en-US" dirty="0" smtClean="0"/>
              <a:t> </a:t>
            </a:r>
            <a:r>
              <a:rPr lang="ru-RU" dirty="0" smtClean="0"/>
              <a:t>В</a:t>
            </a:r>
            <a:r>
              <a:rPr lang="en-US" dirty="0" smtClean="0">
                <a:latin typeface="Corbel"/>
              </a:rPr>
              <a:t>і</a:t>
            </a:r>
            <a:r>
              <a:rPr lang="ru-RU" dirty="0" smtClean="0">
                <a:latin typeface="Corbel"/>
              </a:rPr>
              <a:t>ЙНИ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43200" y="5072074"/>
            <a:ext cx="6400800" cy="1357322"/>
          </a:xfrm>
        </p:spPr>
        <p:txBody>
          <a:bodyPr>
            <a:normAutofit/>
          </a:bodyPr>
          <a:lstStyle/>
          <a:p>
            <a:pPr algn="r"/>
            <a:r>
              <a:rPr lang="uk-UA" sz="2400" dirty="0" smtClean="0"/>
              <a:t>«Найжахливіше, не рахуючи програного бою, це виграний бій.» </a:t>
            </a:r>
          </a:p>
          <a:p>
            <a:pPr algn="r"/>
            <a:r>
              <a:rPr lang="uk-UA" sz="2400" dirty="0" smtClean="0"/>
              <a:t>герцог Веллінгтон</a:t>
            </a:r>
          </a:p>
          <a:p>
            <a:endParaRPr lang="ru-RU" dirty="0"/>
          </a:p>
        </p:txBody>
      </p:sp>
      <p:pic>
        <p:nvPicPr>
          <p:cNvPr id="5" name="Picture 2" descr="D:\images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85728"/>
            <a:ext cx="6383650" cy="30546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/>
              <a:t>Плакати</a:t>
            </a:r>
            <a:r>
              <a:rPr lang="ru-RU" dirty="0" smtClean="0"/>
              <a:t> </a:t>
            </a:r>
            <a:r>
              <a:rPr lang="ru-RU" dirty="0" err="1" smtClean="0"/>
              <a:t>Франц</a:t>
            </a:r>
            <a:r>
              <a:rPr lang="ru-RU" dirty="0" err="1" smtClean="0">
                <a:latin typeface="Corbel"/>
              </a:rPr>
              <a:t>ії</a:t>
            </a:r>
            <a:endParaRPr lang="ru-RU" dirty="0"/>
          </a:p>
        </p:txBody>
      </p:sp>
      <p:pic>
        <p:nvPicPr>
          <p:cNvPr id="4" name="Содержимое 3" descr="1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2143116"/>
            <a:ext cx="4500594" cy="3195422"/>
          </a:xfrm>
        </p:spPr>
      </p:pic>
      <p:pic>
        <p:nvPicPr>
          <p:cNvPr id="5" name="Рисунок 4" descr="1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1285860"/>
            <a:ext cx="3158988" cy="4786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/>
              <a:t>Ц</a:t>
            </a:r>
            <a:r>
              <a:rPr lang="uk-UA" dirty="0" smtClean="0">
                <a:latin typeface="Corbel"/>
              </a:rPr>
              <a:t>ікаві та маловідомі факти Першої світової війни 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2643182"/>
            <a:ext cx="7406640" cy="3357586"/>
          </a:xfrm>
        </p:spPr>
        <p:txBody>
          <a:bodyPr/>
          <a:lstStyle/>
          <a:p>
            <a:r>
              <a:rPr lang="uk-UA" dirty="0" smtClean="0"/>
              <a:t>1 квітня 1915 року у розпал Першої світової війни над німецьким табором з’явився французький літак і скинув величезну бомбу. Солдати кинулися врозтіч, але вибуху не дочекалися. Замість бомби приземлився великий м’яч з написом "З першим квітня!".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928670"/>
            <a:ext cx="7498080" cy="531973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У Різдво 1914 року, під час Першої Світової війни, німецькі та англійські солдати на лінії фронту влаштували незаплановане перемир'я. Вони співали різдвяні гімни, обмінювалися надісланими з тилу подарунками і грали в футбол. У наступні роки війни організувати подібні перемир'я вже не вийшло.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071546"/>
            <a:ext cx="7498080" cy="517685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Квашена </a:t>
            </a:r>
            <a:r>
              <a:rPr lang="ru-RU" dirty="0" smtClean="0"/>
              <a:t>капуста,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популярна в </a:t>
            </a:r>
            <a:r>
              <a:rPr lang="ru-RU" dirty="0" err="1" smtClean="0"/>
              <a:t>німецькій</a:t>
            </a:r>
            <a:r>
              <a:rPr lang="ru-RU" dirty="0" smtClean="0"/>
              <a:t> </a:t>
            </a:r>
            <a:r>
              <a:rPr lang="ru-RU" dirty="0" err="1" smtClean="0"/>
              <a:t>кухні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німецькою</a:t>
            </a:r>
            <a:r>
              <a:rPr lang="ru-RU" dirty="0" smtClean="0"/>
              <a:t> </a:t>
            </a:r>
            <a:r>
              <a:rPr lang="ru-RU" dirty="0" err="1" smtClean="0"/>
              <a:t>назвою</a:t>
            </a:r>
            <a:r>
              <a:rPr lang="ru-RU" dirty="0" smtClean="0"/>
              <a:t> </a:t>
            </a:r>
            <a:r>
              <a:rPr lang="en-US" dirty="0" smtClean="0"/>
              <a:t>Sauerkraut </a:t>
            </a:r>
            <a:r>
              <a:rPr lang="ru-RU" dirty="0" err="1" smtClean="0"/>
              <a:t>відома</a:t>
            </a:r>
            <a:r>
              <a:rPr lang="ru-RU" dirty="0" smtClean="0"/>
              <a:t> в </a:t>
            </a:r>
            <a:r>
              <a:rPr lang="ru-RU" dirty="0" err="1" smtClean="0"/>
              <a:t>Англії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smtClean="0"/>
              <a:t>США</a:t>
            </a:r>
            <a:r>
              <a:rPr lang="uk-UA" dirty="0" smtClean="0"/>
              <a:t>. Під час Першої Світової війни споживачі стали негативно відноситися до всього німецького, що </a:t>
            </a:r>
            <a:r>
              <a:rPr lang="uk-UA" dirty="0" err="1" smtClean="0"/>
              <a:t>сподвигло</a:t>
            </a:r>
            <a:r>
              <a:rPr lang="uk-UA" dirty="0" smtClean="0"/>
              <a:t> американських торговців перейменувати цей продукт в «Капусту свободи».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714356"/>
            <a:ext cx="7498080" cy="55340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Найдешевша війна. Як відомо, війну вважають дуже дорогим справою. Так ось, в листопаді 1923 року в Німеччині вирішили підрахувати суму військових витрат у першу світову війну. Виявилося, що війна обійшлася колишньої імперії у 15,4 пфен</a:t>
            </a:r>
            <a:r>
              <a:rPr lang="uk-UA" dirty="0" smtClean="0">
                <a:latin typeface="Corbel"/>
              </a:rPr>
              <a:t>і</a:t>
            </a:r>
            <a:r>
              <a:rPr lang="uk-UA" dirty="0" smtClean="0"/>
              <a:t>га - оскільки внаслідок інфляції </a:t>
            </a:r>
            <a:r>
              <a:rPr lang="uk-UA" dirty="0" err="1" smtClean="0"/>
              <a:t>рейхсмарка</a:t>
            </a:r>
            <a:r>
              <a:rPr lang="uk-UA" dirty="0" smtClean="0"/>
              <a:t> подешевшала до цього часу рівно в трильйон разів!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285860"/>
            <a:ext cx="7498080" cy="4929222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Які тварини попереджали солдат про газову атаку?  Під час Першої світової війни кішок тримали в окопах, щоб вони заздалегідь попереджали про газовій атаці.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Яка хвороба забрала більше життів в період Першої Світової війни, ніж самі військові дії?  У Першій Світовій війні загинуло 14 мільйонів людей, а за той же термін не менше 20 мільйонів померло від епідемії іспанського грипу.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214422"/>
            <a:ext cx="7498080" cy="480060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Де поштового голуба справили в полковники?  За великі заслуги у Першій світовій війні звання полковника англійської армії було присвоєно поштову голубу № 888, який був похований після смерті з усіма військовими почестями.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85852" y="2214554"/>
            <a:ext cx="7498080" cy="1143000"/>
          </a:xfrm>
        </p:spPr>
        <p:txBody>
          <a:bodyPr/>
          <a:lstStyle/>
          <a:p>
            <a:pPr algn="ctr"/>
            <a:r>
              <a:rPr lang="ru-RU" dirty="0" err="1" smtClean="0"/>
              <a:t>Дякую</a:t>
            </a:r>
            <a:r>
              <a:rPr lang="ru-RU" dirty="0" smtClean="0"/>
              <a:t> за перегляд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928802"/>
            <a:ext cx="6715172" cy="32861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vi-VN" sz="2400" dirty="0" smtClean="0">
                <a:cs typeface="Arial" pitchFamily="34" charset="0"/>
              </a:rPr>
              <a:t>Би́тва під Танненбе́ргом </a:t>
            </a:r>
            <a:r>
              <a:rPr lang="vi-VN" sz="2400" dirty="0" smtClean="0">
                <a:cs typeface="Arial" pitchFamily="34" charset="0"/>
              </a:rPr>
              <a:t>(26 </a:t>
            </a:r>
            <a:r>
              <a:rPr lang="vi-VN" sz="2400" dirty="0" smtClean="0">
                <a:cs typeface="Arial" pitchFamily="34" charset="0"/>
              </a:rPr>
              <a:t>серпня — 30 серпня 1914) — велика битва російської імператорської армії та імперської армії Німеччини в ході Східно-Пруської операції на Східному фронті Першої світової війни. Битва завершилася поразкою росіян</a:t>
            </a:r>
            <a:r>
              <a:rPr lang="vi-VN" sz="2400" dirty="0" smtClean="0">
                <a:cs typeface="Arial" pitchFamily="34" charset="0"/>
              </a:rPr>
              <a:t>.</a:t>
            </a:r>
            <a:endParaRPr lang="vi-VN" sz="2400" dirty="0" smtClean="0">
              <a:cs typeface="Arial" pitchFamily="34" charset="0"/>
            </a:endParaRPr>
          </a:p>
          <a:p>
            <a:pPr>
              <a:buNone/>
            </a:pPr>
            <a:r>
              <a:rPr lang="vi-VN" sz="2400" dirty="0" smtClean="0">
                <a:cs typeface="Arial" pitchFamily="34" charset="0"/>
              </a:rPr>
              <a:t>Тривалість битви — 5 діб.</a:t>
            </a:r>
            <a:endParaRPr lang="ru-RU" sz="2000" dirty="0"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8221" y="1000108"/>
            <a:ext cx="8425779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Битва </a:t>
            </a:r>
            <a:r>
              <a:rPr lang="vi-VN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під Танненбе́ргом </a:t>
            </a:r>
            <a:endParaRPr lang="ru-RU" sz="4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95870" y="4729840"/>
            <a:ext cx="4048130" cy="212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142984"/>
            <a:ext cx="7719274" cy="510541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vi-VN" dirty="0" smtClean="0"/>
              <a:t>Га́лицька би́тва — одна з найбільших битв Першої світової війни. У операції брали участь 3-я, 4-а, 5-а, 8-а, 9-а армії у складі російського Південно-Західного фронту (командувач фронтом — генерал Микола Іванов) і 4 австро-угорських армії (ерцгерцог Фрідріх, фельдмаршал Гетцендорф), а також німецька група генерала Р. Войрша</a:t>
            </a:r>
            <a:r>
              <a:rPr lang="vi-VN" dirty="0" smtClean="0"/>
              <a:t>.</a:t>
            </a:r>
            <a:endParaRPr lang="vi-VN" dirty="0" smtClean="0"/>
          </a:p>
          <a:p>
            <a:pPr>
              <a:buNone/>
            </a:pPr>
            <a:endParaRPr lang="vi-VN" dirty="0" smtClean="0"/>
          </a:p>
          <a:p>
            <a:pPr>
              <a:buNone/>
            </a:pPr>
            <a:r>
              <a:rPr lang="vi-VN" dirty="0" smtClean="0"/>
              <a:t>В результаті цієї битви російські війська оволоділи Східною Галичиною, Північною Буковиною та вийшли до карпатських перевалів. Там розгорілись тяжкі бої. Росіяни вступили до Львова, Чернівців. Під час битви австро-угорські війська втратили 400 тисяч осіб, з яких 100 тисяч були полонені. Тільки завдяки терміновій допомозі з боку Німеччини і перекиданню військ з інших фронтів Австро-Угорщина уникнула остаточного розгрому. Завоювання Галичини характеризувалося росіянами як завершення «справи великого князя Івана Калити».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285728"/>
            <a:ext cx="7104021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Галицька</a:t>
            </a:r>
            <a:r>
              <a:rPr lang="ru-RU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битва</a:t>
            </a:r>
            <a:endParaRPr lang="ru-RU" sz="4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500174"/>
            <a:ext cx="7498080" cy="47482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2800" dirty="0" smtClean="0"/>
              <a:t>Бойові дії в районі міста </a:t>
            </a:r>
            <a:r>
              <a:rPr lang="uk-UA" sz="2800" dirty="0" err="1" smtClean="0"/>
              <a:t>Сарикамиш</a:t>
            </a:r>
            <a:r>
              <a:rPr lang="uk-UA" sz="2800" dirty="0" smtClean="0"/>
              <a:t> (північний схід Туреччини) російської Кавказької армії (63 тис. чол.) Проти 3-ої турецької армії під командуванням генерала </a:t>
            </a:r>
            <a:r>
              <a:rPr lang="uk-UA" sz="2800" dirty="0" err="1" smtClean="0"/>
              <a:t>Енвер-</a:t>
            </a:r>
            <a:r>
              <a:rPr lang="ru-RU" sz="2800" dirty="0" smtClean="0"/>
              <a:t>П</a:t>
            </a:r>
            <a:r>
              <a:rPr lang="uk-UA" sz="2800" dirty="0" err="1" smtClean="0"/>
              <a:t>аші</a:t>
            </a:r>
            <a:r>
              <a:rPr lang="uk-UA" sz="2800" dirty="0" smtClean="0"/>
              <a:t> (90 тис. чол.). Операція проходила з 9 грудня 1914 р. по 5 січня 1915. Турецьке командування планувало оточити і знищити </a:t>
            </a:r>
            <a:r>
              <a:rPr lang="uk-UA" sz="2800" dirty="0" err="1" smtClean="0"/>
              <a:t>Сарикамиській</a:t>
            </a:r>
            <a:r>
              <a:rPr lang="uk-UA" sz="2800" dirty="0" smtClean="0"/>
              <a:t> загін Кавказької армії (генерал Г.Є. </a:t>
            </a:r>
            <a:r>
              <a:rPr lang="uk-UA" sz="2800" dirty="0" err="1" smtClean="0"/>
              <a:t>Берхман</a:t>
            </a:r>
            <a:r>
              <a:rPr lang="uk-UA" sz="2800" dirty="0" smtClean="0"/>
              <a:t>), а потім оволодіти </a:t>
            </a:r>
            <a:r>
              <a:rPr lang="uk-UA" sz="2800" dirty="0" err="1" smtClean="0"/>
              <a:t>Карсом</a:t>
            </a:r>
            <a:r>
              <a:rPr lang="uk-UA" sz="2800" dirty="0" smtClean="0"/>
              <a:t>.</a:t>
            </a:r>
            <a:endParaRPr lang="uk-UA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571480"/>
            <a:ext cx="7726091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Битва при </a:t>
            </a:r>
            <a:r>
              <a:rPr lang="uk-UA" sz="48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Сарикамиш</a:t>
            </a:r>
            <a:r>
              <a:rPr lang="en-US" sz="48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i</a:t>
            </a:r>
            <a:endParaRPr lang="ru-RU" sz="4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vi-VN" dirty="0" smtClean="0"/>
              <a:t>Го́рлицька би́тва 1915 року — наступальна операція німецько-австрійських військ під час Першої світової війни, проведена з 2 травня по 15 травня. Ця наступальна операція була частиною стратегічного плану німецького командування на 1915 рік з розгрому Російської армії. План полягав у тому, щоб завдати послідовних потужних флангових ударів зі Східної Пруссії та Галичини, прорвати оборону Російської армії, оточити її і в Польщі знищити основні сили.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28860" y="428604"/>
            <a:ext cx="47702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8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Горлицька</a:t>
            </a:r>
            <a:r>
              <a:rPr lang="ru-RU" sz="4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битва</a:t>
            </a:r>
            <a:endParaRPr lang="ru-RU" sz="4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9591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vi-VN" sz="1800" dirty="0" smtClean="0"/>
              <a:t>Ве́рденська би́тва — битва під Верденом, яка тривала з 21 лютого по 18 грудня 1916 року. Найбільша військова операція Першої світової війни. Ця битва увійшла в історію як «верденська м'ясорубка</a:t>
            </a:r>
            <a:r>
              <a:rPr lang="vi-VN" sz="1800" dirty="0" smtClean="0"/>
              <a:t>».</a:t>
            </a:r>
            <a:endParaRPr lang="vi-VN" sz="1800" dirty="0" smtClean="0"/>
          </a:p>
          <a:p>
            <a:pPr>
              <a:buNone/>
            </a:pPr>
            <a:r>
              <a:rPr lang="vi-VN" sz="1800" dirty="0" smtClean="0"/>
              <a:t>Початок 1916 р. Головні сили німецька армія зосередила на Західному фронті</a:t>
            </a:r>
            <a:r>
              <a:rPr lang="vi-VN" sz="1800" dirty="0" smtClean="0"/>
              <a:t>.</a:t>
            </a:r>
            <a:endParaRPr lang="vi-VN" sz="1800" dirty="0" smtClean="0"/>
          </a:p>
          <a:p>
            <a:pPr>
              <a:buNone/>
            </a:pPr>
            <a:r>
              <a:rPr lang="vi-VN" sz="1800" dirty="0" smtClean="0"/>
              <a:t>21 лютого 1916 р. Німецькі війська перейшли в наступ поблизу Вердена, який прикривав шлях на Париж. У бій проти англо-французьких військ Німеччина кинула 12 </a:t>
            </a:r>
            <a:r>
              <a:rPr lang="vi-VN" sz="1800" dirty="0" smtClean="0"/>
              <a:t>дивізій.</a:t>
            </a:r>
            <a:r>
              <a:rPr lang="ru-RU" sz="1800" dirty="0" smtClean="0"/>
              <a:t> </a:t>
            </a:r>
          </a:p>
          <a:p>
            <a:pPr>
              <a:buNone/>
            </a:pPr>
            <a:r>
              <a:rPr lang="uk-UA" sz="2000" dirty="0" smtClean="0"/>
              <a:t>21 лютого  — червень 1916  р. Німцям вдалося подолати 4 оборонних лінії англо-французьких військ, але вони просунулися вглиб лише на 7 км. Прорвати фронт їм не вдалося. В ході битви масово використовувалася артилерія, авіація, кавалерія, піхота.</a:t>
            </a:r>
          </a:p>
          <a:p>
            <a:pPr>
              <a:buNone/>
            </a:pPr>
            <a:r>
              <a:rPr lang="uk-UA" sz="2000" dirty="0" smtClean="0"/>
              <a:t>Під Верденом німці використали: 1200 гармат, 202 міномети, 160 бойових літаків, 14 аеростатів. У ході битви загинуло 120 дивізій (69 французьких і 50 німецьких)</a:t>
            </a:r>
            <a:r>
              <a:rPr lang="uk-UA" sz="2000" dirty="0" err="1" smtClean="0"/>
              <a:t>-приблизно</a:t>
            </a:r>
            <a:r>
              <a:rPr lang="uk-UA" sz="2000" dirty="0" smtClean="0"/>
              <a:t> 1 млн. людей.</a:t>
            </a:r>
            <a:endParaRPr lang="uk-UA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71670" y="357166"/>
            <a:ext cx="615424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Ве́рденська би́тва </a:t>
            </a:r>
            <a:endParaRPr lang="ru-RU" sz="4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uk-UA" dirty="0" smtClean="0"/>
              <a:t>Брусиловський прорив (</a:t>
            </a:r>
            <a:r>
              <a:rPr lang="uk-UA" dirty="0" err="1" smtClean="0"/>
              <a:t>Лу́цький</a:t>
            </a:r>
            <a:r>
              <a:rPr lang="uk-UA" dirty="0" smtClean="0"/>
              <a:t> </a:t>
            </a:r>
            <a:r>
              <a:rPr lang="uk-UA" dirty="0" err="1" smtClean="0"/>
              <a:t>прори́в</a:t>
            </a:r>
            <a:r>
              <a:rPr lang="uk-UA" dirty="0" smtClean="0"/>
              <a:t>) — наступальна операція Південно-Західного фронту російської армії проти австро-угорських і німецьких військ під час Першої світової війни. Проведена чотирма російськими арміями під командуванням генерала від кавалерії Олексія Брусилова від 22 травня (4 червня за новим стилем) до 7 вересня (20 </a:t>
            </a:r>
            <a:r>
              <a:rPr lang="uk-UA" dirty="0" err="1" smtClean="0"/>
              <a:t>вересня</a:t>
            </a:r>
            <a:r>
              <a:rPr lang="uk-UA" dirty="0" smtClean="0"/>
              <a:t>) 1916 року на фронті від Луцька до Чернівців.</a:t>
            </a:r>
          </a:p>
          <a:p>
            <a:pPr>
              <a:buNone/>
            </a:pPr>
            <a:r>
              <a:rPr lang="uk-UA" dirty="0" smtClean="0"/>
              <a:t>У ході операції було завдано серйозної поразки австро-угорській армії та зайнято Галичину і Буковину.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71604" y="428604"/>
            <a:ext cx="666721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Брусиловський прорив </a:t>
            </a:r>
            <a:endParaRPr lang="ru-RU" sz="4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err="1" smtClean="0"/>
              <a:t>Варшавсько-Івангородська</a:t>
            </a:r>
            <a:r>
              <a:rPr lang="uk-UA" dirty="0" smtClean="0"/>
              <a:t> операція — військова оборонно-наступальна операція російських військ Південно-Західного та Північно-Західного фронтів проти об'єднаних 9-ї німецької та 1-ї австрійської армій. Битва тривала протягом 16 вересня — 18 жовтня 1914 року, в ході Першої світової війни.</a:t>
            </a:r>
          </a:p>
          <a:p>
            <a:pPr>
              <a:buNone/>
            </a:pPr>
            <a:r>
              <a:rPr lang="uk-UA" dirty="0" smtClean="0"/>
              <a:t>Одна з найбільших та найуспішніших військових операцій Російської імперії в Першій світовій війні.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500042"/>
            <a:ext cx="782239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3600" b="1" cap="none" spc="0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Варшавсько-Івангородська</a:t>
            </a:r>
            <a:r>
              <a:rPr lang="uk-UA" sz="36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операція </a:t>
            </a:r>
            <a:endParaRPr lang="ru-RU" sz="36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226</TotalTime>
  <Words>1053</Words>
  <Application>Microsoft Office PowerPoint</Application>
  <PresentationFormat>Экран (4:3)</PresentationFormat>
  <Paragraphs>54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Солнцестояние</vt:lpstr>
      <vt:lpstr>.</vt:lpstr>
      <vt:lpstr>Битви першої світової ВіЙНИ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Пропаганда</vt:lpstr>
      <vt:lpstr>Плакати Росії</vt:lpstr>
      <vt:lpstr>Плакати Великої Британії</vt:lpstr>
      <vt:lpstr>Плакати США</vt:lpstr>
      <vt:lpstr>Плакати Германії</vt:lpstr>
      <vt:lpstr>Плакати Канади</vt:lpstr>
      <vt:lpstr>Плакати Італії</vt:lpstr>
      <vt:lpstr>Плакати Австро-Угорщини</vt:lpstr>
      <vt:lpstr>Плакати Франції</vt:lpstr>
      <vt:lpstr>Цікаві та маловідомі факти Першої світової війни </vt:lpstr>
      <vt:lpstr>Слайд 22</vt:lpstr>
      <vt:lpstr>Слайд 23</vt:lpstr>
      <vt:lpstr>Слайд 24</vt:lpstr>
      <vt:lpstr>Слайд 25</vt:lpstr>
      <vt:lpstr>Слайд 26</vt:lpstr>
      <vt:lpstr>Слайд 27</vt:lpstr>
      <vt:lpstr>Дякую за перегляд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Lenovo</dc:creator>
  <cp:lastModifiedBy>Lenovo</cp:lastModifiedBy>
  <cp:revision>23</cp:revision>
  <dcterms:created xsi:type="dcterms:W3CDTF">2012-12-03T18:21:13Z</dcterms:created>
  <dcterms:modified xsi:type="dcterms:W3CDTF">2012-12-03T22:08:05Z</dcterms:modified>
</cp:coreProperties>
</file>