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4" r:id="rId5"/>
    <p:sldId id="263" r:id="rId6"/>
    <p:sldId id="265" r:id="rId7"/>
    <p:sldId id="268" r:id="rId8"/>
    <p:sldId id="269" r:id="rId9"/>
    <p:sldId id="266" r:id="rId10"/>
    <p:sldId id="267" r:id="rId11"/>
    <p:sldId id="270" r:id="rId12"/>
    <p:sldId id="25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58200" cy="266429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Соціально-економічний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(1991-2011р.р.)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581128"/>
            <a:ext cx="4953000" cy="1752600"/>
          </a:xfrm>
        </p:spPr>
        <p:txBody>
          <a:bodyPr>
            <a:normAutofit/>
          </a:bodyPr>
          <a:lstStyle/>
          <a:p>
            <a:pPr algn="r"/>
            <a:r>
              <a:rPr lang="ru-RU" i="1" dirty="0" err="1" smtClean="0">
                <a:latin typeface="Book Antiqua" pitchFamily="18" charset="0"/>
              </a:rPr>
              <a:t>Виконала</a:t>
            </a:r>
            <a:endParaRPr lang="ru-RU" i="1" dirty="0" smtClean="0">
              <a:latin typeface="Book Antiqua" pitchFamily="18" charset="0"/>
            </a:endParaRPr>
          </a:p>
          <a:p>
            <a:pPr algn="r"/>
            <a:r>
              <a:rPr lang="ru-RU" i="1" dirty="0" err="1" smtClean="0">
                <a:latin typeface="Book Antiqua" pitchFamily="18" charset="0"/>
              </a:rPr>
              <a:t>учениця</a:t>
            </a:r>
            <a:r>
              <a:rPr lang="ru-RU" i="1" dirty="0" smtClean="0">
                <a:latin typeface="Book Antiqua" pitchFamily="18" charset="0"/>
              </a:rPr>
              <a:t> 11-Б </a:t>
            </a:r>
            <a:r>
              <a:rPr lang="ru-RU" i="1" dirty="0" err="1" smtClean="0">
                <a:latin typeface="Book Antiqua" pitchFamily="18" charset="0"/>
              </a:rPr>
              <a:t>класу</a:t>
            </a:r>
            <a:endParaRPr lang="ru-RU" i="1" dirty="0" smtClean="0">
              <a:latin typeface="Book Antiqua" pitchFamily="18" charset="0"/>
            </a:endParaRPr>
          </a:p>
          <a:p>
            <a:pPr algn="r"/>
            <a:r>
              <a:rPr lang="ru-RU" i="1" dirty="0" err="1" smtClean="0">
                <a:latin typeface="Book Antiqua" pitchFamily="18" charset="0"/>
              </a:rPr>
              <a:t>Тихонюк</a:t>
            </a:r>
            <a:r>
              <a:rPr lang="ru-RU" i="1" dirty="0" smtClean="0">
                <a:latin typeface="Book Antiqua" pitchFamily="18" charset="0"/>
              </a:rPr>
              <a:t> </a:t>
            </a:r>
            <a:r>
              <a:rPr lang="ru-RU" i="1" dirty="0" err="1" smtClean="0">
                <a:latin typeface="Book Antiqua" pitchFamily="18" charset="0"/>
              </a:rPr>
              <a:t>Альона</a:t>
            </a:r>
            <a:endParaRPr lang="ru-RU" i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2000" cy="10698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Фінансова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криза 2008 року: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2711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dirty="0" err="1" smtClean="0">
                <a:solidFill>
                  <a:srgbClr val="0070C0"/>
                </a:solidFill>
                <a:latin typeface="Corbel" pitchFamily="34" charset="0"/>
              </a:rPr>
              <a:t>Зовнішні</a:t>
            </a:r>
            <a:r>
              <a:rPr lang="ru-RU" sz="2400" dirty="0" smtClean="0">
                <a:solidFill>
                  <a:srgbClr val="0070C0"/>
                </a:solidFill>
                <a:latin typeface="Corbel" pitchFamily="34" charset="0"/>
              </a:rPr>
              <a:t> причини </a:t>
            </a:r>
            <a:r>
              <a:rPr lang="ru-RU" sz="2400" dirty="0" err="1" smtClean="0">
                <a:solidFill>
                  <a:srgbClr val="0070C0"/>
                </a:solidFill>
                <a:latin typeface="Corbel" pitchFamily="34" charset="0"/>
              </a:rPr>
              <a:t>фінансової</a:t>
            </a:r>
            <a:r>
              <a:rPr lang="ru-RU" sz="2400" dirty="0" smtClean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Corbel" pitchFamily="34" charset="0"/>
              </a:rPr>
              <a:t>кризи</a:t>
            </a:r>
            <a:r>
              <a:rPr lang="ru-RU" sz="2400" dirty="0" smtClean="0">
                <a:solidFill>
                  <a:srgbClr val="0070C0"/>
                </a:solidFill>
                <a:latin typeface="Corbel" pitchFamily="34" charset="0"/>
              </a:rPr>
              <a:t> в </a:t>
            </a:r>
            <a:r>
              <a:rPr lang="ru-RU" sz="2400" dirty="0" err="1" smtClean="0">
                <a:solidFill>
                  <a:srgbClr val="0070C0"/>
                </a:solidFill>
                <a:latin typeface="Corbel" pitchFamily="34" charset="0"/>
              </a:rPr>
              <a:t>Росії</a:t>
            </a:r>
            <a:r>
              <a:rPr lang="ru-RU" sz="2400" dirty="0" smtClean="0">
                <a:solidFill>
                  <a:srgbClr val="0070C0"/>
                </a:solidFill>
                <a:latin typeface="Corbel" pitchFamily="34" charset="0"/>
              </a:rPr>
              <a:t> 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1225" y="1556792"/>
            <a:ext cx="4041775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dirty="0" err="1" smtClean="0">
                <a:solidFill>
                  <a:srgbClr val="0070C0"/>
                </a:solidFill>
                <a:latin typeface="Corbel" pitchFamily="34" charset="0"/>
              </a:rPr>
              <a:t>Внутрішні</a:t>
            </a:r>
            <a:r>
              <a:rPr lang="ru-RU" sz="2400" dirty="0" smtClean="0">
                <a:solidFill>
                  <a:srgbClr val="0070C0"/>
                </a:solidFill>
                <a:latin typeface="Corbel" pitchFamily="34" charset="0"/>
              </a:rPr>
              <a:t> причини </a:t>
            </a:r>
            <a:r>
              <a:rPr lang="ru-RU" sz="2400" dirty="0" err="1" smtClean="0">
                <a:solidFill>
                  <a:srgbClr val="0070C0"/>
                </a:solidFill>
                <a:latin typeface="Corbel" pitchFamily="34" charset="0"/>
              </a:rPr>
              <a:t>фінансової</a:t>
            </a:r>
            <a:r>
              <a:rPr lang="ru-RU" sz="2400" dirty="0" smtClean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Corbel" pitchFamily="34" charset="0"/>
              </a:rPr>
              <a:t>кризи</a:t>
            </a:r>
            <a:r>
              <a:rPr lang="ru-RU" sz="2400" dirty="0" smtClean="0">
                <a:solidFill>
                  <a:srgbClr val="0070C0"/>
                </a:solidFill>
                <a:latin typeface="Corbel" pitchFamily="34" charset="0"/>
              </a:rPr>
              <a:t> в </a:t>
            </a:r>
            <a:r>
              <a:rPr lang="ru-RU" sz="2400" dirty="0" err="1" smtClean="0">
                <a:solidFill>
                  <a:srgbClr val="0070C0"/>
                </a:solidFill>
                <a:latin typeface="Corbel" pitchFamily="34" charset="0"/>
              </a:rPr>
              <a:t>Росії</a:t>
            </a:r>
            <a:endParaRPr lang="ru-RU" sz="2400" dirty="0" smtClean="0">
              <a:solidFill>
                <a:srgbClr val="0070C0"/>
              </a:solidFill>
              <a:latin typeface="Corbel" pitchFamily="34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Corbel" pitchFamily="34" charset="0"/>
              </a:rPr>
              <a:t>різке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падіння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цін</a:t>
            </a:r>
            <a:r>
              <a:rPr lang="ru-RU" sz="2400" dirty="0" smtClean="0">
                <a:latin typeface="Corbel" pitchFamily="34" charset="0"/>
              </a:rPr>
              <a:t> на </a:t>
            </a:r>
            <a:r>
              <a:rPr lang="ru-RU" sz="2400" dirty="0" err="1" smtClean="0">
                <a:latin typeface="Corbel" pitchFamily="34" charset="0"/>
              </a:rPr>
              <a:t>нафту</a:t>
            </a:r>
            <a:r>
              <a:rPr lang="ru-RU" sz="2400" dirty="0" smtClean="0">
                <a:latin typeface="Corbel" pitchFamily="34" charset="0"/>
              </a:rPr>
              <a:t>;</a:t>
            </a:r>
          </a:p>
          <a:p>
            <a:r>
              <a:rPr lang="ru-RU" sz="2400" dirty="0" err="1" smtClean="0">
                <a:latin typeface="Corbel" pitchFamily="34" charset="0"/>
              </a:rPr>
              <a:t>фінансова</a:t>
            </a:r>
            <a:r>
              <a:rPr lang="ru-RU" sz="2400" dirty="0" smtClean="0">
                <a:latin typeface="Corbel" pitchFamily="34" charset="0"/>
              </a:rPr>
              <a:t> катастрофа в США </a:t>
            </a:r>
            <a:r>
              <a:rPr lang="ru-RU" sz="2400" dirty="0" err="1" smtClean="0">
                <a:latin typeface="Corbel" pitchFamily="34" charset="0"/>
              </a:rPr>
              <a:t>і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наступна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ланцюгова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реакція</a:t>
            </a:r>
            <a:r>
              <a:rPr lang="ru-RU" sz="2400" dirty="0" smtClean="0">
                <a:latin typeface="Corbel" pitchFamily="34" charset="0"/>
              </a:rPr>
              <a:t> по </a:t>
            </a:r>
            <a:r>
              <a:rPr lang="ru-RU" sz="2400" dirty="0" err="1" smtClean="0">
                <a:latin typeface="Corbel" pitchFamily="34" charset="0"/>
              </a:rPr>
              <a:t>всьому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світу</a:t>
            </a:r>
            <a:r>
              <a:rPr lang="ru-RU" sz="2400" dirty="0" smtClean="0">
                <a:latin typeface="Corbel" pitchFamily="34" charset="0"/>
              </a:rPr>
              <a:t>.  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Corbel" pitchFamily="34" charset="0"/>
              </a:rPr>
              <a:t>сильна </a:t>
            </a:r>
            <a:r>
              <a:rPr lang="ru-RU" sz="2400" dirty="0" err="1" smtClean="0">
                <a:latin typeface="Corbel" pitchFamily="34" charset="0"/>
              </a:rPr>
              <a:t>залежність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економіки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Росії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від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цін</a:t>
            </a:r>
            <a:r>
              <a:rPr lang="ru-RU" sz="2400" dirty="0" smtClean="0">
                <a:latin typeface="Corbel" pitchFamily="34" charset="0"/>
              </a:rPr>
              <a:t> на </a:t>
            </a:r>
            <a:r>
              <a:rPr lang="ru-RU" sz="2400" dirty="0" err="1" smtClean="0">
                <a:latin typeface="Corbel" pitchFamily="34" charset="0"/>
              </a:rPr>
              <a:t>нафту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і</a:t>
            </a:r>
            <a:r>
              <a:rPr lang="ru-RU" sz="2400" dirty="0" smtClean="0">
                <a:latin typeface="Corbel" pitchFamily="34" charset="0"/>
              </a:rPr>
              <a:t> газ;</a:t>
            </a:r>
          </a:p>
          <a:p>
            <a:r>
              <a:rPr lang="ru-RU" sz="2400" dirty="0" smtClean="0">
                <a:latin typeface="Corbel" pitchFamily="34" charset="0"/>
              </a:rPr>
              <a:t>попит </a:t>
            </a:r>
            <a:r>
              <a:rPr lang="ru-RU" sz="2400" dirty="0" err="1" smtClean="0">
                <a:latin typeface="Corbel" pitchFamily="34" charset="0"/>
              </a:rPr>
              <a:t>і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ціни</a:t>
            </a:r>
            <a:r>
              <a:rPr lang="ru-RU" sz="2400" dirty="0" smtClean="0">
                <a:latin typeface="Corbel" pitchFamily="34" charset="0"/>
              </a:rPr>
              <a:t> на </a:t>
            </a:r>
            <a:r>
              <a:rPr lang="ru-RU" sz="2400" dirty="0" err="1" smtClean="0">
                <a:latin typeface="Corbel" pitchFamily="34" charset="0"/>
              </a:rPr>
              <a:t>експортну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сировину</a:t>
            </a:r>
            <a:r>
              <a:rPr lang="ru-RU" sz="2400" dirty="0" smtClean="0">
                <a:latin typeface="Corbel" pitchFamily="34" charset="0"/>
              </a:rPr>
              <a:t> впали;</a:t>
            </a:r>
          </a:p>
          <a:p>
            <a:r>
              <a:rPr lang="ru-RU" sz="2400" dirty="0" err="1" smtClean="0">
                <a:latin typeface="Corbel" pitchFamily="34" charset="0"/>
              </a:rPr>
              <a:t>банківська</a:t>
            </a:r>
            <a:r>
              <a:rPr lang="ru-RU" sz="2400" dirty="0" smtClean="0">
                <a:latin typeface="Corbel" pitchFamily="34" charset="0"/>
              </a:rPr>
              <a:t> система так </a:t>
            </a:r>
            <a:r>
              <a:rPr lang="ru-RU" sz="2400" dirty="0" err="1" smtClean="0">
                <a:latin typeface="Corbel" pitchFamily="34" charset="0"/>
              </a:rPr>
              <a:t>і</a:t>
            </a:r>
            <a:r>
              <a:rPr lang="ru-RU" sz="2400" dirty="0" smtClean="0">
                <a:latin typeface="Corbel" pitchFamily="34" charset="0"/>
              </a:rPr>
              <a:t> не набрала </a:t>
            </a:r>
            <a:r>
              <a:rPr lang="ru-RU" sz="2400" dirty="0" err="1" smtClean="0">
                <a:latin typeface="Corbel" pitchFamily="34" charset="0"/>
              </a:rPr>
              <a:t>чинності</a:t>
            </a:r>
            <a:r>
              <a:rPr lang="ru-RU" sz="2400" dirty="0" smtClean="0">
                <a:latin typeface="Corbel" pitchFamily="34" charset="0"/>
              </a:rPr>
              <a:t>;</a:t>
            </a:r>
          </a:p>
          <a:p>
            <a:r>
              <a:rPr lang="ru-RU" sz="2400" dirty="0" smtClean="0">
                <a:latin typeface="Corbel" pitchFamily="34" charset="0"/>
              </a:rPr>
              <a:t>Система </a:t>
            </a:r>
            <a:r>
              <a:rPr lang="ru-RU" sz="2400" dirty="0" err="1" smtClean="0">
                <a:latin typeface="Corbel" pitchFamily="34" charset="0"/>
              </a:rPr>
              <a:t>стоїть</a:t>
            </a:r>
            <a:r>
              <a:rPr lang="ru-RU" sz="2400" dirty="0" smtClean="0">
                <a:latin typeface="Corbel" pitchFamily="34" charset="0"/>
              </a:rPr>
              <a:t> на 2-3 банках (</a:t>
            </a:r>
            <a:r>
              <a:rPr lang="ru-RU" sz="2400" i="1" dirty="0" err="1" smtClean="0">
                <a:latin typeface="Corbel" pitchFamily="34" charset="0"/>
              </a:rPr>
              <a:t>Ощадбанк</a:t>
            </a:r>
            <a:r>
              <a:rPr lang="ru-RU" sz="2400" dirty="0" smtClean="0">
                <a:latin typeface="Corbel" pitchFamily="34" charset="0"/>
              </a:rPr>
              <a:t> , </a:t>
            </a:r>
            <a:r>
              <a:rPr lang="ru-RU" sz="2400" i="1" dirty="0" smtClean="0">
                <a:latin typeface="Corbel" pitchFamily="34" charset="0"/>
              </a:rPr>
              <a:t>ВЕБ</a:t>
            </a:r>
            <a:r>
              <a:rPr lang="ru-RU" sz="2400" dirty="0" smtClean="0">
                <a:latin typeface="Corbel" pitchFamily="34" charset="0"/>
              </a:rPr>
              <a:t>, </a:t>
            </a:r>
            <a:r>
              <a:rPr lang="ru-RU" sz="2400" i="1" dirty="0" err="1" smtClean="0">
                <a:latin typeface="Corbel" pitchFamily="34" charset="0"/>
              </a:rPr>
              <a:t>Газпромбанк</a:t>
            </a:r>
            <a:r>
              <a:rPr lang="ru-RU" sz="2400" dirty="0" smtClean="0">
                <a:latin typeface="Corbel" pitchFamily="34" charset="0"/>
              </a:rPr>
              <a:t>) </a:t>
            </a:r>
            <a:r>
              <a:rPr lang="ru-RU" sz="2400" dirty="0" err="1" smtClean="0">
                <a:latin typeface="Corbel" pitchFamily="34" charset="0"/>
              </a:rPr>
              <a:t>і</a:t>
            </a:r>
            <a:r>
              <a:rPr lang="ru-RU" sz="2400" dirty="0" smtClean="0">
                <a:latin typeface="Corbel" pitchFamily="34" charset="0"/>
              </a:rPr>
              <a:t> прямо </a:t>
            </a:r>
            <a:r>
              <a:rPr lang="ru-RU" sz="2400" dirty="0" err="1" smtClean="0">
                <a:latin typeface="Corbel" pitchFamily="34" charset="0"/>
              </a:rPr>
              <a:t>залежить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від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держави</a:t>
            </a:r>
            <a:r>
              <a:rPr lang="ru-RU" sz="2400" dirty="0" smtClean="0">
                <a:latin typeface="Corbel" pitchFamily="34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82000" cy="10698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Наслідки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кризи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00808"/>
            <a:ext cx="4041648" cy="1001362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4800" dirty="0" err="1" smtClean="0">
                <a:solidFill>
                  <a:srgbClr val="0070C0"/>
                </a:solidFill>
                <a:latin typeface="Corbel" pitchFamily="34" charset="0"/>
              </a:rPr>
              <a:t>Позитивні</a:t>
            </a:r>
            <a:endParaRPr lang="ru-RU" sz="4800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1700808"/>
            <a:ext cx="4041775" cy="100136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4800" dirty="0" err="1" smtClean="0">
                <a:solidFill>
                  <a:srgbClr val="0070C0"/>
                </a:solidFill>
                <a:latin typeface="Corbel" pitchFamily="34" charset="0"/>
              </a:rPr>
              <a:t>Негативні</a:t>
            </a:r>
            <a:endParaRPr lang="ru-RU" sz="4800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Corbel" pitchFamily="34" charset="0"/>
              </a:rPr>
              <a:t>скорочення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державних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проектів</a:t>
            </a:r>
            <a:r>
              <a:rPr lang="ru-RU" dirty="0" smtClean="0">
                <a:latin typeface="Corbel" pitchFamily="34" charset="0"/>
              </a:rPr>
              <a:t> у </a:t>
            </a:r>
            <a:r>
              <a:rPr lang="ru-RU" dirty="0" err="1" smtClean="0">
                <a:latin typeface="Corbel" pitchFamily="34" charset="0"/>
              </a:rPr>
              <a:t>галузі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інфраструктури</a:t>
            </a:r>
            <a:r>
              <a:rPr lang="ru-RU" dirty="0" smtClean="0">
                <a:latin typeface="Corbel" pitchFamily="34" charset="0"/>
              </a:rPr>
              <a:t> та </a:t>
            </a:r>
            <a:r>
              <a:rPr lang="ru-RU" dirty="0" err="1" smtClean="0">
                <a:latin typeface="Corbel" pitchFamily="34" charset="0"/>
              </a:rPr>
              <a:t>будівництва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скорочення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інвестиційних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програм</a:t>
            </a:r>
            <a:r>
              <a:rPr lang="ru-RU" dirty="0" smtClean="0">
                <a:latin typeface="Corbel" pitchFamily="34" charset="0"/>
              </a:rPr>
              <a:t> великих </a:t>
            </a:r>
            <a:r>
              <a:rPr lang="ru-RU" dirty="0" err="1" smtClean="0">
                <a:latin typeface="Corbel" pitchFamily="34" charset="0"/>
              </a:rPr>
              <a:t>компаній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скорочення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робочих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днів</a:t>
            </a:r>
            <a:r>
              <a:rPr lang="ru-RU" dirty="0" smtClean="0">
                <a:latin typeface="Corbel" pitchFamily="34" charset="0"/>
              </a:rPr>
              <a:t>, </a:t>
            </a:r>
            <a:r>
              <a:rPr lang="ru-RU" dirty="0" err="1" smtClean="0">
                <a:latin typeface="Corbel" pitchFamily="34" charset="0"/>
              </a:rPr>
              <a:t>тижнів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скорочення</a:t>
            </a:r>
            <a:r>
              <a:rPr lang="ru-RU" dirty="0" smtClean="0">
                <a:latin typeface="Corbel" pitchFamily="34" charset="0"/>
              </a:rPr>
              <a:t> персоналу;</a:t>
            </a:r>
          </a:p>
          <a:p>
            <a:r>
              <a:rPr lang="ru-RU" dirty="0" err="1" smtClean="0">
                <a:latin typeface="Corbel" pitchFamily="34" charset="0"/>
              </a:rPr>
              <a:t>ріст</a:t>
            </a:r>
            <a:r>
              <a:rPr lang="ru-RU" dirty="0" smtClean="0">
                <a:latin typeface="Corbel" pitchFamily="34" charset="0"/>
              </a:rPr>
              <a:t> ставок за кредитами;</a:t>
            </a:r>
          </a:p>
          <a:p>
            <a:r>
              <a:rPr lang="ru-RU" dirty="0" err="1" smtClean="0">
                <a:latin typeface="Corbel" pitchFamily="34" charset="0"/>
              </a:rPr>
              <a:t>згортання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іпотечних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програм</a:t>
            </a:r>
            <a:r>
              <a:rPr lang="ru-RU" dirty="0" smtClean="0">
                <a:latin typeface="Corbel" pitchFamily="34" charset="0"/>
              </a:rPr>
              <a:t>.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latin typeface="Corbel" pitchFamily="34" charset="0"/>
              </a:rPr>
              <a:t>оздоровлення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економіки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пожвавлення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підприємницької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ініціативи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заміщення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імпортних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товарів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вітчизняними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розорення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неконкурентоспроможних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підприємств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розвиток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більш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ефективних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життєздатних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зниження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цін</a:t>
            </a:r>
            <a:r>
              <a:rPr lang="ru-RU" dirty="0" smtClean="0">
                <a:latin typeface="Corbel" pitchFamily="34" charset="0"/>
              </a:rPr>
              <a:t> на </a:t>
            </a:r>
            <a:r>
              <a:rPr lang="ru-RU" dirty="0" err="1" smtClean="0">
                <a:latin typeface="Corbel" pitchFamily="34" charset="0"/>
              </a:rPr>
              <a:t>деякі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товари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 smtClean="0">
                <a:latin typeface="Corbel" pitchFamily="34" charset="0"/>
              </a:rPr>
              <a:t>внаслідок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конкуренції</a:t>
            </a:r>
            <a:r>
              <a:rPr lang="ru-RU" dirty="0" smtClean="0">
                <a:latin typeface="Corbel" pitchFamily="34" charset="0"/>
              </a:rPr>
              <a:t>.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82453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Corbel" pitchFamily="34" charset="0"/>
              </a:rPr>
              <a:t>Основні</a:t>
            </a:r>
            <a:r>
              <a:rPr lang="ru-RU" dirty="0" smtClean="0">
                <a:latin typeface="Corbel" pitchFamily="34" charset="0"/>
              </a:rPr>
              <a:t> напрямки </a:t>
            </a:r>
            <a:r>
              <a:rPr lang="ru-RU" dirty="0" err="1" smtClean="0">
                <a:latin typeface="Corbel" pitchFamily="34" charset="0"/>
              </a:rPr>
              <a:t>зовнішньої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політики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були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такі</a:t>
            </a:r>
            <a:r>
              <a:rPr lang="ru-RU" dirty="0" smtClean="0">
                <a:latin typeface="Corbel" pitchFamily="34" charset="0"/>
              </a:rPr>
              <a:t>: </a:t>
            </a:r>
          </a:p>
          <a:p>
            <a:r>
              <a:rPr lang="ru-RU" dirty="0" err="1" smtClean="0">
                <a:latin typeface="Corbel" pitchFamily="34" charset="0"/>
              </a:rPr>
              <a:t>відносини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з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країнами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близького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закордоння</a:t>
            </a:r>
            <a:r>
              <a:rPr lang="ru-RU" dirty="0" smtClean="0">
                <a:latin typeface="Corbel" pitchFamily="34" charset="0"/>
              </a:rPr>
              <a:t> в рамках СНД;</a:t>
            </a:r>
          </a:p>
          <a:p>
            <a:r>
              <a:rPr lang="ru-RU" dirty="0" err="1" smtClean="0">
                <a:latin typeface="Corbel" pitchFamily="34" charset="0"/>
              </a:rPr>
              <a:t>відносини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з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іншими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країнами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світу</a:t>
            </a:r>
            <a:r>
              <a:rPr lang="ru-RU" dirty="0" smtClean="0">
                <a:latin typeface="Corbel" pitchFamily="34" charset="0"/>
              </a:rPr>
              <a:t> (</a:t>
            </a:r>
            <a:r>
              <a:rPr lang="ru-RU" dirty="0" err="1" smtClean="0">
                <a:latin typeface="Corbel" pitchFamily="34" charset="0"/>
              </a:rPr>
              <a:t>далеке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закордоння</a:t>
            </a:r>
            <a:r>
              <a:rPr lang="ru-RU" dirty="0" smtClean="0">
                <a:latin typeface="Corbel" pitchFamily="34" charset="0"/>
              </a:rPr>
              <a:t>) у </a:t>
            </a:r>
            <a:r>
              <a:rPr lang="ru-RU" dirty="0" err="1" smtClean="0">
                <a:latin typeface="Corbel" pitchFamily="34" charset="0"/>
              </a:rPr>
              <a:t>нових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геополітичних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умовах</a:t>
            </a:r>
            <a:r>
              <a:rPr lang="ru-RU" dirty="0" smtClean="0">
                <a:latin typeface="Corbel" pitchFamily="34" charset="0"/>
              </a:rPr>
              <a:t>.</a:t>
            </a:r>
          </a:p>
          <a:p>
            <a:endParaRPr lang="ru-RU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orbel" pitchFamily="34" charset="0"/>
              </a:rPr>
              <a:t>В </a:t>
            </a:r>
            <a:r>
              <a:rPr lang="ru-RU" b="1" dirty="0" err="1" smtClean="0">
                <a:latin typeface="Corbel" pitchFamily="34" charset="0"/>
              </a:rPr>
              <a:t>червні</a:t>
            </a:r>
            <a:r>
              <a:rPr lang="ru-RU" b="1" dirty="0" smtClean="0">
                <a:latin typeface="Corbel" pitchFamily="34" charset="0"/>
              </a:rPr>
              <a:t> 1997 р. </a:t>
            </a:r>
            <a:r>
              <a:rPr lang="ru-RU" dirty="0" smtClean="0"/>
              <a:t>– </a:t>
            </a:r>
            <a:r>
              <a:rPr lang="ru-RU" dirty="0" smtClean="0">
                <a:latin typeface="Corbel" pitchFamily="34" charset="0"/>
              </a:rPr>
              <a:t>на </a:t>
            </a:r>
            <a:r>
              <a:rPr lang="ru-RU" dirty="0" err="1" smtClean="0">
                <a:latin typeface="Corbel" pitchFamily="34" charset="0"/>
              </a:rPr>
              <a:t>Мадридському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саміті</a:t>
            </a:r>
            <a:r>
              <a:rPr lang="ru-RU" dirty="0" smtClean="0">
                <a:latin typeface="Corbel" pitchFamily="34" charset="0"/>
              </a:rPr>
              <a:t> НАТО </a:t>
            </a:r>
            <a:r>
              <a:rPr lang="ru-RU" dirty="0" err="1" smtClean="0">
                <a:latin typeface="Corbel" pitchFamily="34" charset="0"/>
              </a:rPr>
              <a:t>було</a:t>
            </a:r>
            <a:r>
              <a:rPr lang="ru-RU" dirty="0" smtClean="0">
                <a:latin typeface="Corbel" pitchFamily="34" charset="0"/>
              </a:rPr>
              <a:t> детально </a:t>
            </a:r>
            <a:r>
              <a:rPr lang="ru-RU" dirty="0" err="1" smtClean="0">
                <a:latin typeface="Corbel" pitchFamily="34" charset="0"/>
              </a:rPr>
              <a:t>з'ясовано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позиції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сторін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підписано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договір</a:t>
            </a:r>
            <a:r>
              <a:rPr lang="ru-RU" i="1" dirty="0" smtClean="0">
                <a:latin typeface="Corbel" pitchFamily="34" charset="0"/>
              </a:rPr>
              <a:t> про </a:t>
            </a:r>
            <a:r>
              <a:rPr lang="ru-RU" i="1" dirty="0" err="1" smtClean="0">
                <a:latin typeface="Corbel" pitchFamily="34" charset="0"/>
              </a:rPr>
              <a:t>стратегічне</a:t>
            </a:r>
            <a:r>
              <a:rPr lang="ru-RU" i="1" dirty="0" smtClean="0">
                <a:latin typeface="Corbel" pitchFamily="34" charset="0"/>
              </a:rPr>
              <a:t> партнерство </a:t>
            </a:r>
            <a:r>
              <a:rPr lang="ru-RU" i="1" dirty="0" err="1" smtClean="0">
                <a:latin typeface="Corbel" pitchFamily="34" charset="0"/>
              </a:rPr>
              <a:t>Росії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з</a:t>
            </a:r>
            <a:r>
              <a:rPr lang="ru-RU" i="1" dirty="0" smtClean="0">
                <a:latin typeface="Corbel" pitchFamily="34" charset="0"/>
              </a:rPr>
              <a:t> НАТО.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04664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Зовнішня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політика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Росії</a:t>
            </a:r>
            <a:endParaRPr kumimoji="0" lang="ru-RU" sz="4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61760"/>
          </a:xfrm>
        </p:spPr>
        <p:txBody>
          <a:bodyPr>
            <a:normAutofit/>
          </a:bodyPr>
          <a:lstStyle/>
          <a:p>
            <a:pPr marL="0" indent="14288">
              <a:buNone/>
            </a:pPr>
            <a:r>
              <a:rPr lang="ru-RU" dirty="0" err="1" smtClean="0">
                <a:latin typeface="Corbel" pitchFamily="34" charset="0"/>
              </a:rPr>
              <a:t>Основними</a:t>
            </a:r>
            <a:r>
              <a:rPr lang="ru-RU" dirty="0" smtClean="0">
                <a:latin typeface="Corbel" pitchFamily="34" charset="0"/>
              </a:rPr>
              <a:t> причинами </a:t>
            </a:r>
            <a:r>
              <a:rPr lang="ru-RU" dirty="0" err="1" smtClean="0">
                <a:latin typeface="Corbel" pitchFamily="34" charset="0"/>
              </a:rPr>
              <a:t>протирічь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були</a:t>
            </a:r>
            <a:r>
              <a:rPr lang="ru-RU" dirty="0" smtClean="0">
                <a:latin typeface="Corbel" pitchFamily="34" charset="0"/>
              </a:rPr>
              <a:t>: </a:t>
            </a:r>
          </a:p>
          <a:p>
            <a:r>
              <a:rPr lang="ru-RU" dirty="0" err="1" smtClean="0">
                <a:latin typeface="Corbel" pitchFamily="34" charset="0"/>
              </a:rPr>
              <a:t>поділ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Чорноморського</a:t>
            </a:r>
            <a:r>
              <a:rPr lang="ru-RU" dirty="0" smtClean="0">
                <a:latin typeface="Corbel" pitchFamily="34" charset="0"/>
              </a:rPr>
              <a:t> флоту;</a:t>
            </a:r>
          </a:p>
          <a:p>
            <a:r>
              <a:rPr lang="ru-RU" dirty="0" smtClean="0">
                <a:latin typeface="Corbel" pitchFamily="34" charset="0"/>
              </a:rPr>
              <a:t>статус </a:t>
            </a:r>
            <a:r>
              <a:rPr lang="ru-RU" dirty="0" err="1" smtClean="0">
                <a:latin typeface="Corbel" pitchFamily="34" charset="0"/>
              </a:rPr>
              <a:t>Криму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й</a:t>
            </a:r>
            <a:r>
              <a:rPr lang="ru-RU" dirty="0" smtClean="0">
                <a:latin typeface="Corbel" pitchFamily="34" charset="0"/>
              </a:rPr>
              <a:t> Севастополя. </a:t>
            </a:r>
          </a:p>
          <a:p>
            <a:endParaRPr lang="ru-RU" dirty="0" smtClean="0">
              <a:latin typeface="Corbel" pitchFamily="34" charset="0"/>
            </a:endParaRPr>
          </a:p>
          <a:p>
            <a:pPr marL="0" indent="0">
              <a:buNone/>
            </a:pPr>
            <a:r>
              <a:rPr lang="ru-RU" b="1" dirty="0" err="1" smtClean="0">
                <a:latin typeface="Corbel" pitchFamily="34" charset="0"/>
              </a:rPr>
              <a:t>Квітень</a:t>
            </a:r>
            <a:r>
              <a:rPr lang="ru-RU" b="1" dirty="0" smtClean="0">
                <a:latin typeface="Corbel" pitchFamily="34" charset="0"/>
              </a:rPr>
              <a:t> 1992 р.</a:t>
            </a:r>
            <a:r>
              <a:rPr lang="ru-RU" dirty="0" smtClean="0">
                <a:latin typeface="Corbel" pitchFamily="34" charset="0"/>
              </a:rPr>
              <a:t> - Переговори Б. </a:t>
            </a:r>
            <a:r>
              <a:rPr lang="ru-RU" dirty="0" err="1" smtClean="0">
                <a:latin typeface="Corbel" pitchFamily="34" charset="0"/>
              </a:rPr>
              <a:t>Єльцина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і</a:t>
            </a:r>
            <a:r>
              <a:rPr lang="ru-RU" dirty="0" smtClean="0">
                <a:latin typeface="Corbel" pitchFamily="34" charset="0"/>
              </a:rPr>
              <a:t> Л. Кравчука в </a:t>
            </a:r>
            <a:r>
              <a:rPr lang="ru-RU" dirty="0" err="1" smtClean="0">
                <a:latin typeface="Corbel" pitchFamily="34" charset="0"/>
              </a:rPr>
              <a:t>Массандрі</a:t>
            </a:r>
            <a:r>
              <a:rPr lang="ru-RU" dirty="0" smtClean="0">
                <a:latin typeface="Corbel" pitchFamily="34" charset="0"/>
              </a:rPr>
              <a:t> (</a:t>
            </a:r>
            <a:r>
              <a:rPr lang="ru-RU" dirty="0" err="1" smtClean="0">
                <a:latin typeface="Corbel" pitchFamily="34" charset="0"/>
              </a:rPr>
              <a:t>Крим</a:t>
            </a:r>
            <a:r>
              <a:rPr lang="ru-RU" dirty="0" smtClean="0">
                <a:latin typeface="Corbel" pitchFamily="34" charset="0"/>
              </a:rPr>
              <a:t>) </a:t>
            </a:r>
            <a:r>
              <a:rPr lang="ru-RU" dirty="0" err="1" smtClean="0">
                <a:latin typeface="Corbel" pitchFamily="34" charset="0"/>
              </a:rPr>
              <a:t>з</a:t>
            </a:r>
            <a:r>
              <a:rPr lang="ru-RU" dirty="0" smtClean="0">
                <a:latin typeface="Corbel" pitchFamily="34" charset="0"/>
              </a:rPr>
              <a:t> проблем </a:t>
            </a:r>
            <a:r>
              <a:rPr lang="ru-RU" dirty="0" err="1" smtClean="0">
                <a:latin typeface="Corbel" pitchFamily="34" charset="0"/>
              </a:rPr>
              <a:t>поділу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Чорноморського</a:t>
            </a:r>
            <a:r>
              <a:rPr lang="ru-RU" dirty="0" smtClean="0">
                <a:latin typeface="Corbel" pitchFamily="34" charset="0"/>
              </a:rPr>
              <a:t> флоту .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latin typeface="Corbel" pitchFamily="34" charset="0"/>
              </a:rPr>
              <a:t>31 </a:t>
            </a:r>
            <a:r>
              <a:rPr lang="ru-RU" b="1" dirty="0" err="1" smtClean="0">
                <a:latin typeface="Corbel" pitchFamily="34" charset="0"/>
              </a:rPr>
              <a:t>травня</a:t>
            </a:r>
            <a:r>
              <a:rPr lang="ru-RU" b="1" dirty="0" smtClean="0">
                <a:latin typeface="Corbel" pitchFamily="34" charset="0"/>
              </a:rPr>
              <a:t> 1997 р</a:t>
            </a:r>
            <a:r>
              <a:rPr lang="ru-RU" dirty="0" smtClean="0">
                <a:latin typeface="Corbel" pitchFamily="34" charset="0"/>
              </a:rPr>
              <a:t>.- </a:t>
            </a:r>
            <a:r>
              <a:rPr lang="ru-RU" dirty="0" err="1" smtClean="0">
                <a:latin typeface="Corbel" pitchFamily="34" charset="0"/>
              </a:rPr>
              <a:t>підписано</a:t>
            </a:r>
            <a:r>
              <a:rPr lang="ru-RU" dirty="0" smtClean="0">
                <a:latin typeface="Corbel" pitchFamily="34" charset="0"/>
              </a:rPr>
              <a:t> угоди про </a:t>
            </a:r>
            <a:r>
              <a:rPr lang="ru-RU" dirty="0" err="1" smtClean="0">
                <a:latin typeface="Corbel" pitchFamily="34" charset="0"/>
              </a:rPr>
              <a:t>тимчасове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базування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російського</a:t>
            </a:r>
            <a:r>
              <a:rPr lang="ru-RU" dirty="0" smtClean="0">
                <a:latin typeface="Corbel" pitchFamily="34" charset="0"/>
              </a:rPr>
              <a:t> флоту в </a:t>
            </a:r>
            <a:r>
              <a:rPr lang="ru-RU" dirty="0" err="1" smtClean="0">
                <a:latin typeface="Corbel" pitchFamily="34" charset="0"/>
              </a:rPr>
              <a:t>Севастополі</a:t>
            </a:r>
            <a:r>
              <a:rPr lang="ru-RU" dirty="0" smtClean="0">
                <a:latin typeface="Corbel" pitchFamily="34" charset="0"/>
              </a:rPr>
              <a:t> та в широкому </a:t>
            </a:r>
            <a:r>
              <a:rPr lang="ru-RU" dirty="0" err="1" smtClean="0">
                <a:latin typeface="Corbel" pitchFamily="34" charset="0"/>
              </a:rPr>
              <a:t>масштабі</a:t>
            </a:r>
            <a:r>
              <a:rPr lang="ru-RU" dirty="0" smtClean="0">
                <a:latin typeface="Corbel" pitchFamily="34" charset="0"/>
              </a:rPr>
              <a:t> — </a:t>
            </a:r>
            <a:r>
              <a:rPr lang="ru-RU" i="1" dirty="0" err="1" smtClean="0">
                <a:latin typeface="Corbel" pitchFamily="34" charset="0"/>
              </a:rPr>
              <a:t>Договір</a:t>
            </a:r>
            <a:r>
              <a:rPr lang="ru-RU" i="1" dirty="0" smtClean="0">
                <a:latin typeface="Corbel" pitchFamily="34" charset="0"/>
              </a:rPr>
              <a:t> про дружбу </a:t>
            </a:r>
            <a:r>
              <a:rPr lang="ru-RU" i="1" dirty="0" err="1" smtClean="0">
                <a:latin typeface="Corbel" pitchFamily="34" charset="0"/>
              </a:rPr>
              <a:t>і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співробітництво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між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Україною</a:t>
            </a:r>
            <a:r>
              <a:rPr lang="ru-RU" i="1" dirty="0" smtClean="0">
                <a:latin typeface="Corbel" pitchFamily="34" charset="0"/>
              </a:rPr>
              <a:t> та </a:t>
            </a:r>
            <a:r>
              <a:rPr lang="ru-RU" i="1" dirty="0" err="1" smtClean="0">
                <a:latin typeface="Corbel" pitchFamily="34" charset="0"/>
              </a:rPr>
              <a:t>Росією</a:t>
            </a:r>
            <a:r>
              <a:rPr lang="ru-RU" dirty="0" smtClean="0">
                <a:latin typeface="Corbel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Corbe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Українсько-російські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відносини</a:t>
            </a:r>
            <a:endParaRPr kumimoji="0" lang="ru-RU" sz="4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Перехід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ринкової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економіки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216024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Corbel" pitchFamily="34" charset="0"/>
              </a:rPr>
              <a:t>жовтень</a:t>
            </a:r>
            <a:r>
              <a:rPr lang="ru-RU" sz="2400" b="1" dirty="0" smtClean="0">
                <a:latin typeface="Corbel" pitchFamily="34" charset="0"/>
              </a:rPr>
              <a:t> 1991 р. </a:t>
            </a:r>
            <a:r>
              <a:rPr lang="ru-RU" sz="2400" dirty="0" smtClean="0">
                <a:latin typeface="Corbel" pitchFamily="34" charset="0"/>
              </a:rPr>
              <a:t>– на 5-му </a:t>
            </a:r>
            <a:r>
              <a:rPr lang="ru-RU" sz="2400" dirty="0" err="1" smtClean="0">
                <a:latin typeface="Corbel" pitchFamily="34" charset="0"/>
              </a:rPr>
              <a:t>з'їзді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народних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депутатів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Росії</a:t>
            </a:r>
            <a:r>
              <a:rPr lang="ru-RU" sz="2400" dirty="0" smtClean="0">
                <a:latin typeface="Corbel" pitchFamily="34" charset="0"/>
              </a:rPr>
              <a:t> президент Б. </a:t>
            </a:r>
            <a:r>
              <a:rPr lang="ru-RU" sz="2400" dirty="0" err="1" smtClean="0">
                <a:latin typeface="Corbel" pitchFamily="34" charset="0"/>
              </a:rPr>
              <a:t>Єльцин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виголосив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програму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радикальних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економічних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перетворень</a:t>
            </a:r>
            <a:r>
              <a:rPr lang="ru-RU" sz="2400" dirty="0" smtClean="0">
                <a:latin typeface="Corbel" pitchFamily="34" charset="0"/>
              </a:rPr>
              <a:t> методами </a:t>
            </a:r>
            <a:r>
              <a:rPr lang="ru-RU" sz="2400" b="1" i="1" dirty="0" smtClean="0">
                <a:latin typeface="Corbel" pitchFamily="34" charset="0"/>
              </a:rPr>
              <a:t>"</a:t>
            </a:r>
            <a:r>
              <a:rPr lang="ru-RU" sz="2400" b="1" i="1" dirty="0" err="1" smtClean="0">
                <a:latin typeface="Corbel" pitchFamily="34" charset="0"/>
              </a:rPr>
              <a:t>шокової</a:t>
            </a:r>
            <a:r>
              <a:rPr lang="ru-RU" sz="2400" b="1" i="1" dirty="0" smtClean="0">
                <a:latin typeface="Corbel" pitchFamily="34" charset="0"/>
              </a:rPr>
              <a:t> </a:t>
            </a:r>
            <a:r>
              <a:rPr lang="ru-RU" sz="2400" b="1" i="1" dirty="0" err="1" smtClean="0">
                <a:latin typeface="Corbel" pitchFamily="34" charset="0"/>
              </a:rPr>
              <a:t>терапії</a:t>
            </a:r>
            <a:r>
              <a:rPr lang="ru-RU" sz="2400" b="1" i="1" dirty="0" smtClean="0">
                <a:latin typeface="Corbel" pitchFamily="34" charset="0"/>
              </a:rPr>
              <a:t>".</a:t>
            </a:r>
          </a:p>
          <a:p>
            <a:r>
              <a:rPr lang="ru-RU" sz="2400" b="1" dirty="0" smtClean="0">
                <a:latin typeface="Corbel" pitchFamily="34" charset="0"/>
              </a:rPr>
              <a:t>2 </a:t>
            </a:r>
            <a:r>
              <a:rPr lang="ru-RU" sz="2400" b="1" dirty="0" err="1" smtClean="0">
                <a:latin typeface="Corbel" pitchFamily="34" charset="0"/>
              </a:rPr>
              <a:t>січня</a:t>
            </a:r>
            <a:r>
              <a:rPr lang="ru-RU" sz="2400" b="1" dirty="0" smtClean="0">
                <a:latin typeface="Corbel" pitchFamily="34" charset="0"/>
              </a:rPr>
              <a:t> 1992 р. – </a:t>
            </a:r>
            <a:r>
              <a:rPr lang="ru-RU" sz="2400" dirty="0" err="1" smtClean="0">
                <a:latin typeface="Corbel" pitchFamily="34" charset="0"/>
              </a:rPr>
              <a:t>введення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вільних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цін</a:t>
            </a:r>
            <a:r>
              <a:rPr lang="ru-RU" sz="2400" dirty="0" smtClean="0">
                <a:latin typeface="Corbel" pitchFamily="34" charset="0"/>
              </a:rPr>
              <a:t> (вони </a:t>
            </a:r>
            <a:r>
              <a:rPr lang="ru-RU" sz="2400" dirty="0" err="1" smtClean="0">
                <a:latin typeface="Corbel" pitchFamily="34" charset="0"/>
              </a:rPr>
              <a:t>зросли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err="1" smtClean="0">
                <a:latin typeface="Corbel" pitchFamily="34" charset="0"/>
              </a:rPr>
              <a:t>відразу</a:t>
            </a:r>
            <a:r>
              <a:rPr lang="ru-RU" sz="2400" dirty="0" smtClean="0">
                <a:latin typeface="Corbel" pitchFamily="34" charset="0"/>
              </a:rPr>
              <a:t> в 10—12 </a:t>
            </a:r>
            <a:r>
              <a:rPr lang="ru-RU" sz="2400" dirty="0" err="1" smtClean="0">
                <a:latin typeface="Corbel" pitchFamily="34" charset="0"/>
              </a:rPr>
              <a:t>разів</a:t>
            </a:r>
            <a:r>
              <a:rPr lang="ru-RU" sz="2400" dirty="0" smtClean="0">
                <a:latin typeface="Corbel" pitchFamily="34" charset="0"/>
              </a:rPr>
              <a:t>).</a:t>
            </a:r>
          </a:p>
          <a:p>
            <a:endParaRPr lang="ru-RU" sz="2400" dirty="0" smtClean="0">
              <a:latin typeface="Corbel" pitchFamily="34" charset="0"/>
            </a:endParaRPr>
          </a:p>
          <a:p>
            <a:endParaRPr lang="ru-RU" sz="2400" dirty="0" smtClean="0">
              <a:latin typeface="Corbel" pitchFamily="34" charset="0"/>
            </a:endParaRPr>
          </a:p>
          <a:p>
            <a:endParaRPr lang="ru-RU" sz="2400" dirty="0">
              <a:latin typeface="Corbe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375693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3501008"/>
            <a:ext cx="5076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Corbel" pitchFamily="34" charset="0"/>
              </a:rPr>
              <a:t>«</a:t>
            </a:r>
            <a:r>
              <a:rPr lang="ru-RU" sz="2400" i="1" dirty="0" err="1" smtClean="0">
                <a:latin typeface="Corbel" pitchFamily="34" charset="0"/>
              </a:rPr>
              <a:t>Пострадянську</a:t>
            </a:r>
            <a:r>
              <a:rPr lang="ru-RU" sz="2400" i="1" dirty="0" smtClean="0">
                <a:latin typeface="Corbel" pitchFamily="34" charset="0"/>
              </a:rPr>
              <a:t> </a:t>
            </a:r>
            <a:r>
              <a:rPr lang="ru-RU" sz="2400" i="1" dirty="0" err="1" smtClean="0">
                <a:latin typeface="Corbel" pitchFamily="34" charset="0"/>
              </a:rPr>
              <a:t>економіку</a:t>
            </a:r>
            <a:r>
              <a:rPr lang="ru-RU" sz="2400" i="1" dirty="0" smtClean="0">
                <a:latin typeface="Corbel" pitchFamily="34" charset="0"/>
              </a:rPr>
              <a:t> не </a:t>
            </a:r>
            <a:r>
              <a:rPr lang="ru-RU" sz="2400" i="1" dirty="0" err="1" smtClean="0">
                <a:latin typeface="Corbel" pitchFamily="34" charset="0"/>
              </a:rPr>
              <a:t>можна</a:t>
            </a:r>
            <a:r>
              <a:rPr lang="ru-RU" sz="2400" i="1" dirty="0" smtClean="0">
                <a:latin typeface="Corbel" pitchFamily="34" charset="0"/>
              </a:rPr>
              <a:t> </a:t>
            </a:r>
            <a:r>
              <a:rPr lang="ru-RU" sz="2400" i="1" dirty="0" err="1" smtClean="0">
                <a:latin typeface="Corbel" pitchFamily="34" charset="0"/>
              </a:rPr>
              <a:t>було</a:t>
            </a:r>
            <a:r>
              <a:rPr lang="ru-RU" sz="2400" i="1" dirty="0" smtClean="0">
                <a:latin typeface="Corbel" pitchFamily="34" charset="0"/>
              </a:rPr>
              <a:t> </a:t>
            </a:r>
            <a:r>
              <a:rPr lang="ru-RU" sz="2400" i="1" dirty="0" err="1" smtClean="0">
                <a:latin typeface="Corbel" pitchFamily="34" charset="0"/>
              </a:rPr>
              <a:t>вдосконалити</a:t>
            </a:r>
            <a:r>
              <a:rPr lang="ru-RU" sz="2400" i="1" dirty="0" smtClean="0">
                <a:latin typeface="Corbel" pitchFamily="34" charset="0"/>
              </a:rPr>
              <a:t>, а тому вона </a:t>
            </a:r>
            <a:r>
              <a:rPr lang="ru-RU" sz="2400" i="1" dirty="0" err="1" smtClean="0">
                <a:latin typeface="Corbel" pitchFamily="34" charset="0"/>
              </a:rPr>
              <a:t>підлягала</a:t>
            </a:r>
            <a:r>
              <a:rPr lang="ru-RU" sz="2400" i="1" dirty="0" smtClean="0">
                <a:latin typeface="Corbel" pitchFamily="34" charset="0"/>
              </a:rPr>
              <a:t> </a:t>
            </a:r>
            <a:r>
              <a:rPr lang="ru-RU" sz="2400" i="1" dirty="0" err="1" smtClean="0">
                <a:latin typeface="Corbel" pitchFamily="34" charset="0"/>
              </a:rPr>
              <a:t>негайному</a:t>
            </a:r>
            <a:r>
              <a:rPr lang="ru-RU" sz="2400" i="1" dirty="0" smtClean="0">
                <a:latin typeface="Corbel" pitchFamily="34" charset="0"/>
              </a:rPr>
              <a:t> демонтажу </a:t>
            </a:r>
            <a:r>
              <a:rPr lang="ru-RU" sz="2400" i="1" dirty="0" err="1" smtClean="0">
                <a:latin typeface="Corbel" pitchFamily="34" charset="0"/>
              </a:rPr>
              <a:t>з</a:t>
            </a:r>
            <a:r>
              <a:rPr lang="ru-RU" sz="2400" i="1" dirty="0" smtClean="0">
                <a:latin typeface="Corbel" pitchFamily="34" charset="0"/>
              </a:rPr>
              <a:t> </a:t>
            </a:r>
            <a:r>
              <a:rPr lang="ru-RU" sz="2400" i="1" dirty="0" err="1" smtClean="0">
                <a:latin typeface="Corbel" pitchFamily="34" charset="0"/>
              </a:rPr>
              <a:t>одночасною</a:t>
            </a:r>
            <a:r>
              <a:rPr lang="ru-RU" sz="2400" i="1" dirty="0" smtClean="0">
                <a:latin typeface="Corbel" pitchFamily="34" charset="0"/>
              </a:rPr>
              <a:t> </a:t>
            </a:r>
            <a:r>
              <a:rPr lang="ru-RU" sz="2400" i="1" dirty="0" err="1" smtClean="0">
                <a:latin typeface="Corbel" pitchFamily="34" charset="0"/>
              </a:rPr>
              <a:t>ліквідацією</a:t>
            </a:r>
            <a:r>
              <a:rPr lang="ru-RU" sz="2400" i="1" dirty="0" smtClean="0">
                <a:latin typeface="Corbel" pitchFamily="34" charset="0"/>
              </a:rPr>
              <a:t> </a:t>
            </a:r>
            <a:r>
              <a:rPr lang="ru-RU" sz="2400" i="1" dirty="0" err="1" smtClean="0">
                <a:latin typeface="Corbel" pitchFamily="34" charset="0"/>
              </a:rPr>
              <a:t>командно-адміністративної</a:t>
            </a:r>
            <a:r>
              <a:rPr lang="ru-RU" sz="2400" i="1" dirty="0" smtClean="0">
                <a:latin typeface="Corbel" pitchFamily="34" charset="0"/>
              </a:rPr>
              <a:t> </a:t>
            </a:r>
            <a:r>
              <a:rPr lang="ru-RU" sz="2400" i="1" dirty="0" err="1" smtClean="0">
                <a:latin typeface="Corbel" pitchFamily="34" charset="0"/>
              </a:rPr>
              <a:t>системи</a:t>
            </a:r>
            <a:r>
              <a:rPr lang="ru-RU" sz="2400" i="1" dirty="0" smtClean="0">
                <a:latin typeface="Corbel" pitchFamily="34" charset="0"/>
              </a:rPr>
              <a:t> </a:t>
            </a:r>
            <a:r>
              <a:rPr lang="ru-RU" sz="2400" i="1" dirty="0" err="1" smtClean="0">
                <a:latin typeface="Corbel" pitchFamily="34" charset="0"/>
              </a:rPr>
              <a:t>управління</a:t>
            </a:r>
            <a:r>
              <a:rPr lang="ru-RU" sz="2400" i="1" dirty="0" smtClean="0">
                <a:latin typeface="Corbel" pitchFamily="34" charset="0"/>
              </a:rPr>
              <a:t> </a:t>
            </a:r>
            <a:r>
              <a:rPr lang="ru-RU" sz="2400" i="1" dirty="0" err="1" smtClean="0">
                <a:latin typeface="Corbel" pitchFamily="34" charset="0"/>
              </a:rPr>
              <a:t>й</a:t>
            </a:r>
            <a:r>
              <a:rPr lang="ru-RU" sz="2400" i="1" dirty="0" smtClean="0">
                <a:latin typeface="Corbel" pitchFamily="34" charset="0"/>
              </a:rPr>
              <a:t> </a:t>
            </a:r>
            <a:r>
              <a:rPr lang="ru-RU" sz="2400" i="1" dirty="0" err="1" smtClean="0">
                <a:latin typeface="Corbel" pitchFamily="34" charset="0"/>
              </a:rPr>
              <a:t>розподілу</a:t>
            </a:r>
            <a:r>
              <a:rPr lang="ru-RU" sz="2400" i="1" dirty="0" smtClean="0">
                <a:latin typeface="Corbel" pitchFamily="34" charset="0"/>
              </a:rPr>
              <a:t>.»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616530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err="1" smtClean="0">
                <a:latin typeface="Corbel" pitchFamily="34" charset="0"/>
              </a:rPr>
              <a:t>Єгор</a:t>
            </a:r>
            <a:r>
              <a:rPr lang="ru-RU" sz="2400" b="1" i="1" dirty="0" smtClean="0">
                <a:latin typeface="Corbel" pitchFamily="34" charset="0"/>
              </a:rPr>
              <a:t> Гайдар</a:t>
            </a:r>
            <a:endParaRPr lang="ru-RU" sz="2400" b="1" i="1" dirty="0">
              <a:latin typeface="Corbe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64807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Наслідки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05776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latin typeface="Corbel" pitchFamily="34" charset="0"/>
              </a:rPr>
              <a:t>різке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падіння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життєвого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рівня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населення</a:t>
            </a:r>
            <a:r>
              <a:rPr lang="ru-RU" i="1" dirty="0" smtClean="0">
                <a:latin typeface="Corbel" pitchFamily="34" charset="0"/>
              </a:rPr>
              <a:t>;</a:t>
            </a:r>
          </a:p>
          <a:p>
            <a:r>
              <a:rPr lang="ru-RU" i="1" dirty="0" err="1" smtClean="0">
                <a:latin typeface="Corbel" pitchFamily="34" charset="0"/>
              </a:rPr>
              <a:t>знецінення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трудових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накопичень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громадян</a:t>
            </a:r>
            <a:r>
              <a:rPr lang="ru-RU" i="1" dirty="0" smtClean="0">
                <a:latin typeface="Corbel" pitchFamily="34" charset="0"/>
              </a:rPr>
              <a:t>;</a:t>
            </a:r>
          </a:p>
          <a:p>
            <a:r>
              <a:rPr lang="ru-RU" i="1" dirty="0" smtClean="0">
                <a:latin typeface="Corbel" pitchFamily="34" charset="0"/>
              </a:rPr>
              <a:t>криза </a:t>
            </a:r>
            <a:r>
              <a:rPr lang="ru-RU" i="1" dirty="0" err="1" smtClean="0">
                <a:latin typeface="Corbel" pitchFamily="34" charset="0"/>
              </a:rPr>
              <a:t>неплатежів</a:t>
            </a:r>
            <a:r>
              <a:rPr lang="ru-RU" i="1" dirty="0" smtClean="0">
                <a:latin typeface="Corbel" pitchFamily="34" charset="0"/>
              </a:rPr>
              <a:t> в </a:t>
            </a:r>
            <a:r>
              <a:rPr lang="ru-RU" i="1" dirty="0" err="1" smtClean="0">
                <a:latin typeface="Corbel" pitchFamily="34" charset="0"/>
              </a:rPr>
              <a:t>господарстві</a:t>
            </a:r>
            <a:r>
              <a:rPr lang="ru-RU" i="1" dirty="0" smtClean="0">
                <a:latin typeface="Corbel" pitchFamily="34" charset="0"/>
              </a:rPr>
              <a:t>;</a:t>
            </a:r>
          </a:p>
          <a:p>
            <a:r>
              <a:rPr lang="ru-RU" i="1" dirty="0" err="1" smtClean="0">
                <a:latin typeface="Corbel" pitchFamily="34" charset="0"/>
              </a:rPr>
              <a:t>загроза</a:t>
            </a:r>
            <a:r>
              <a:rPr lang="ru-RU" i="1" dirty="0" smtClean="0">
                <a:latin typeface="Corbel" pitchFamily="34" charset="0"/>
              </a:rPr>
              <a:t> краху для </a:t>
            </a:r>
            <a:r>
              <a:rPr lang="ru-RU" i="1" dirty="0" err="1" smtClean="0">
                <a:latin typeface="Corbel" pitchFamily="34" charset="0"/>
              </a:rPr>
              <a:t>підприємств</a:t>
            </a:r>
            <a:r>
              <a:rPr lang="ru-RU" i="1" dirty="0" smtClean="0">
                <a:latin typeface="Corbel" pitchFamily="34" charset="0"/>
              </a:rPr>
              <a:t>;</a:t>
            </a:r>
          </a:p>
          <a:p>
            <a:r>
              <a:rPr lang="ru-RU" i="1" dirty="0" err="1" smtClean="0">
                <a:latin typeface="Corbel" pitchFamily="34" charset="0"/>
              </a:rPr>
              <a:t>стрімка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інфляція</a:t>
            </a:r>
            <a:r>
              <a:rPr lang="ru-RU" i="1" dirty="0" smtClean="0">
                <a:latin typeface="Corbel" pitchFamily="34" charset="0"/>
              </a:rPr>
              <a:t>;</a:t>
            </a:r>
          </a:p>
          <a:p>
            <a:r>
              <a:rPr lang="ru-RU" i="1" dirty="0" err="1" smtClean="0">
                <a:latin typeface="Corbel" pitchFamily="34" charset="0"/>
              </a:rPr>
              <a:t>падіння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карбованця</a:t>
            </a:r>
            <a:r>
              <a:rPr lang="ru-RU" i="1" dirty="0" smtClean="0">
                <a:latin typeface="Corbel" pitchFamily="34" charset="0"/>
              </a:rPr>
              <a:t>;</a:t>
            </a:r>
          </a:p>
          <a:p>
            <a:r>
              <a:rPr lang="ru-RU" i="1" dirty="0" err="1" smtClean="0">
                <a:latin typeface="Corbel" pitchFamily="34" charset="0"/>
              </a:rPr>
              <a:t>несвоєчасна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виплата</a:t>
            </a:r>
            <a:r>
              <a:rPr lang="ru-RU" i="1" dirty="0" smtClean="0">
                <a:latin typeface="Corbel" pitchFamily="34" charset="0"/>
              </a:rPr>
              <a:t> зарплат, </a:t>
            </a:r>
            <a:r>
              <a:rPr lang="ru-RU" i="1" dirty="0" err="1" smtClean="0">
                <a:latin typeface="Corbel" pitchFamily="34" charset="0"/>
              </a:rPr>
              <a:t>пенсій</a:t>
            </a:r>
            <a:r>
              <a:rPr lang="ru-RU" i="1" dirty="0" smtClean="0">
                <a:latin typeface="Corbel" pitchFamily="34" charset="0"/>
              </a:rPr>
              <a:t>, </a:t>
            </a:r>
            <a:r>
              <a:rPr lang="ru-RU" i="1" dirty="0" err="1" smtClean="0">
                <a:latin typeface="Corbel" pitchFamily="34" charset="0"/>
              </a:rPr>
              <a:t>стипендій</a:t>
            </a:r>
            <a:r>
              <a:rPr lang="ru-RU" i="1" dirty="0" smtClean="0">
                <a:latin typeface="Corbel" pitchFamily="34" charset="0"/>
              </a:rPr>
              <a:t>;</a:t>
            </a:r>
          </a:p>
          <a:p>
            <a:r>
              <a:rPr lang="ru-RU" i="1" dirty="0" err="1" smtClean="0">
                <a:latin typeface="Corbel" pitchFamily="34" charset="0"/>
              </a:rPr>
              <a:t>розвал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цілих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галузей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економіки</a:t>
            </a:r>
            <a:r>
              <a:rPr lang="ru-RU" i="1" dirty="0" smtClean="0">
                <a:latin typeface="Corbel" pitchFamily="34" charset="0"/>
              </a:rPr>
              <a:t>;</a:t>
            </a:r>
          </a:p>
          <a:p>
            <a:r>
              <a:rPr lang="ru-RU" i="1" dirty="0" err="1" smtClean="0">
                <a:latin typeface="Corbel" pitchFamily="34" charset="0"/>
              </a:rPr>
              <a:t>неконкурентоспроможність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продукції</a:t>
            </a:r>
            <a:r>
              <a:rPr lang="ru-RU" i="1" dirty="0" smtClean="0">
                <a:latin typeface="Corbel" pitchFamily="34" charset="0"/>
              </a:rPr>
              <a:t>  </a:t>
            </a:r>
            <a:r>
              <a:rPr lang="ru-RU" i="1" dirty="0" smtClean="0">
                <a:solidFill>
                  <a:srgbClr val="FF0000"/>
                </a:solidFill>
                <a:latin typeface="Corbel" pitchFamily="34" charset="0"/>
                <a:sym typeface="Wingdings" pitchFamily="2" charset="2"/>
              </a:rPr>
              <a:t> </a:t>
            </a:r>
            <a:r>
              <a:rPr lang="ru-RU" i="1" dirty="0" err="1" smtClean="0">
                <a:latin typeface="Corbel" pitchFamily="34" charset="0"/>
              </a:rPr>
              <a:t>закриття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підприємств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orbel" pitchFamily="34" charset="0"/>
                <a:sym typeface="Wingdings" pitchFamily="2" charset="2"/>
              </a:rPr>
              <a:t></a:t>
            </a:r>
            <a:r>
              <a:rPr lang="ru-RU" i="1" dirty="0" smtClean="0">
                <a:latin typeface="Corbel" pitchFamily="34" charset="0"/>
                <a:sym typeface="Wingdings" pitchFamily="2" charset="2"/>
              </a:rPr>
              <a:t>  </a:t>
            </a:r>
            <a:r>
              <a:rPr lang="ru-RU" i="1" dirty="0" err="1" smtClean="0">
                <a:latin typeface="Corbel" pitchFamily="34" charset="0"/>
              </a:rPr>
              <a:t>безробіття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orbel" pitchFamily="34" charset="0"/>
                <a:sym typeface="Wingdings" pitchFamily="2" charset="2"/>
              </a:rPr>
              <a:t></a:t>
            </a:r>
            <a:r>
              <a:rPr lang="ru-RU" i="1" dirty="0" smtClean="0">
                <a:latin typeface="Corbel" pitchFamily="34" charset="0"/>
                <a:sym typeface="Wingdings" pitchFamily="2" charset="2"/>
              </a:rPr>
              <a:t> </a:t>
            </a:r>
            <a:r>
              <a:rPr lang="ru-RU" i="1" dirty="0" err="1" smtClean="0">
                <a:latin typeface="Corbel" pitchFamily="34" charset="0"/>
              </a:rPr>
              <a:t>соціальна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напруженість</a:t>
            </a:r>
            <a:r>
              <a:rPr lang="ru-RU" i="1" dirty="0" smtClean="0">
                <a:latin typeface="Corbe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06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Приватизація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873728"/>
          </a:xfrm>
        </p:spPr>
        <p:txBody>
          <a:bodyPr/>
          <a:lstStyle/>
          <a:p>
            <a:r>
              <a:rPr lang="ru-RU" dirty="0" smtClean="0">
                <a:latin typeface="Corbel" pitchFamily="34" charset="0"/>
              </a:rPr>
              <a:t>З </a:t>
            </a:r>
            <a:r>
              <a:rPr lang="ru-RU" b="1" dirty="0" smtClean="0">
                <a:latin typeface="Corbel" pitchFamily="34" charset="0"/>
              </a:rPr>
              <a:t>25 </a:t>
            </a:r>
            <a:r>
              <a:rPr lang="ru-RU" b="1" dirty="0" err="1" smtClean="0">
                <a:latin typeface="Corbel" pitchFamily="34" charset="0"/>
              </a:rPr>
              <a:t>грудня</a:t>
            </a:r>
            <a:r>
              <a:rPr lang="ru-RU" b="1" dirty="0" smtClean="0">
                <a:latin typeface="Corbel" pitchFamily="34" charset="0"/>
              </a:rPr>
              <a:t> 1993 р.</a:t>
            </a:r>
            <a:r>
              <a:rPr lang="ru-RU" dirty="0" smtClean="0">
                <a:latin typeface="Corbel" pitchFamily="34" charset="0"/>
              </a:rPr>
              <a:t> – </a:t>
            </a:r>
            <a:r>
              <a:rPr lang="ru-RU" dirty="0" err="1" smtClean="0">
                <a:latin typeface="Corbel" pitchFamily="34" charset="0"/>
              </a:rPr>
              <a:t>В.Чорномирдін</a:t>
            </a:r>
            <a:r>
              <a:rPr lang="ru-RU" dirty="0" smtClean="0">
                <a:latin typeface="Corbel" pitchFamily="34" charset="0"/>
              </a:rPr>
              <a:t> – Голова Уряду РФ.</a:t>
            </a:r>
          </a:p>
          <a:p>
            <a:r>
              <a:rPr lang="ru-RU" dirty="0" smtClean="0">
                <a:latin typeface="Corbel" pitchFamily="34" charset="0"/>
              </a:rPr>
              <a:t>З </a:t>
            </a:r>
            <a:r>
              <a:rPr lang="ru-RU" b="1" dirty="0" smtClean="0">
                <a:latin typeface="Corbel" pitchFamily="34" charset="0"/>
              </a:rPr>
              <a:t>1 </a:t>
            </a:r>
            <a:r>
              <a:rPr lang="ru-RU" b="1" dirty="0" err="1" smtClean="0">
                <a:latin typeface="Corbel" pitchFamily="34" charset="0"/>
              </a:rPr>
              <a:t>липня</a:t>
            </a:r>
            <a:r>
              <a:rPr lang="ru-RU" b="1" dirty="0" smtClean="0">
                <a:latin typeface="Corbel" pitchFamily="34" charset="0"/>
              </a:rPr>
              <a:t> 1994 р. </a:t>
            </a:r>
            <a:r>
              <a:rPr lang="ru-RU" dirty="0" smtClean="0">
                <a:latin typeface="Corbel" pitchFamily="34" charset="0"/>
              </a:rPr>
              <a:t>- в </a:t>
            </a:r>
            <a:r>
              <a:rPr lang="ru-RU" dirty="0" err="1" smtClean="0">
                <a:latin typeface="Corbel" pitchFamily="34" charset="0"/>
              </a:rPr>
              <a:t>Росії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розпочалася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грошова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приватизація</a:t>
            </a:r>
            <a:r>
              <a:rPr lang="ru-RU" dirty="0" smtClean="0">
                <a:latin typeface="Corbel" pitchFamily="34" charset="0"/>
              </a:rPr>
              <a:t>. </a:t>
            </a:r>
            <a:r>
              <a:rPr lang="ru-RU" dirty="0" err="1" smtClean="0">
                <a:latin typeface="Corbel" pitchFamily="34" charset="0"/>
              </a:rPr>
              <a:t>Загальна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кількість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приватних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підприємств</a:t>
            </a:r>
            <a:r>
              <a:rPr lang="ru-RU" dirty="0" smtClean="0">
                <a:latin typeface="Corbel" pitchFamily="34" charset="0"/>
              </a:rPr>
              <a:t> становила </a:t>
            </a:r>
            <a:r>
              <a:rPr lang="ru-RU" dirty="0" err="1" smtClean="0">
                <a:latin typeface="Corbel" pitchFamily="34" charset="0"/>
              </a:rPr>
              <a:t>понад</a:t>
            </a:r>
            <a:r>
              <a:rPr lang="ru-RU" dirty="0" smtClean="0">
                <a:latin typeface="Corbel" pitchFamily="34" charset="0"/>
              </a:rPr>
              <a:t> 1 млн., а </a:t>
            </a:r>
            <a:r>
              <a:rPr lang="ru-RU" dirty="0" err="1" smtClean="0">
                <a:latin typeface="Corbel" pitchFamily="34" charset="0"/>
              </a:rPr>
              <a:t>частка</a:t>
            </a:r>
            <a:r>
              <a:rPr lang="ru-RU" dirty="0" smtClean="0">
                <a:latin typeface="Corbel" pitchFamily="34" charset="0"/>
              </a:rPr>
              <a:t> приватного сектора у </a:t>
            </a:r>
            <a:r>
              <a:rPr lang="ru-RU" dirty="0" err="1" smtClean="0">
                <a:latin typeface="Corbel" pitchFamily="34" charset="0"/>
              </a:rPr>
              <a:t>виробництві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досягла</a:t>
            </a:r>
            <a:r>
              <a:rPr lang="ru-RU" dirty="0" smtClean="0">
                <a:latin typeface="Corbel" pitchFamily="34" charset="0"/>
              </a:rPr>
              <a:t> 62%.</a:t>
            </a:r>
          </a:p>
          <a:p>
            <a:r>
              <a:rPr lang="ru-RU" b="1" dirty="0" smtClean="0">
                <a:latin typeface="Corbel" pitchFamily="34" charset="0"/>
              </a:rPr>
              <a:t>Мета: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формування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прошарку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власників</a:t>
            </a:r>
            <a:r>
              <a:rPr lang="ru-RU" dirty="0" smtClean="0">
                <a:latin typeface="Corbel" pitchFamily="34" charset="0"/>
              </a:rPr>
              <a:t> як </a:t>
            </a:r>
            <a:r>
              <a:rPr lang="ru-RU" dirty="0" err="1" smtClean="0">
                <a:latin typeface="Corbel" pitchFamily="34" charset="0"/>
              </a:rPr>
              <a:t>соціальної</a:t>
            </a:r>
            <a:r>
              <a:rPr lang="ru-RU" dirty="0" smtClean="0">
                <a:latin typeface="Corbel" pitchFamily="34" charset="0"/>
              </a:rPr>
              <a:t> опори реформ («</a:t>
            </a:r>
            <a:r>
              <a:rPr lang="ru-RU" dirty="0" err="1" smtClean="0">
                <a:latin typeface="Corbel" pitchFamily="34" charset="0"/>
              </a:rPr>
              <a:t>олігархів</a:t>
            </a:r>
            <a:r>
              <a:rPr lang="ru-RU" dirty="0" smtClean="0">
                <a:latin typeface="Corbel" pitchFamily="34" charset="0"/>
              </a:rPr>
              <a:t>»).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1"/>
            <a:ext cx="2592288" cy="347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3713" r="10688"/>
          <a:stretch>
            <a:fillRect/>
          </a:stretch>
        </p:blipFill>
        <p:spPr bwMode="auto">
          <a:xfrm>
            <a:off x="3347864" y="548680"/>
            <a:ext cx="230425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b="12024"/>
          <a:stretch>
            <a:fillRect/>
          </a:stretch>
        </p:blipFill>
        <p:spPr bwMode="auto">
          <a:xfrm>
            <a:off x="6012160" y="548680"/>
            <a:ext cx="2880320" cy="383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284984"/>
            <a:ext cx="2325196" cy="313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924943"/>
            <a:ext cx="2376264" cy="364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86800" cy="158417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Особливості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економічної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політики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1995-1998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років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01720"/>
          </a:xfrm>
        </p:spPr>
        <p:txBody>
          <a:bodyPr>
            <a:normAutofit/>
          </a:bodyPr>
          <a:lstStyle/>
          <a:p>
            <a:pPr lvl="0"/>
            <a:r>
              <a:rPr lang="ru-RU" i="1" dirty="0" err="1" smtClean="0">
                <a:latin typeface="Corbel" pitchFamily="34" charset="0"/>
              </a:rPr>
              <a:t>скорочення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грошової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пропозиції</a:t>
            </a:r>
            <a:r>
              <a:rPr lang="ru-RU" i="1" dirty="0" smtClean="0">
                <a:latin typeface="Corbel" pitchFamily="34" charset="0"/>
              </a:rPr>
              <a:t> , в тому </a:t>
            </a:r>
            <a:r>
              <a:rPr lang="ru-RU" i="1" dirty="0" err="1" smtClean="0">
                <a:latin typeface="Corbel" pitchFamily="34" charset="0"/>
              </a:rPr>
              <a:t>числі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u="dashLong" dirty="0" smtClean="0">
                <a:latin typeface="Corbel" pitchFamily="34" charset="0"/>
              </a:rPr>
              <a:t>за </a:t>
            </a:r>
            <a:r>
              <a:rPr lang="ru-RU" i="1" u="dashLong" dirty="0" err="1" smtClean="0">
                <a:latin typeface="Corbel" pitchFamily="34" charset="0"/>
              </a:rPr>
              <a:t>рахунок</a:t>
            </a:r>
            <a:r>
              <a:rPr lang="ru-RU" i="1" u="dashLong" dirty="0" smtClean="0">
                <a:latin typeface="Corbel" pitchFamily="34" charset="0"/>
              </a:rPr>
              <a:t> </a:t>
            </a:r>
            <a:r>
              <a:rPr lang="ru-RU" i="1" u="dashLong" dirty="0" err="1" smtClean="0">
                <a:latin typeface="Corbel" pitchFamily="34" charset="0"/>
              </a:rPr>
              <a:t>масових</a:t>
            </a:r>
            <a:r>
              <a:rPr lang="ru-RU" i="1" u="dashLong" dirty="0" smtClean="0">
                <a:latin typeface="Corbel" pitchFamily="34" charset="0"/>
              </a:rPr>
              <a:t> </a:t>
            </a:r>
            <a:r>
              <a:rPr lang="ru-RU" i="1" u="dashLong" dirty="0" err="1" smtClean="0">
                <a:latin typeface="Corbel" pitchFamily="34" charset="0"/>
              </a:rPr>
              <a:t>невиплат</a:t>
            </a:r>
            <a:r>
              <a:rPr lang="ru-RU" i="1" u="dashLong" dirty="0" smtClean="0">
                <a:latin typeface="Corbel" pitchFamily="34" charset="0"/>
              </a:rPr>
              <a:t> зарплат </a:t>
            </a:r>
            <a:r>
              <a:rPr lang="ru-RU" i="1" u="dashLong" dirty="0" err="1" smtClean="0">
                <a:latin typeface="Corbel" pitchFamily="34" charset="0"/>
              </a:rPr>
              <a:t>і</a:t>
            </a:r>
            <a:r>
              <a:rPr lang="ru-RU" i="1" u="dashLong" dirty="0" smtClean="0">
                <a:latin typeface="Corbel" pitchFamily="34" charset="0"/>
              </a:rPr>
              <a:t> </a:t>
            </a:r>
            <a:r>
              <a:rPr lang="ru-RU" i="1" u="dashLong" dirty="0" err="1" smtClean="0">
                <a:latin typeface="Corbel" pitchFamily="34" charset="0"/>
              </a:rPr>
              <a:t>пенсій</a:t>
            </a:r>
            <a:r>
              <a:rPr lang="ru-RU" i="1" dirty="0" smtClean="0">
                <a:latin typeface="Corbel" pitchFamily="34" charset="0"/>
              </a:rPr>
              <a:t>;</a:t>
            </a:r>
            <a:endParaRPr lang="ru-RU" dirty="0" smtClean="0">
              <a:latin typeface="Corbel" pitchFamily="34" charset="0"/>
            </a:endParaRPr>
          </a:p>
          <a:p>
            <a:pPr lvl="0"/>
            <a:r>
              <a:rPr lang="ru-RU" i="1" dirty="0" err="1" smtClean="0">
                <a:latin typeface="Corbel" pitchFamily="34" charset="0"/>
              </a:rPr>
              <a:t>невиконання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зобов'язань</a:t>
            </a:r>
            <a:r>
              <a:rPr lang="ru-RU" i="1" dirty="0" smtClean="0">
                <a:latin typeface="Corbel" pitchFamily="34" charset="0"/>
              </a:rPr>
              <a:t> по </a:t>
            </a:r>
            <a:r>
              <a:rPr lang="ru-RU" i="1" dirty="0" err="1" smtClean="0">
                <a:latin typeface="Corbel" pitchFamily="34" charset="0"/>
              </a:rPr>
              <a:t>держзамовленню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і</a:t>
            </a:r>
            <a:r>
              <a:rPr lang="ru-RU" i="1" dirty="0" smtClean="0">
                <a:latin typeface="Corbel" pitchFamily="34" charset="0"/>
              </a:rPr>
              <a:t> перед </a:t>
            </a:r>
            <a:r>
              <a:rPr lang="ru-RU" i="1" dirty="0" err="1" smtClean="0">
                <a:latin typeface="Corbel" pitchFamily="34" charset="0"/>
              </a:rPr>
              <a:t>бюджетними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організаціями</a:t>
            </a:r>
            <a:r>
              <a:rPr lang="ru-RU" i="1" dirty="0" smtClean="0">
                <a:latin typeface="Corbel" pitchFamily="34" charset="0"/>
              </a:rPr>
              <a:t> ;</a:t>
            </a:r>
            <a:endParaRPr lang="ru-RU" dirty="0" smtClean="0">
              <a:latin typeface="Corbel" pitchFamily="34" charset="0"/>
            </a:endParaRPr>
          </a:p>
          <a:p>
            <a:pPr lvl="0"/>
            <a:r>
              <a:rPr lang="ru-RU" i="1" dirty="0" err="1" smtClean="0">
                <a:latin typeface="Corbel" pitchFamily="34" charset="0"/>
              </a:rPr>
              <a:t>застосування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завищеного</a:t>
            </a:r>
            <a:r>
              <a:rPr lang="ru-RU" i="1" dirty="0" smtClean="0">
                <a:latin typeface="Corbel" pitchFamily="34" charset="0"/>
              </a:rPr>
              <a:t> курсу рубля </a:t>
            </a:r>
            <a:r>
              <a:rPr lang="ru-RU" i="1" dirty="0" err="1" smtClean="0">
                <a:latin typeface="Corbel" pitchFamily="34" charset="0"/>
              </a:rPr>
              <a:t>з</a:t>
            </a:r>
            <a:r>
              <a:rPr lang="ru-RU" i="1" dirty="0" smtClean="0">
                <a:latin typeface="Corbel" pitchFamily="34" charset="0"/>
              </a:rPr>
              <a:t> метою </a:t>
            </a:r>
            <a:r>
              <a:rPr lang="ru-RU" i="1" dirty="0" err="1" smtClean="0">
                <a:latin typeface="Corbel" pitchFamily="34" charset="0"/>
              </a:rPr>
              <a:t>скорочення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інфляції</a:t>
            </a:r>
            <a:r>
              <a:rPr lang="ru-RU" i="1" dirty="0" smtClean="0">
                <a:latin typeface="Corbel" pitchFamily="34" charset="0"/>
              </a:rPr>
              <a:t>;</a:t>
            </a:r>
            <a:endParaRPr lang="ru-RU" dirty="0" smtClean="0">
              <a:latin typeface="Corbel" pitchFamily="34" charset="0"/>
            </a:endParaRPr>
          </a:p>
          <a:p>
            <a:pPr lvl="0"/>
            <a:r>
              <a:rPr lang="ru-RU" i="1" dirty="0" err="1" smtClean="0">
                <a:latin typeface="Corbel" pitchFamily="34" charset="0"/>
              </a:rPr>
              <a:t>фінансування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дефіциту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держбюджету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u="dashLong" dirty="0" smtClean="0">
                <a:latin typeface="Corbel" pitchFamily="34" charset="0"/>
              </a:rPr>
              <a:t>за </a:t>
            </a:r>
            <a:r>
              <a:rPr lang="ru-RU" i="1" u="dashLong" dirty="0" err="1" smtClean="0">
                <a:latin typeface="Corbel" pitchFamily="34" charset="0"/>
              </a:rPr>
              <a:t>рахунок</a:t>
            </a:r>
            <a:r>
              <a:rPr lang="ru-RU" i="1" u="dashLong" dirty="0" smtClean="0">
                <a:latin typeface="Corbel" pitchFamily="34" charset="0"/>
              </a:rPr>
              <a:t> </a:t>
            </a:r>
            <a:r>
              <a:rPr lang="ru-RU" i="1" u="dashLong" dirty="0" err="1" smtClean="0">
                <a:latin typeface="Corbel" pitchFamily="34" charset="0"/>
              </a:rPr>
              <a:t>нарощування</a:t>
            </a:r>
            <a:r>
              <a:rPr lang="ru-RU" i="1" u="dashLong" dirty="0" smtClean="0">
                <a:latin typeface="Corbel" pitchFamily="34" charset="0"/>
              </a:rPr>
              <a:t> державного боргу</a:t>
            </a:r>
            <a:r>
              <a:rPr lang="ru-RU" i="1" dirty="0" smtClean="0">
                <a:latin typeface="Corbel" pitchFamily="34" charset="0"/>
              </a:rPr>
              <a:t>;</a:t>
            </a:r>
            <a:endParaRPr lang="ru-RU" dirty="0" smtClean="0">
              <a:latin typeface="Corbel" pitchFamily="34" charset="0"/>
            </a:endParaRPr>
          </a:p>
          <a:p>
            <a:pPr lvl="0"/>
            <a:r>
              <a:rPr lang="ru-RU" i="1" dirty="0" err="1" smtClean="0">
                <a:latin typeface="Corbel" pitchFamily="34" charset="0"/>
              </a:rPr>
              <a:t>збереження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високих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податкових</a:t>
            </a:r>
            <a:r>
              <a:rPr lang="ru-RU" i="1" dirty="0" smtClean="0">
                <a:latin typeface="Corbel" pitchFamily="34" charset="0"/>
              </a:rPr>
              <a:t> ставок для </a:t>
            </a:r>
            <a:r>
              <a:rPr lang="ru-RU" i="1" dirty="0" err="1" smtClean="0">
                <a:latin typeface="Corbel" pitchFamily="34" charset="0"/>
              </a:rPr>
              <a:t>підтримки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доходів</a:t>
            </a:r>
            <a:r>
              <a:rPr lang="ru-RU" i="1" dirty="0" smtClean="0">
                <a:latin typeface="Corbel" pitchFamily="34" charset="0"/>
              </a:rPr>
              <a:t> </a:t>
            </a:r>
            <a:r>
              <a:rPr lang="ru-RU" i="1" dirty="0" err="1" smtClean="0">
                <a:latin typeface="Corbel" pitchFamily="34" charset="0"/>
              </a:rPr>
              <a:t>держбюджету</a:t>
            </a:r>
            <a:r>
              <a:rPr lang="ru-RU" i="1" dirty="0" smtClean="0">
                <a:latin typeface="Corbel" pitchFamily="34" charset="0"/>
              </a:rPr>
              <a:t>.</a:t>
            </a:r>
            <a:endParaRPr lang="ru-RU" dirty="0" smtClean="0">
              <a:latin typeface="Corbe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08912" cy="606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Соціальні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наслідки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3888432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Corbel" pitchFamily="34" charset="0"/>
              </a:rPr>
              <a:t>погіршення</a:t>
            </a:r>
            <a:r>
              <a:rPr lang="ru-RU" sz="3600" dirty="0" smtClean="0">
                <a:latin typeface="Corbel" pitchFamily="34" charset="0"/>
              </a:rPr>
              <a:t> </a:t>
            </a:r>
            <a:r>
              <a:rPr lang="ru-RU" sz="3600" dirty="0" err="1" smtClean="0">
                <a:latin typeface="Corbel" pitchFamily="34" charset="0"/>
              </a:rPr>
              <a:t>здоровя</a:t>
            </a:r>
            <a:r>
              <a:rPr lang="ru-RU" sz="3600" dirty="0" smtClean="0">
                <a:latin typeface="Corbel" pitchFamily="34" charset="0"/>
              </a:rPr>
              <a:t> та </a:t>
            </a:r>
            <a:r>
              <a:rPr lang="ru-RU" sz="3600" dirty="0" err="1" smtClean="0">
                <a:latin typeface="Corbel" pitchFamily="34" charset="0"/>
              </a:rPr>
              <a:t>ріст</a:t>
            </a:r>
            <a:r>
              <a:rPr lang="ru-RU" sz="3600" dirty="0" smtClean="0">
                <a:latin typeface="Corbel" pitchFamily="34" charset="0"/>
              </a:rPr>
              <a:t> </a:t>
            </a:r>
            <a:r>
              <a:rPr lang="ru-RU" sz="3600" dirty="0" err="1" smtClean="0">
                <a:latin typeface="Corbel" pitchFamily="34" charset="0"/>
              </a:rPr>
              <a:t>смертності</a:t>
            </a:r>
            <a:r>
              <a:rPr lang="ru-RU" sz="3600" dirty="0" smtClean="0">
                <a:latin typeface="Corbel" pitchFamily="34" charset="0"/>
              </a:rPr>
              <a:t> </a:t>
            </a:r>
            <a:r>
              <a:rPr lang="ru-RU" sz="3600" dirty="0" err="1" smtClean="0">
                <a:latin typeface="Corbel" pitchFamily="34" charset="0"/>
              </a:rPr>
              <a:t>населення</a:t>
            </a:r>
            <a:r>
              <a:rPr lang="ru-RU" sz="3600" dirty="0" smtClean="0">
                <a:latin typeface="Corbel" pitchFamily="34" charset="0"/>
              </a:rPr>
              <a:t> (в т.ч. через </a:t>
            </a:r>
            <a:r>
              <a:rPr lang="ru-RU" sz="3600" dirty="0" err="1" smtClean="0">
                <a:latin typeface="Corbel" pitchFamily="34" charset="0"/>
              </a:rPr>
              <a:t>наркоманію</a:t>
            </a:r>
            <a:r>
              <a:rPr lang="ru-RU" sz="3600" dirty="0" smtClean="0">
                <a:latin typeface="Corbel" pitchFamily="34" charset="0"/>
              </a:rPr>
              <a:t>);</a:t>
            </a:r>
          </a:p>
          <a:p>
            <a:r>
              <a:rPr lang="ru-RU" sz="3600" dirty="0" err="1" smtClean="0">
                <a:latin typeface="Corbel" pitchFamily="34" charset="0"/>
              </a:rPr>
              <a:t>погіршення</a:t>
            </a:r>
            <a:r>
              <a:rPr lang="ru-RU" sz="3600" dirty="0" smtClean="0">
                <a:latin typeface="Corbel" pitchFamily="34" charset="0"/>
              </a:rPr>
              <a:t> </a:t>
            </a:r>
            <a:r>
              <a:rPr lang="ru-RU" sz="3600" dirty="0" err="1" smtClean="0">
                <a:latin typeface="Corbel" pitchFamily="34" charset="0"/>
              </a:rPr>
              <a:t>харчування</a:t>
            </a:r>
            <a:r>
              <a:rPr lang="ru-RU" sz="3600" dirty="0" smtClean="0">
                <a:latin typeface="Corbel" pitchFamily="34" charset="0"/>
              </a:rPr>
              <a:t>;</a:t>
            </a:r>
          </a:p>
          <a:p>
            <a:r>
              <a:rPr lang="ru-RU" sz="3600" dirty="0" err="1" smtClean="0">
                <a:latin typeface="Corbel" pitchFamily="34" charset="0"/>
              </a:rPr>
              <a:t>ріст</a:t>
            </a:r>
            <a:r>
              <a:rPr lang="ru-RU" sz="3600" dirty="0" smtClean="0">
                <a:latin typeface="Corbel" pitchFamily="34" charset="0"/>
              </a:rPr>
              <a:t> </a:t>
            </a:r>
            <a:r>
              <a:rPr lang="ru-RU" sz="3600" dirty="0" err="1" smtClean="0">
                <a:latin typeface="Corbel" pitchFamily="34" charset="0"/>
              </a:rPr>
              <a:t>злочинності</a:t>
            </a:r>
            <a:r>
              <a:rPr lang="ru-RU" sz="3600" dirty="0" smtClean="0">
                <a:latin typeface="Corbel" pitchFamily="34" charset="0"/>
              </a:rPr>
              <a:t>;</a:t>
            </a:r>
          </a:p>
          <a:p>
            <a:r>
              <a:rPr lang="ru-RU" sz="3600" dirty="0" err="1" smtClean="0">
                <a:latin typeface="Corbel" pitchFamily="34" charset="0"/>
              </a:rPr>
              <a:t>розшарування</a:t>
            </a:r>
            <a:r>
              <a:rPr lang="ru-RU" sz="3600" dirty="0" smtClean="0">
                <a:latin typeface="Corbel" pitchFamily="34" charset="0"/>
              </a:rPr>
              <a:t> по </a:t>
            </a:r>
            <a:r>
              <a:rPr lang="ru-RU" sz="3600" dirty="0" err="1" smtClean="0">
                <a:latin typeface="Corbel" pitchFamily="34" charset="0"/>
              </a:rPr>
              <a:t>рівню</a:t>
            </a:r>
            <a:r>
              <a:rPr lang="ru-RU" sz="3600" dirty="0" smtClean="0">
                <a:latin typeface="Corbel" pitchFamily="34" charset="0"/>
              </a:rPr>
              <a:t> </a:t>
            </a:r>
            <a:r>
              <a:rPr lang="ru-RU" sz="3600" dirty="0" err="1" smtClean="0">
                <a:latin typeface="Corbel" pitchFamily="34" charset="0"/>
              </a:rPr>
              <a:t>доходів</a:t>
            </a:r>
            <a:r>
              <a:rPr lang="ru-RU" sz="3600" dirty="0" smtClean="0">
                <a:latin typeface="Corbel" pitchFamily="34" charset="0"/>
              </a:rPr>
              <a:t>.</a:t>
            </a:r>
            <a:endParaRPr lang="ru-RU" sz="3600" dirty="0">
              <a:latin typeface="Corbe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Економічна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політика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РФ на початку 2000-х: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017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rbel" pitchFamily="34" charset="0"/>
              </a:rPr>
              <a:t>принцип </a:t>
            </a:r>
            <a:r>
              <a:rPr lang="ru-RU" dirty="0" err="1" smtClean="0">
                <a:latin typeface="Corbel" pitchFamily="34" charset="0"/>
              </a:rPr>
              <a:t>децентралізації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пріорітет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наповнення</a:t>
            </a:r>
            <a:r>
              <a:rPr lang="ru-RU" dirty="0" smtClean="0">
                <a:latin typeface="Corbel" pitchFamily="34" charset="0"/>
              </a:rPr>
              <a:t> федерального бюджету;</a:t>
            </a:r>
          </a:p>
          <a:p>
            <a:r>
              <a:rPr lang="ru-RU" dirty="0" err="1" smtClean="0">
                <a:latin typeface="Corbel" pitchFamily="34" charset="0"/>
              </a:rPr>
              <a:t>зростання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зарплати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пенсії</a:t>
            </a:r>
            <a:r>
              <a:rPr lang="ru-RU" dirty="0" smtClean="0">
                <a:latin typeface="Corbel" pitchFamily="34" charset="0"/>
              </a:rPr>
              <a:t> в 2,5 рази;</a:t>
            </a:r>
          </a:p>
          <a:p>
            <a:r>
              <a:rPr lang="ru-RU" dirty="0" err="1" smtClean="0">
                <a:latin typeface="Corbel" pitchFamily="34" charset="0"/>
              </a:rPr>
              <a:t>зниження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рівня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безробіття</a:t>
            </a:r>
            <a:r>
              <a:rPr lang="ru-RU" dirty="0" smtClean="0">
                <a:latin typeface="Corbel" pitchFamily="34" charset="0"/>
              </a:rPr>
              <a:t> в 2 рази;</a:t>
            </a:r>
          </a:p>
          <a:p>
            <a:r>
              <a:rPr lang="ru-RU" dirty="0" err="1" smtClean="0">
                <a:latin typeface="Corbel" pitchFamily="34" charset="0"/>
              </a:rPr>
              <a:t>виплата</a:t>
            </a:r>
            <a:r>
              <a:rPr lang="ru-RU" dirty="0" smtClean="0">
                <a:latin typeface="Corbel" pitchFamily="34" charset="0"/>
              </a:rPr>
              <a:t> 250 тис. </a:t>
            </a:r>
            <a:r>
              <a:rPr lang="ru-RU" dirty="0" err="1" smtClean="0">
                <a:latin typeface="Corbel" pitchFamily="34" charset="0"/>
              </a:rPr>
              <a:t>рублів</a:t>
            </a:r>
            <a:r>
              <a:rPr lang="ru-RU" dirty="0" smtClean="0">
                <a:latin typeface="Corbel" pitchFamily="34" charset="0"/>
              </a:rPr>
              <a:t> на </a:t>
            </a:r>
            <a:r>
              <a:rPr lang="ru-RU" dirty="0" err="1" smtClean="0">
                <a:latin typeface="Corbel" pitchFamily="34" charset="0"/>
              </a:rPr>
              <a:t>народження</a:t>
            </a:r>
            <a:r>
              <a:rPr lang="ru-RU" dirty="0" smtClean="0">
                <a:latin typeface="Corbel" pitchFamily="34" charset="0"/>
              </a:rPr>
              <a:t> у 2-ї </a:t>
            </a:r>
            <a:r>
              <a:rPr lang="ru-RU" dirty="0" err="1" smtClean="0">
                <a:latin typeface="Corbel" pitchFamily="34" charset="0"/>
              </a:rPr>
              <a:t>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більше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дітей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забезпечення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медустанов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необхідним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обладнанням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забезпечення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житлом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молодих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сімей</a:t>
            </a:r>
            <a:r>
              <a:rPr lang="ru-RU" dirty="0" smtClean="0">
                <a:latin typeface="Corbel" pitchFamily="34" charset="0"/>
              </a:rPr>
              <a:t> ;</a:t>
            </a:r>
          </a:p>
          <a:p>
            <a:r>
              <a:rPr lang="ru-RU" dirty="0" err="1" smtClean="0">
                <a:latin typeface="Corbel" pitchFamily="34" charset="0"/>
              </a:rPr>
              <a:t>умови</a:t>
            </a:r>
            <a:r>
              <a:rPr lang="ru-RU" dirty="0" smtClean="0">
                <a:latin typeface="Corbel" pitchFamily="34" charset="0"/>
              </a:rPr>
              <a:t> для </a:t>
            </a:r>
            <a:r>
              <a:rPr lang="ru-RU" dirty="0" err="1" smtClean="0">
                <a:latin typeface="Corbel" pitchFamily="34" charset="0"/>
              </a:rPr>
              <a:t>іпотечного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кредитування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smtClean="0">
                <a:latin typeface="Corbel" pitchFamily="34" charset="0"/>
              </a:rPr>
              <a:t>реформа </a:t>
            </a:r>
            <a:r>
              <a:rPr lang="ru-RU" dirty="0" err="1" smtClean="0">
                <a:latin typeface="Corbel" pitchFamily="34" charset="0"/>
              </a:rPr>
              <a:t>освіти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підтримка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молодих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вчених</a:t>
            </a:r>
            <a:r>
              <a:rPr lang="ru-RU" dirty="0" smtClean="0">
                <a:latin typeface="Corbel" pitchFamily="34" charset="0"/>
              </a:rPr>
              <a:t>;</a:t>
            </a:r>
          </a:p>
          <a:p>
            <a:r>
              <a:rPr lang="ru-RU" dirty="0" err="1" smtClean="0">
                <a:latin typeface="Corbel" pitchFamily="34" charset="0"/>
              </a:rPr>
              <a:t>досягнення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стабільності</a:t>
            </a:r>
            <a:r>
              <a:rPr lang="ru-RU" dirty="0" smtClean="0">
                <a:latin typeface="Corbel" pitchFamily="34" charset="0"/>
              </a:rPr>
              <a:t> в </a:t>
            </a:r>
            <a:r>
              <a:rPr lang="ru-RU" dirty="0" err="1" smtClean="0">
                <a:latin typeface="Corbel" pitchFamily="34" charset="0"/>
              </a:rPr>
              <a:t>соціально-економічній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сфері</a:t>
            </a:r>
            <a:r>
              <a:rPr lang="ru-RU" dirty="0" smtClean="0">
                <a:latin typeface="Corbel" pitchFamily="34" charset="0"/>
              </a:rPr>
              <a:t>.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E3030"/>
      </a:accent2>
      <a:accent3>
        <a:srgbClr val="0070C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161</TotalTime>
  <Words>620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Соціально-економічний розвиток Росії  (1991-2011р.р.)</vt:lpstr>
      <vt:lpstr>Перехід до ринкової економіки</vt:lpstr>
      <vt:lpstr>Наслідки: </vt:lpstr>
      <vt:lpstr>Приватизація</vt:lpstr>
      <vt:lpstr>Слайд 5</vt:lpstr>
      <vt:lpstr>Особливості економічної політики 1995-1998 років:  </vt:lpstr>
      <vt:lpstr>Слайд 7</vt:lpstr>
      <vt:lpstr>Соціальні наслідки:</vt:lpstr>
      <vt:lpstr>Економічна політика РФ на початку 2000-х:</vt:lpstr>
      <vt:lpstr>Фінансова криза 2008 року:</vt:lpstr>
      <vt:lpstr>Наслідки кризи: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Соціально-економічний розвиток Росії  (1991-2011р.р.)</dc:title>
  <dc:creator>Алёна</dc:creator>
  <cp:lastModifiedBy>Алёна</cp:lastModifiedBy>
  <cp:revision>17</cp:revision>
  <dcterms:created xsi:type="dcterms:W3CDTF">2014-02-09T17:04:39Z</dcterms:created>
  <dcterms:modified xsi:type="dcterms:W3CDTF">2014-02-09T21:15:41Z</dcterms:modified>
</cp:coreProperties>
</file>