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0" r:id="rId4"/>
    <p:sldId id="261" r:id="rId5"/>
    <p:sldId id="264" r:id="rId6"/>
    <p:sldId id="262" r:id="rId7"/>
    <p:sldId id="307" r:id="rId8"/>
    <p:sldId id="259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74" r:id="rId17"/>
    <p:sldId id="276" r:id="rId18"/>
    <p:sldId id="278" r:id="rId19"/>
    <p:sldId id="277" r:id="rId20"/>
    <p:sldId id="263" r:id="rId21"/>
    <p:sldId id="279" r:id="rId22"/>
    <p:sldId id="283" r:id="rId23"/>
    <p:sldId id="282" r:id="rId24"/>
    <p:sldId id="281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ACFFFF"/>
    <a:srgbClr val="E8705F"/>
    <a:srgbClr val="E24D38"/>
    <a:srgbClr val="474747"/>
    <a:srgbClr val="CC0000"/>
    <a:srgbClr val="FF7C80"/>
    <a:srgbClr val="FF5050"/>
    <a:srgbClr val="A50021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90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942366101192677E-2"/>
          <c:y val="2.9739459267546557E-2"/>
          <c:w val="0.62083333333333335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5002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24D38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0-14 років</c:v>
                </c:pt>
                <c:pt idx="1">
                  <c:v>15-64 років</c:v>
                </c:pt>
                <c:pt idx="2">
                  <c:v>65 - ∞ років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0.17599999999999999</c:v>
                </c:pt>
                <c:pt idx="1">
                  <c:v>0.73599999999999999</c:v>
                </c:pt>
                <c:pt idx="2">
                  <c:v>8.8999999999999996E-2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304664543052574E-2"/>
          <c:y val="3.2360967191931538E-2"/>
          <c:w val="0.62083333333333335"/>
          <c:h val="0.931250000000000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A5002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E24D38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Жінки </c:v>
                </c:pt>
                <c:pt idx="1">
                  <c:v>Чоловіки 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100</c:v>
                </c:pt>
                <c:pt idx="1">
                  <c:v>106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egoe UI Semilight" panose="020B0402040204020203" pitchFamily="34" charset="0"/>
              <a:ea typeface="+mn-ea"/>
              <a:cs typeface="Segoe UI Semilight" panose="020B0402040204020203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772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723" y="-1"/>
            <a:ext cx="9167446" cy="6084277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838206" y="2709612"/>
            <a:ext cx="7513886" cy="1447563"/>
            <a:chOff x="815057" y="2964255"/>
            <a:chExt cx="7513886" cy="1447563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6200000">
              <a:off x="4440930" y="-66161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815057" y="3126211"/>
              <a:ext cx="7513886" cy="1285607"/>
              <a:chOff x="815057" y="2411743"/>
              <a:chExt cx="7513886" cy="1285607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 rot="16200000">
                <a:off x="4440930" y="-1214130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 rot="16200000">
                <a:off x="4440930" y="-996587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 rot="16200000">
                <a:off x="4440930" y="-82858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 rot="16200000">
                <a:off x="4440930" y="-63374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 rot="16200000">
                <a:off x="4440930" y="-416284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 rot="16200000">
                <a:off x="4440930" y="-190663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sx="98000" sy="98000" algn="ctr" rotWithShape="0">
                  <a:schemeClr val="tx1">
                    <a:lumMod val="50000"/>
                    <a:lumOff val="50000"/>
                    <a:alpha val="4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1" name="TextBox 20"/>
          <p:cNvSpPr txBox="1"/>
          <p:nvPr userDrawn="1"/>
        </p:nvSpPr>
        <p:spPr>
          <a:xfrm>
            <a:off x="1189961" y="2879371"/>
            <a:ext cx="6810376" cy="1015663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Населення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64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23956" y="6495"/>
            <a:ext cx="11791911" cy="6177659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 userDrawn="1"/>
        </p:nvSpPr>
        <p:spPr>
          <a:xfrm rot="16200000">
            <a:off x="4509025" y="-648960"/>
            <a:ext cx="262140" cy="75138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883152" y="3138869"/>
            <a:ext cx="7513886" cy="1285607"/>
            <a:chOff x="815057" y="2411743"/>
            <a:chExt cx="7513886" cy="128560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 rot="16200000">
              <a:off x="4440930" y="-1214130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 rot="16200000">
              <a:off x="4440930" y="-99658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 rot="16200000">
              <a:off x="4440930" y="-82858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 rot="16200000">
              <a:off x="4440930" y="-63374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 rot="16200000">
              <a:off x="4440930" y="-41628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 rot="16200000">
              <a:off x="4440930" y="-190663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166811" y="3211418"/>
            <a:ext cx="6810376" cy="1015663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Економіка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34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280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03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218213"/>
            <a:ext cx="1650670" cy="363978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0"/>
            <a:ext cx="1650671" cy="3503221"/>
          </a:xfrm>
          <a:prstGeom prst="rect">
            <a:avLst/>
          </a:prstGeom>
          <a:solidFill>
            <a:srgbClr val="ACFFFF"/>
          </a:solidFill>
          <a:ln>
            <a:solidFill>
              <a:srgbClr val="A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1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31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42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26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78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8" y="0"/>
            <a:ext cx="9144000" cy="1517515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824785" y="190810"/>
            <a:ext cx="7513886" cy="959367"/>
            <a:chOff x="824785" y="181082"/>
            <a:chExt cx="7513886" cy="959367"/>
          </a:xfr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grpSpPr>
        <p:sp>
          <p:nvSpPr>
            <p:cNvPr id="9" name="Скругленный прямоугольник 8"/>
            <p:cNvSpPr/>
            <p:nvPr/>
          </p:nvSpPr>
          <p:spPr>
            <a:xfrm rot="16200000">
              <a:off x="4450658" y="-290634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16200000">
              <a:off x="4450658" y="-274756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16200000">
              <a:off x="4450658" y="-344479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4450658" y="-309617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4450658" y="-3308022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072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517515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824785" y="190810"/>
            <a:ext cx="7513886" cy="959367"/>
            <a:chOff x="824785" y="181082"/>
            <a:chExt cx="7513886" cy="959367"/>
          </a:xfr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grpSpPr>
        <p:sp>
          <p:nvSpPr>
            <p:cNvPr id="9" name="Скругленный прямоугольник 8"/>
            <p:cNvSpPr/>
            <p:nvPr/>
          </p:nvSpPr>
          <p:spPr>
            <a:xfrm rot="16200000">
              <a:off x="4450658" y="-290634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16200000">
              <a:off x="4450658" y="-274756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16200000">
              <a:off x="4450658" y="-344479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4450658" y="-309617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4450658" y="-3308022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55198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"/>
          <a:stretch/>
        </p:blipFill>
        <p:spPr>
          <a:xfrm>
            <a:off x="0" y="-9525"/>
            <a:ext cx="9143999" cy="1527040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824785" y="190810"/>
            <a:ext cx="7513886" cy="959367"/>
            <a:chOff x="824785" y="181082"/>
            <a:chExt cx="7513886" cy="959367"/>
          </a:xfr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grpSpPr>
        <p:sp>
          <p:nvSpPr>
            <p:cNvPr id="9" name="Скругленный прямоугольник 8"/>
            <p:cNvSpPr/>
            <p:nvPr/>
          </p:nvSpPr>
          <p:spPr>
            <a:xfrm rot="16200000">
              <a:off x="4450658" y="-290634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16200000">
              <a:off x="4450658" y="-274756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16200000">
              <a:off x="4450658" y="-344479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4450658" y="-309617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4450658" y="-3308022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6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6"/>
          <a:stretch/>
        </p:blipFill>
        <p:spPr>
          <a:xfrm>
            <a:off x="-93785" y="0"/>
            <a:ext cx="9237785" cy="1540962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824785" y="190810"/>
            <a:ext cx="7513886" cy="959367"/>
            <a:chOff x="824785" y="181082"/>
            <a:chExt cx="7513886" cy="959367"/>
          </a:xfr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grpSpPr>
        <p:sp>
          <p:nvSpPr>
            <p:cNvPr id="9" name="Скругленный прямоугольник 8"/>
            <p:cNvSpPr/>
            <p:nvPr/>
          </p:nvSpPr>
          <p:spPr>
            <a:xfrm rot="16200000">
              <a:off x="4450658" y="-290634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16200000">
              <a:off x="4450658" y="-274756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16200000">
              <a:off x="4450658" y="-344479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4450658" y="-309617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4450658" y="-3308022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5561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26"/>
            <a:ext cx="9153525" cy="1550487"/>
          </a:xfrm>
          <a:prstGeom prst="rect">
            <a:avLst/>
          </a:prstGeom>
        </p:spPr>
      </p:pic>
      <p:grpSp>
        <p:nvGrpSpPr>
          <p:cNvPr id="20" name="Группа 19"/>
          <p:cNvGrpSpPr/>
          <p:nvPr userDrawn="1"/>
        </p:nvGrpSpPr>
        <p:grpSpPr>
          <a:xfrm>
            <a:off x="824785" y="190810"/>
            <a:ext cx="7513886" cy="959367"/>
            <a:chOff x="824785" y="181082"/>
            <a:chExt cx="7513886" cy="959367"/>
          </a:xfr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grpSpPr>
        <p:sp>
          <p:nvSpPr>
            <p:cNvPr id="9" name="Скругленный прямоугольник 8"/>
            <p:cNvSpPr/>
            <p:nvPr/>
          </p:nvSpPr>
          <p:spPr>
            <a:xfrm rot="16200000">
              <a:off x="4450658" y="-290634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 rot="16200000">
              <a:off x="4450658" y="-274756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16200000">
              <a:off x="4450658" y="-3444791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4450658" y="-309617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 rot="16200000">
              <a:off x="4450658" y="-3308022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004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8" y="0"/>
            <a:ext cx="9124544" cy="6118698"/>
          </a:xfrm>
          <a:prstGeom prst="rect">
            <a:avLst/>
          </a:prstGeom>
        </p:spPr>
      </p:pic>
      <p:grpSp>
        <p:nvGrpSpPr>
          <p:cNvPr id="9" name="Группа 8"/>
          <p:cNvGrpSpPr/>
          <p:nvPr userDrawn="1"/>
        </p:nvGrpSpPr>
        <p:grpSpPr>
          <a:xfrm>
            <a:off x="883152" y="2441642"/>
            <a:ext cx="7513886" cy="1982834"/>
            <a:chOff x="931789" y="1756534"/>
            <a:chExt cx="7513886" cy="1982834"/>
          </a:xfrm>
        </p:grpSpPr>
        <p:sp>
          <p:nvSpPr>
            <p:cNvPr id="10" name="Скругленный прямоугольник 9"/>
            <p:cNvSpPr/>
            <p:nvPr/>
          </p:nvSpPr>
          <p:spPr>
            <a:xfrm rot="16200000">
              <a:off x="4557662" y="-133406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931789" y="1756534"/>
              <a:ext cx="7513886" cy="1982834"/>
              <a:chOff x="815057" y="1714516"/>
              <a:chExt cx="7513886" cy="1982834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 rot="16200000">
                <a:off x="4440930" y="-1214130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 rot="16200000">
                <a:off x="4440930" y="-996587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Скругленный прямоугольник 13"/>
              <p:cNvSpPr/>
              <p:nvPr/>
            </p:nvSpPr>
            <p:spPr>
              <a:xfrm rot="16200000">
                <a:off x="4440930" y="-82858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 rot="16200000">
                <a:off x="4440930" y="-1911357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 rot="16200000">
                <a:off x="4440930" y="-63374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 rot="16200000">
                <a:off x="4440930" y="-416284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 rot="16200000">
                <a:off x="4440930" y="-1562743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 rot="16200000">
                <a:off x="4440930" y="-177458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 rot="16200000">
                <a:off x="4440930" y="-190663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sx="98000" sy="98000" algn="ctr" rotWithShape="0">
                  <a:schemeClr val="tx1">
                    <a:lumMod val="50000"/>
                    <a:lumOff val="50000"/>
                    <a:alpha val="4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1" name="TextBox 20"/>
          <p:cNvSpPr txBox="1"/>
          <p:nvPr userDrawn="1"/>
        </p:nvSpPr>
        <p:spPr>
          <a:xfrm>
            <a:off x="1234907" y="2454188"/>
            <a:ext cx="6810376" cy="1938992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Природні умови та ресурси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89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423235" cy="6002795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 rot="16200000">
            <a:off x="4509025" y="-648960"/>
            <a:ext cx="262140" cy="75138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883152" y="3138869"/>
            <a:ext cx="7513886" cy="1285607"/>
            <a:chOff x="815057" y="2411743"/>
            <a:chExt cx="7513886" cy="128560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 rot="16200000">
              <a:off x="4440930" y="-1214130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 rot="16200000">
              <a:off x="4440930" y="-99658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 rot="16200000">
              <a:off x="4440930" y="-82858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 rot="16200000">
              <a:off x="4440930" y="-63374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 rot="16200000">
              <a:off x="4440930" y="-41628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 rot="16200000">
              <a:off x="4440930" y="-190663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234907" y="3187661"/>
            <a:ext cx="6810376" cy="1015663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Культура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09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231913" cy="6104155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 userDrawn="1"/>
        </p:nvSpPr>
        <p:spPr>
          <a:xfrm rot="16200000">
            <a:off x="4509025" y="-648960"/>
            <a:ext cx="262140" cy="751388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883152" y="3138869"/>
            <a:ext cx="7513886" cy="1285607"/>
            <a:chOff x="815057" y="2411743"/>
            <a:chExt cx="7513886" cy="1285607"/>
          </a:xfrm>
        </p:grpSpPr>
        <p:sp>
          <p:nvSpPr>
            <p:cNvPr id="24" name="Скругленный прямоугольник 23"/>
            <p:cNvSpPr/>
            <p:nvPr/>
          </p:nvSpPr>
          <p:spPr>
            <a:xfrm rot="16200000">
              <a:off x="4440930" y="-1214130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 rot="16200000">
              <a:off x="4440930" y="-996587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 rot="16200000">
              <a:off x="4440930" y="-82858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 rot="16200000">
              <a:off x="4440930" y="-63374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 rot="16200000">
              <a:off x="4440930" y="-416284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 rot="16200000">
              <a:off x="4440930" y="-190663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4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234907" y="3183192"/>
            <a:ext cx="6810376" cy="1015663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>
                    <a:lumMod val="50000"/>
                  </a:schemeClr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Історія</a:t>
            </a:r>
            <a:endParaRPr lang="ru-RU" sz="6000" b="1" dirty="0">
              <a:solidFill>
                <a:schemeClr val="bg1">
                  <a:lumMod val="50000"/>
                </a:schemeClr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51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4C0CA-AE40-4536-AFB5-A17CDC05C20C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43587-C322-4442-A099-3FD97760A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6" r:id="rId4"/>
    <p:sldLayoutId id="2147483673" r:id="rId5"/>
    <p:sldLayoutId id="2147483679" r:id="rId6"/>
    <p:sldLayoutId id="2147483663" r:id="rId7"/>
    <p:sldLayoutId id="2147483678" r:id="rId8"/>
    <p:sldLayoutId id="2147483677" r:id="rId9"/>
    <p:sldLayoutId id="2147483672" r:id="rId10"/>
    <p:sldLayoutId id="2147483675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46.jpeg"/><Relationship Id="rId4" Type="http://schemas.microsoft.com/office/2007/relationships/hdphoto" Target="../media/hdphoto3.wdp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jpeg"/><Relationship Id="rId7" Type="http://schemas.openxmlformats.org/officeDocument/2006/relationships/image" Target="../media/image6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5" Type="http://schemas.openxmlformats.org/officeDocument/2006/relationships/image" Target="../media/image40.png"/><Relationship Id="rId4" Type="http://schemas.openxmlformats.org/officeDocument/2006/relationships/image" Target="../media/image59.jpe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3.png"/><Relationship Id="rId7" Type="http://schemas.openxmlformats.org/officeDocument/2006/relationships/image" Target="../media/image4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64.png"/><Relationship Id="rId10" Type="http://schemas.openxmlformats.org/officeDocument/2006/relationships/image" Target="../media/image66.png"/><Relationship Id="rId4" Type="http://schemas.microsoft.com/office/2007/relationships/hdphoto" Target="../media/hdphoto7.wdp"/><Relationship Id="rId9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.xml"/><Relationship Id="rId4" Type="http://schemas.openxmlformats.org/officeDocument/2006/relationships/image" Target="../media/image6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0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7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6.png"/><Relationship Id="rId5" Type="http://schemas.openxmlformats.org/officeDocument/2006/relationships/image" Target="../media/image30.png"/><Relationship Id="rId4" Type="http://schemas.openxmlformats.org/officeDocument/2006/relationships/image" Target="../media/image8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.xml"/><Relationship Id="rId7" Type="http://schemas.openxmlformats.org/officeDocument/2006/relationships/slide" Target="slide26.xml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4.xml"/><Relationship Id="rId6" Type="http://schemas.openxmlformats.org/officeDocument/2006/relationships/slide" Target="slide20.xml"/><Relationship Id="rId5" Type="http://schemas.openxmlformats.org/officeDocument/2006/relationships/slide" Target="slide8.xml"/><Relationship Id="rId4" Type="http://schemas.openxmlformats.org/officeDocument/2006/relationships/image" Target="../media/image102.png"/><Relationship Id="rId9" Type="http://schemas.openxmlformats.org/officeDocument/2006/relationships/slide" Target="slide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9219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409" y="4156636"/>
            <a:ext cx="3766955" cy="293553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grpSp>
        <p:nvGrpSpPr>
          <p:cNvPr id="25" name="Группа 24"/>
          <p:cNvGrpSpPr/>
          <p:nvPr/>
        </p:nvGrpSpPr>
        <p:grpSpPr>
          <a:xfrm>
            <a:off x="815057" y="1708324"/>
            <a:ext cx="7513886" cy="1982834"/>
            <a:chOff x="931789" y="1756534"/>
            <a:chExt cx="7513886" cy="1982834"/>
          </a:xfrm>
        </p:grpSpPr>
        <p:sp>
          <p:nvSpPr>
            <p:cNvPr id="13" name="Скругленный прямоугольник 12"/>
            <p:cNvSpPr/>
            <p:nvPr/>
          </p:nvSpPr>
          <p:spPr>
            <a:xfrm rot="16200000">
              <a:off x="4557662" y="-1334068"/>
              <a:ext cx="262140" cy="75138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931789" y="1756534"/>
              <a:ext cx="7513886" cy="1982834"/>
              <a:chOff x="815057" y="1714516"/>
              <a:chExt cx="7513886" cy="1982834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 rot="16200000">
                <a:off x="4440930" y="-1214130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Скругленный прямоугольник 14"/>
              <p:cNvSpPr/>
              <p:nvPr/>
            </p:nvSpPr>
            <p:spPr>
              <a:xfrm rot="16200000">
                <a:off x="4440930" y="-996587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Скругленный прямоугольник 15"/>
              <p:cNvSpPr/>
              <p:nvPr/>
            </p:nvSpPr>
            <p:spPr>
              <a:xfrm rot="16200000">
                <a:off x="4440930" y="-82858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 rot="16200000">
                <a:off x="4440930" y="-1911357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Скругленный прямоугольник 16"/>
              <p:cNvSpPr/>
              <p:nvPr/>
            </p:nvSpPr>
            <p:spPr>
              <a:xfrm rot="16200000">
                <a:off x="4440930" y="-63374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Скругленный прямоугольник 17"/>
              <p:cNvSpPr/>
              <p:nvPr/>
            </p:nvSpPr>
            <p:spPr>
              <a:xfrm rot="16200000">
                <a:off x="4440930" y="-416284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 rot="16200000">
                <a:off x="4440930" y="-1562743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 rot="16200000">
                <a:off x="4440930" y="-1774588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Скругленный прямоугольник 18"/>
              <p:cNvSpPr/>
              <p:nvPr/>
            </p:nvSpPr>
            <p:spPr>
              <a:xfrm rot="16200000">
                <a:off x="4440930" y="-190663"/>
                <a:ext cx="262140" cy="751388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50800" dir="5400000" sx="98000" sy="98000" algn="ctr" rotWithShape="0">
                  <a:schemeClr val="tx1">
                    <a:lumMod val="50000"/>
                    <a:lumOff val="50000"/>
                    <a:alpha val="44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8" name="TextBox 7"/>
          <p:cNvSpPr txBox="1"/>
          <p:nvPr/>
        </p:nvSpPr>
        <p:spPr>
          <a:xfrm>
            <a:off x="1166812" y="1720870"/>
            <a:ext cx="6810376" cy="1938992"/>
          </a:xfrm>
          <a:prstGeom prst="rect">
            <a:avLst/>
          </a:prstGeom>
          <a:noFill/>
          <a:effectLst>
            <a:outerShdw blurRad="63500" sx="99000" sy="99000" algn="ctr" rotWithShape="0">
              <a:prstClr val="black">
                <a:alpha val="66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5B5B"/>
                </a:solidFill>
                <a:latin typeface="Segoe UI Light" panose="020B0502040204020203" pitchFamily="34" charset="0"/>
                <a:cs typeface="Segoe UI Semilight" panose="020B0402040204020203" pitchFamily="34" charset="0"/>
              </a:rPr>
              <a:t>Китайська Народна Республіка</a:t>
            </a:r>
            <a:endParaRPr lang="ru-RU" sz="6000" b="1" dirty="0">
              <a:solidFill>
                <a:srgbClr val="FF5B5B"/>
              </a:solidFill>
              <a:latin typeface="Segoe UI Light" panose="020B05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4766565" y="4156636"/>
            <a:ext cx="3831025" cy="2458620"/>
            <a:chOff x="4766565" y="4156636"/>
            <a:chExt cx="3831025" cy="2458620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6565" y="4156636"/>
              <a:ext cx="3831025" cy="2458620"/>
            </a:xfrm>
            <a:prstGeom prst="rect">
              <a:avLst/>
            </a:prstGeom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44000"/>
                </a:schemeClr>
              </a:outerShdw>
            </a:effectLst>
          </p:spPr>
        </p:pic>
        <p:sp>
          <p:nvSpPr>
            <p:cNvPr id="23" name="TextBox 22"/>
            <p:cNvSpPr txBox="1"/>
            <p:nvPr/>
          </p:nvSpPr>
          <p:spPr>
            <a:xfrm>
              <a:off x="4766565" y="5904688"/>
              <a:ext cx="30452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>
                      <a:lumMod val="65000"/>
                    </a:schemeClr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twitter.com/gbodya</a:t>
              </a:r>
              <a:endParaRPr lang="ru-RU" b="1" dirty="0">
                <a:solidFill>
                  <a:schemeClr val="bg1">
                    <a:lumMod val="6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Клімат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428017" y="1716105"/>
            <a:ext cx="8358021" cy="4339552"/>
            <a:chOff x="428017" y="1716105"/>
            <a:chExt cx="8358021" cy="4339552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017" y="1716105"/>
              <a:ext cx="8356060" cy="4339552"/>
            </a:xfrm>
            <a:prstGeom prst="rect">
              <a:avLst/>
            </a:prstGeom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44000"/>
                </a:scheme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7966"/>
            <a:stretch/>
          </p:blipFill>
          <p:spPr>
            <a:xfrm>
              <a:off x="8424154" y="2095702"/>
              <a:ext cx="359923" cy="62804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689"/>
            <a:stretch/>
          </p:blipFill>
          <p:spPr>
            <a:xfrm>
              <a:off x="516154" y="1758461"/>
              <a:ext cx="5040586" cy="4250303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7" name="Прямоугольник 6"/>
            <p:cNvSpPr/>
            <p:nvPr/>
          </p:nvSpPr>
          <p:spPr>
            <a:xfrm>
              <a:off x="5697415" y="2022635"/>
              <a:ext cx="398585" cy="213744"/>
            </a:xfrm>
            <a:prstGeom prst="rect">
              <a:avLst/>
            </a:prstGeom>
            <a:solidFill>
              <a:srgbClr val="A0C0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072554" y="1944841"/>
              <a:ext cx="2281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Північно-Східний    </a:t>
              </a:r>
            </a:p>
            <a:p>
              <a:r>
                <a:rPr lang="uk-UA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   Китай</a:t>
              </a:r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;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97415" y="2668966"/>
              <a:ext cx="398585" cy="213744"/>
            </a:xfrm>
            <a:prstGeom prst="rect">
              <a:avLst/>
            </a:prstGeom>
            <a:solidFill>
              <a:srgbClr val="60C08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60831" y="2562460"/>
              <a:ext cx="2281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Внутрішня Монголія</a:t>
              </a:r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;</a:t>
              </a:r>
              <a:endPara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697415" y="3315128"/>
              <a:ext cx="398585" cy="213744"/>
            </a:xfrm>
            <a:prstGeom prst="rect">
              <a:avLst/>
            </a:prstGeom>
            <a:solidFill>
              <a:srgbClr val="FFFF8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072554" y="3221783"/>
              <a:ext cx="228126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Центральний </a:t>
              </a:r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   </a:t>
              </a:r>
            </a:p>
            <a:p>
              <a:r>
                <a:rPr lang="uk-UA" dirty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   Китай</a:t>
              </a:r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;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697415" y="3961290"/>
              <a:ext cx="398585" cy="213744"/>
            </a:xfrm>
            <a:prstGeom prst="rect">
              <a:avLst/>
            </a:prstGeom>
            <a:solidFill>
              <a:srgbClr val="A080FF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072554" y="3878361"/>
              <a:ext cx="246184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Південно-Західний Китай</a:t>
              </a:r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;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697415" y="4607452"/>
              <a:ext cx="398585" cy="213744"/>
            </a:xfrm>
            <a:prstGeom prst="rect">
              <a:avLst/>
            </a:prstGeom>
            <a:solidFill>
              <a:srgbClr val="FFC08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072554" y="4533013"/>
              <a:ext cx="24618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Південний Китай</a:t>
              </a:r>
              <a:r>
                <a:rPr lang="en-US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;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697415" y="5157303"/>
              <a:ext cx="398585" cy="213744"/>
            </a:xfrm>
            <a:prstGeom prst="rect">
              <a:avLst/>
            </a:prstGeom>
            <a:solidFill>
              <a:srgbClr val="FF8080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072554" y="5057900"/>
              <a:ext cx="271348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ru-RU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Хайнань та інші південні регіони.</a:t>
              </a:r>
              <a:r>
                <a:rPr lang="uk-UA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761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Клімат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59" y="1743075"/>
            <a:ext cx="8410575" cy="434340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620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Флора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09" y="1728787"/>
            <a:ext cx="8372475" cy="4314825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234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Флора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1710836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16" y="1790902"/>
            <a:ext cx="244692" cy="62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2" y="1710836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31" y="1790902"/>
            <a:ext cx="244692" cy="628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108" y="2582564"/>
            <a:ext cx="3244593" cy="3161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8999" y="1911925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Лаврові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1309" y="3114310"/>
            <a:ext cx="3662572" cy="262999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4286" y="1911924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Магнолія</a:t>
            </a:r>
          </a:p>
        </p:txBody>
      </p:sp>
    </p:spTree>
    <p:extLst>
      <p:ext uri="{BB962C8B-B14F-4D97-AF65-F5344CB8AC3E}">
        <p14:creationId xmlns:p14="http://schemas.microsoft.com/office/powerpoint/2010/main" val="326112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Флора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1710836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16" y="1790902"/>
            <a:ext cx="244692" cy="62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2" y="1710836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31" y="1790902"/>
            <a:ext cx="244692" cy="6280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9414">
                        <a14:foregroundMark x1="10938" y1="23566" x2="10938" y2="23566"/>
                        <a14:foregroundMark x1="48242" y1="81148" x2="48242" y2="81148"/>
                        <a14:foregroundMark x1="53906" y1="77049" x2="53906" y2="77049"/>
                        <a14:foregroundMark x1="30469" y1="75410" x2="30469" y2="75410"/>
                        <a14:foregroundMark x1="22852" y1="84836" x2="22852" y2="84836"/>
                        <a14:foregroundMark x1="15820" y1="71926" x2="15820" y2="71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922" y="2934069"/>
            <a:ext cx="2950917" cy="281024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8999" y="1911925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Гінкго Білоба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66000"/>
                    </a14:imgEffect>
                    <a14:imgEffect>
                      <a14:brightnessContrast bright="2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8361" y="2582564"/>
            <a:ext cx="3368469" cy="32203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04286" y="1911924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Метасеквойя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968" y="6528850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467" y="6608916"/>
            <a:ext cx="244692" cy="6280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183" y="6528850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682" y="6608916"/>
            <a:ext cx="244692" cy="62804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78850" y="6729939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Даурська модрина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04137" y="6729938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Корейський кедр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42" y="7253316"/>
            <a:ext cx="3396617" cy="338797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10" b="10668"/>
          <a:stretch/>
        </p:blipFill>
        <p:spPr>
          <a:xfrm>
            <a:off x="5044289" y="7191603"/>
            <a:ext cx="3349545" cy="344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0365 -0.69931 L -0.00503 -0.70069 " pathEditMode="relative" rAng="0" ptsTypes="AAA">
                                      <p:cBhvr>
                                        <p:cTn id="10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00365 -0.6993 L -0.00504 -0.70069 " pathEditMode="relative" rAng="0" ptsTypes="AAA">
                                      <p:cBhvr>
                                        <p:cTn id="10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-0.00365 -0.6993 L -0.00503 -0.70069 " pathEditMode="relative" rAng="0" ptsTypes="AAA">
                                      <p:cBhvr>
                                        <p:cTn id="10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-0.00365 -0.69931 L -0.00504 -0.70069 " pathEditMode="relative" rAng="0" ptsTypes="AAA">
                                      <p:cBhvr>
                                        <p:cTn id="11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-0.00364 -0.6993 L -0.00503 -0.70069 " pathEditMode="relative" rAng="0" ptsTypes="AAA">
                                      <p:cBhvr>
                                        <p:cTn id="11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-0.00364 -0.69931 L -0.00503 -0.70069 " pathEditMode="relative" rAng="0" ptsTypes="AAA">
                                      <p:cBhvr>
                                        <p:cTn id="1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-0.00365 -0.6993 L -0.00504 -0.70069 " pathEditMode="relative" rAng="0" ptsTypes="AAA">
                                      <p:cBhvr>
                                        <p:cTn id="11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 L -0.00364 -0.69931 L -0.00503 -0.70069 " pathEditMode="relative" rAng="0" ptsTypes="AAA">
                                      <p:cBhvr>
                                        <p:cTn id="1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-3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20" grpId="0"/>
      <p:bldP spid="20" grpId="1"/>
      <p:bldP spid="21" grpId="0"/>
      <p:bldP spid="2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Фауна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1710836"/>
            <a:ext cx="3946941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866" y="1710836"/>
            <a:ext cx="3947995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6451680"/>
            <a:ext cx="3901762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599305" y="6658349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Алігатор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969" y="6451680"/>
            <a:ext cx="3945125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548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22453 0.0007 -0.44907 0.00122 -0.67338 L 0.00122 -0.67338 L 0.00122 -0.67338 L 0.00122 -0.67338 " pathEditMode="relative" ptsTypes="AAAAA">
                                      <p:cBhvr>
                                        <p:cTn id="3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0.00035 -0.22454 0.0007 -0.44908 0.00122 -0.67338 L 0.00122 -0.67315 L 0.00122 -0.67338 L 0.00122 -0.67315 " pathEditMode="relative" rAng="0" ptsTypes="AAAAA">
                                      <p:cBhvr>
                                        <p:cTn id="3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368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35 -0.22453 0.0007 -0.44907 0.00122 -0.67338 L 0.00122 -0.67338 L 0.00122 -0.67338 L 0.00122 -0.67338 " pathEditMode="relative" ptsTypes="AAAAA"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Річки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1710836"/>
            <a:ext cx="3953295" cy="416849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8007" y="1710835"/>
            <a:ext cx="3968854" cy="4168495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6538622"/>
            <a:ext cx="3950247" cy="4174148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781" y="6538621"/>
            <a:ext cx="3936080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110308" y="282101"/>
            <a:ext cx="718874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Озера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3704 C -0.00069 -0.26204 0.0007 -0.48704 0.00295 -0.71204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3375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03704 C -0.00069 -0.26204 0.0007 -0.48704 0.00295 -0.71204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-3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Рельєф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1710836"/>
            <a:ext cx="3936080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609" y="1710835"/>
            <a:ext cx="3942252" cy="4174149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73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1" y="1695769"/>
            <a:ext cx="3928529" cy="2963695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Корисні копалини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6" y="1695770"/>
            <a:ext cx="3928529" cy="2963694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07" y="2456175"/>
            <a:ext cx="3151376" cy="19524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880" y="2422424"/>
            <a:ext cx="3111337" cy="20742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3947" y="1639795"/>
            <a:ext cx="244692" cy="6280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653" y="5931412"/>
            <a:ext cx="4050106" cy="2763272"/>
          </a:xfrm>
          <a:prstGeom prst="rect">
            <a:avLst/>
          </a:prstGeom>
          <a:effectLst>
            <a:outerShdw blurRad="50800" dist="50800" dir="16200000" sx="99000" sy="99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1729" y="5918685"/>
            <a:ext cx="244692" cy="6280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32" y="1639795"/>
            <a:ext cx="244692" cy="62804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7380" y="5918685"/>
            <a:ext cx="3999480" cy="2782836"/>
          </a:xfrm>
          <a:prstGeom prst="rect">
            <a:avLst/>
          </a:prstGeom>
          <a:effectLst>
            <a:outerShdw blurRad="50800" dist="50800" dir="16200000" sx="99000" sy="99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6832" y="5891172"/>
            <a:ext cx="243803" cy="62576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576065" y="1845347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Вугілля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56574" y="1803639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Нафта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50925" y="6186728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Кам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’</a:t>
            </a: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яна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сіль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41749" y="6129021"/>
            <a:ext cx="3339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Графіт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37270" y="6657899"/>
            <a:ext cx="2765149" cy="199003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630" y="6648393"/>
            <a:ext cx="1979802" cy="189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7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7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8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8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8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052 -0.11273 -0.00087 -0.225 -0.00121 -0.3375 " pathEditMode="relative" ptsTypes="AA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2" grpId="1"/>
      <p:bldP spid="33" grpId="0"/>
      <p:bldP spid="3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Корисні копалини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588" y="1709314"/>
            <a:ext cx="3928529" cy="2963694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56" b="92170" l="2210" r="93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90" y="2296409"/>
            <a:ext cx="2938553" cy="24190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11" y="5909592"/>
            <a:ext cx="4050106" cy="2763272"/>
          </a:xfrm>
          <a:prstGeom prst="rect">
            <a:avLst/>
          </a:prstGeom>
          <a:effectLst>
            <a:outerShdw blurRad="50800" dist="50800" dir="16200000" sx="99000" sy="99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1" y="1695769"/>
            <a:ext cx="3928529" cy="2963695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8000" r="92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277" y="2265305"/>
            <a:ext cx="2394159" cy="23941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32" y="1639795"/>
            <a:ext cx="244692" cy="6280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346" y="5842208"/>
            <a:ext cx="4068207" cy="2830656"/>
          </a:xfrm>
          <a:prstGeom prst="rect">
            <a:avLst/>
          </a:prstGeom>
          <a:effectLst>
            <a:outerShdw blurRad="50800" dist="50800" dir="16200000" sx="99000" sy="99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3335" y="5814695"/>
            <a:ext cx="247993" cy="636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63" y="6646680"/>
            <a:ext cx="2857500" cy="214312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7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6777" y="6283376"/>
            <a:ext cx="3316415" cy="248731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76065" y="1845347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Залізо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056574" y="1803639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Магній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2283" y="6164908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Кобальт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915062" y="6052543"/>
            <a:ext cx="3396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Мідь</a:t>
            </a:r>
          </a:p>
        </p:txBody>
      </p:sp>
    </p:spTree>
    <p:extLst>
      <p:ext uri="{BB962C8B-B14F-4D97-AF65-F5344CB8AC3E}">
        <p14:creationId xmlns:p14="http://schemas.microsoft.com/office/powerpoint/2010/main" val="4016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.24815 L 0.00382 -0.34606 " pathEditMode="relative" rAng="0" ptsTypes="AA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24815 L 0.00382 -0.34606 " pathEditMode="relative" rAng="0" ptsTypes="AA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4815 L 0.00382 -0.34606 " pathEditMode="relative" rAng="0" ptsTypes="AA">
                                      <p:cBhvr>
                                        <p:cTn id="6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24815 L 0.00382 -0.34606 " pathEditMode="relative" rAng="0" ptsTypes="AA">
                                      <p:cBhvr>
                                        <p:cTn id="7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.24815 L 0.00382 -0.34606 " pathEditMode="relative" rAng="0" ptsTypes="AA"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4815 L 0.00382 -0.34607 " pathEditMode="relative" rAng="0" ptsTypes="AA">
                                      <p:cBhvr>
                                        <p:cTn id="7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24815 L 0.00382 -0.34606 " pathEditMode="relative" rAng="0" ptsTypes="AA">
                                      <p:cBhvr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2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Загальна інформація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851170" y="1779179"/>
            <a:ext cx="7509753" cy="3900040"/>
            <a:chOff x="851170" y="1779179"/>
            <a:chExt cx="7509753" cy="390004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1170" y="1779179"/>
              <a:ext cx="7509753" cy="3900040"/>
            </a:xfrm>
            <a:prstGeom prst="rect">
              <a:avLst/>
            </a:prstGeom>
            <a:effectLst>
              <a:outerShdw blurRad="50800" dist="50800" dir="5400000" sx="98000" sy="98000" algn="ctr" rotWithShape="0">
                <a:schemeClr val="tx1">
                  <a:lumMod val="50000"/>
                  <a:lumOff val="50000"/>
                  <a:alpha val="44000"/>
                </a:scheme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1011677" y="1867711"/>
              <a:ext cx="32684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>
                  <a:solidFill>
                    <a:srgbClr val="FF5B5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«</a:t>
              </a:r>
              <a:r>
                <a:rPr lang="uk-UA" sz="3200" b="1" dirty="0" smtClean="0">
                  <a:solidFill>
                    <a:srgbClr val="FF5B5B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Візитна картка»</a:t>
              </a:r>
              <a:endParaRPr lang="ru-RU" sz="3200" b="1" dirty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3779" y="2638426"/>
              <a:ext cx="283165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Площа</a:t>
              </a:r>
              <a:r>
                <a:rPr lang="uk-UA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                    </a:t>
              </a:r>
              <a:endPara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r>
                <a:rPr lang="uk-UA" sz="24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Населення              </a:t>
              </a:r>
              <a:r>
                <a:rPr lang="uk-UA" sz="2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 </a:t>
              </a:r>
            </a:p>
            <a:p>
              <a:r>
                <a:rPr lang="uk-UA" sz="24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Столиця</a:t>
              </a:r>
              <a:endPara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r>
                <a:rPr lang="uk-UA" sz="24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Валюта</a:t>
              </a:r>
              <a:endPara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  <a:p>
              <a:r>
                <a:rPr lang="uk-UA" sz="2400" b="1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Державний устрій</a:t>
              </a:r>
              <a:endPara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10171" y="2638426"/>
            <a:ext cx="40280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9.6 млн. </a:t>
            </a: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км²</a:t>
            </a:r>
            <a:endParaRPr lang="uk-UA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1 339 млн. осіб</a:t>
            </a: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Пекін</a:t>
            </a: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1 юань = </a:t>
            </a: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100 финів</a:t>
            </a:r>
            <a:endParaRPr lang="uk-UA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– соціалістична республіка,                       </a:t>
            </a: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унітарна держава</a:t>
            </a:r>
            <a:endParaRPr lang="ru-RU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9474" y="6406855"/>
            <a:ext cx="6213146" cy="450215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758" y="6406855"/>
            <a:ext cx="4494578" cy="449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94 -0.67592 L 0.00694 -0.67592 " pathEditMode="relative" ptsTypes="AAA">
                                      <p:cBhvr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694 -0.67592 L 0.00694 -0.67592 " pathEditMode="relative" ptsTypes="AAA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43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Розміщення населення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0" y="1708660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166040"/>
            <a:ext cx="359923" cy="6280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0818" y="1721951"/>
            <a:ext cx="5774763" cy="483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5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Статево-вікова піраміда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0" y="1708660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166040"/>
            <a:ext cx="359923" cy="6280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258" y="1812394"/>
            <a:ext cx="7207884" cy="463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Середній вік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385" y="1743829"/>
            <a:ext cx="5391368" cy="312571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6931830" y="1970376"/>
            <a:ext cx="359923" cy="6280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6491" y="2099330"/>
            <a:ext cx="45791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Середній вік</a:t>
            </a:r>
            <a:r>
              <a:rPr lang="en-US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endParaRPr lang="en-US" sz="12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чоловіків - 34,9 років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жінок - 36,2 роки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uk-UA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7" y="5612445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377261" y="6069825"/>
            <a:ext cx="359923" cy="628042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0358741"/>
              </p:ext>
            </p:extLst>
          </p:nvPr>
        </p:nvGraphicFramePr>
        <p:xfrm>
          <a:off x="423276" y="5612445"/>
          <a:ext cx="8099400" cy="48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1699" y="262575"/>
            <a:ext cx="7188740" cy="769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Вікова структура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21 -0.56527 L 0.00521 -0.56527 L 0.00521 -0.56527 " pathEditMode="relative" ptsTypes="AAAA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21 -0.56527 L 0.00521 -0.56527 L 0.00521 -0.56527 " pathEditMode="relative" ptsTypes="AAAA">
                                      <p:cBhvr>
                                        <p:cTn id="4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521 -0.56527 L 0.00521 -0.56527 L 0.00521 -0.56527 " pathEditMode="relative" ptsTypes="AAAA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Graphic spid="9" grpId="0">
        <p:bldAsOne/>
      </p:bldGraphic>
      <p:bldGraphic spid="9" grpId="1">
        <p:bldAsOne/>
      </p:bldGraphic>
      <p:bldGraphic spid="9" grpId="2">
        <p:bldAsOne/>
      </p:bldGraphic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Статева структура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0" y="1708660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166040"/>
            <a:ext cx="359923" cy="628042"/>
          </a:xfrm>
          <a:prstGeom prst="rect">
            <a:avLst/>
          </a:prstGeom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42351825"/>
              </p:ext>
            </p:extLst>
          </p:nvPr>
        </p:nvGraphicFramePr>
        <p:xfrm>
          <a:off x="470169" y="1708660"/>
          <a:ext cx="8099400" cy="4844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317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Релігійний склад населення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1846768"/>
            <a:ext cx="3724275" cy="3439607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4045795" y="2065626"/>
            <a:ext cx="359923" cy="6280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3234" y="2150785"/>
            <a:ext cx="2903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Найпоширеніші:</a:t>
            </a:r>
            <a:endParaRPr lang="en-US" sz="28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2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буддизм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д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аосизм;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онфуціанство.</a:t>
            </a: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uk-UA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3472" y="1846768"/>
            <a:ext cx="3724275" cy="3439607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320617" y="2065626"/>
            <a:ext cx="359923" cy="62804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168056" y="2150785"/>
            <a:ext cx="290368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Менш поширені:</a:t>
            </a:r>
            <a:endParaRPr lang="en-US" sz="28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US" sz="12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християнство</a:t>
            </a:r>
            <a:r>
              <a:rPr lang="en-US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іслам;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іудаїзм.</a:t>
            </a: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uk-UA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80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24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Розвиток економіки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97" y="1781453"/>
            <a:ext cx="5929678" cy="312571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085292" y="1961155"/>
            <a:ext cx="359923" cy="6280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89494" y="1961155"/>
            <a:ext cx="56074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Фактори, що зумовили швидке економічне зростання</a:t>
            </a:r>
            <a:r>
              <a:rPr lang="en-US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endParaRPr lang="en-US" sz="12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Соціалізм з китайською специфікою;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03" y="3470124"/>
            <a:ext cx="6087739" cy="1877756"/>
          </a:xfrm>
          <a:prstGeom prst="rect">
            <a:avLst/>
          </a:prstGeom>
          <a:effectLst>
            <a:outerShdw blurRad="50800" dist="63500" dir="162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  <a:reflection endPos="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098769" y="3530398"/>
            <a:ext cx="369517" cy="644783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1598260" y="3876558"/>
            <a:ext cx="5756955" cy="473971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47474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Ефективна економічна політика;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020" y="4540136"/>
            <a:ext cx="6315350" cy="2055707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232804" y="4591852"/>
            <a:ext cx="383332" cy="668890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7" name="Прямоугольник 16"/>
          <p:cNvSpPr/>
          <p:nvPr/>
        </p:nvSpPr>
        <p:spPr>
          <a:xfrm>
            <a:off x="1489977" y="4946571"/>
            <a:ext cx="5972198" cy="830997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47474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Висока дисциплінованість 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виробничого персоналу;</a:t>
            </a:r>
          </a:p>
        </p:txBody>
      </p:sp>
    </p:spTree>
    <p:extLst>
      <p:ext uri="{BB962C8B-B14F-4D97-AF65-F5344CB8AC3E}">
        <p14:creationId xmlns:p14="http://schemas.microsoft.com/office/powerpoint/2010/main" val="6675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Розвиток економіки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97" y="1781453"/>
            <a:ext cx="5929678" cy="312571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085292" y="1961155"/>
            <a:ext cx="359923" cy="6280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89494" y="1961155"/>
            <a:ext cx="560748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Проблеми розвитку китайської економіки</a:t>
            </a:r>
            <a:r>
              <a:rPr lang="en-US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endParaRPr lang="en-US" sz="12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Багатомільйонне населення;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867" y="3500017"/>
            <a:ext cx="6087739" cy="1877756"/>
          </a:xfrm>
          <a:prstGeom prst="rect">
            <a:avLst/>
          </a:prstGeom>
          <a:effectLst>
            <a:outerShdw blurRad="139700" dist="50800" dir="162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  <a:reflection endPos="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098769" y="3530398"/>
            <a:ext cx="369517" cy="644783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2" name="Прямоугольник 11"/>
          <p:cNvSpPr/>
          <p:nvPr/>
        </p:nvSpPr>
        <p:spPr>
          <a:xfrm>
            <a:off x="1598260" y="3876558"/>
            <a:ext cx="5756955" cy="830997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47474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Недостатня потужність сільського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господарства;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6765" y="4855457"/>
            <a:ext cx="6315350" cy="1742216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253549" y="4907172"/>
            <a:ext cx="383332" cy="566886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7" name="Прямоугольник 16"/>
          <p:cNvSpPr/>
          <p:nvPr/>
        </p:nvSpPr>
        <p:spPr>
          <a:xfrm>
            <a:off x="1473017" y="5036226"/>
            <a:ext cx="5972198" cy="830997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47474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Нерівномірність розвитку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економічних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районів.</a:t>
            </a:r>
            <a:endParaRPr lang="uk-UA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Промисловість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397" y="1781453"/>
            <a:ext cx="5929678" cy="2513821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091962" y="1912912"/>
            <a:ext cx="359923" cy="6280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689494" y="1961155"/>
            <a:ext cx="56074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Енергетика;</a:t>
            </a:r>
          </a:p>
          <a:p>
            <a:endParaRPr lang="uk-UA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1-е місце в світі за видобутком вугілля;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2-е за виробленням електроенергії.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1117" y="2589197"/>
            <a:ext cx="6087739" cy="1754320"/>
          </a:xfrm>
          <a:prstGeom prst="rect">
            <a:avLst/>
          </a:prstGeom>
          <a:effectLst>
            <a:outerShdw blurRad="139700" dist="50800" dir="162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  <a:reflection endPos="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1574649" y="2768899"/>
            <a:ext cx="56074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2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Чорна металургія;</a:t>
            </a:r>
          </a:p>
          <a:p>
            <a:endParaRPr lang="uk-UA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1-е місце в світі за виробництвом сталі;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133388" y="2637100"/>
            <a:ext cx="369517" cy="644783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1791" y="3326931"/>
            <a:ext cx="6315350" cy="2015090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258575" y="3378647"/>
            <a:ext cx="383332" cy="566886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4" name="Прямоугольник 13"/>
          <p:cNvSpPr/>
          <p:nvPr/>
        </p:nvSpPr>
        <p:spPr>
          <a:xfrm>
            <a:off x="1459410" y="3466357"/>
            <a:ext cx="56074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3. Машинобудування;</a:t>
            </a:r>
          </a:p>
          <a:p>
            <a:endParaRPr lang="uk-UA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верстатобудування;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виробництво електроніки;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виробництво сільскогосподарсьої техніки. 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506" y="3959783"/>
            <a:ext cx="6526862" cy="2082579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316219" y="4009464"/>
            <a:ext cx="396170" cy="585871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20" name="Прямоугольник 19"/>
          <p:cNvSpPr/>
          <p:nvPr/>
        </p:nvSpPr>
        <p:spPr>
          <a:xfrm>
            <a:off x="1375189" y="4099209"/>
            <a:ext cx="5795288" cy="1813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Легка промисловість;</a:t>
            </a:r>
          </a:p>
          <a:p>
            <a:endParaRPr lang="uk-UA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</a:t>
            </a: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оловина всіх бавовняних тканини;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</a:t>
            </a: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начна частина вовняних і шовкових тканин;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одяг.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43" y="4652026"/>
            <a:ext cx="6808204" cy="1663919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564371" y="4716490"/>
            <a:ext cx="413247" cy="569163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23" name="Прямоугольник 22"/>
          <p:cNvSpPr/>
          <p:nvPr/>
        </p:nvSpPr>
        <p:spPr>
          <a:xfrm>
            <a:off x="1257570" y="4879426"/>
            <a:ext cx="6045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5. Рисоочисна і борошномельна промисловість, а також виробництво олії та цукру;</a:t>
            </a:r>
          </a:p>
          <a:p>
            <a:endParaRPr lang="uk-UA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62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Державні символи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234" y="1833056"/>
            <a:ext cx="4079436" cy="2618042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2675" y="2439374"/>
            <a:ext cx="1718553" cy="18628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31052" y="1987071"/>
            <a:ext cx="2199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Державна емблема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865" y="4602678"/>
            <a:ext cx="6832364" cy="1702872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8397" y="4464287"/>
            <a:ext cx="314782" cy="63189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68005" y="4911513"/>
            <a:ext cx="1858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Державний гімн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4716" y="5351700"/>
            <a:ext cx="406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«Марш добровольців</a:t>
            </a:r>
            <a:r>
              <a:rPr lang="uk-UA" sz="32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»</a:t>
            </a:r>
            <a:endParaRPr lang="ru-RU" sz="32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88" y="1833056"/>
            <a:ext cx="4084291" cy="2615607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alpha val="31000"/>
              </a:schemeClr>
            </a:outerShdw>
          </a:effectLst>
        </p:spPr>
      </p:pic>
      <p:pic>
        <p:nvPicPr>
          <p:cNvPr id="3" name="Neizvesten-Gimn-kitaya(muzofon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133" y="5505450"/>
            <a:ext cx="410456" cy="38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6364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Сільське господарсво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9123" y="1725312"/>
            <a:ext cx="5929678" cy="312571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206018" y="1905014"/>
            <a:ext cx="359923" cy="628042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718986" y="1850678"/>
            <a:ext cx="59626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Особливості сільського господарства</a:t>
            </a:r>
            <a:r>
              <a:rPr lang="en-US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endParaRPr lang="en-US" sz="1200" dirty="0" smtClean="0">
              <a:solidFill>
                <a:srgbClr val="E24D38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1. 1-е місце за різноманітністю продукції;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6861" y="3320683"/>
            <a:ext cx="6124575" cy="3009900"/>
          </a:xfrm>
          <a:prstGeom prst="rect">
            <a:avLst/>
          </a:prstGeom>
          <a:effectLst>
            <a:outerShdw blurRad="139700" dist="50800" dir="16200000" sx="98000" sy="98000" algn="ctr" rotWithShape="0">
              <a:schemeClr val="tx1">
                <a:alpha val="29000"/>
              </a:schemeClr>
            </a:outerShd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855" y="3972833"/>
            <a:ext cx="6315350" cy="2345626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7388258" y="4006609"/>
            <a:ext cx="383332" cy="566886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1631303" y="4032472"/>
            <a:ext cx="5756955" cy="1815882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474747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Тваринництво відіграє другорядну роль;</a:t>
            </a:r>
          </a:p>
          <a:p>
            <a:endParaRPr lang="uk-UA" sz="12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uk-UA" sz="8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1-е місце в світі за поголів</a:t>
            </a:r>
            <a:r>
              <a:rPr lang="en-US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’</a:t>
            </a: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ям свиней і домашньої птиці.</a:t>
            </a:r>
          </a:p>
        </p:txBody>
      </p:sp>
    </p:spTree>
    <p:extLst>
      <p:ext uri="{BB962C8B-B14F-4D97-AF65-F5344CB8AC3E}">
        <p14:creationId xmlns:p14="http://schemas.microsoft.com/office/powerpoint/2010/main" val="5696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86" y="1609608"/>
            <a:ext cx="3806535" cy="31890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057" y="2828381"/>
            <a:ext cx="3977914" cy="2958606"/>
          </a:xfrm>
          <a:prstGeom prst="rect">
            <a:avLst/>
          </a:prstGeom>
          <a:effectLst>
            <a:outerShdw blurRad="139700" dist="50800" dir="162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42975" y="282102"/>
            <a:ext cx="7258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Зовнішня економіка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19" y="3555003"/>
            <a:ext cx="4195411" cy="2356005"/>
          </a:xfrm>
          <a:prstGeom prst="rect">
            <a:avLst/>
          </a:prstGeom>
          <a:ln>
            <a:noFill/>
          </a:ln>
          <a:effectLst>
            <a:outerShdw blurRad="139700" dist="50800" sx="98000" sy="98000" algn="tl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4034131" y="3691014"/>
            <a:ext cx="359923" cy="62804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69363" y="3667108"/>
            <a:ext cx="356738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2. Машинно-технічне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обладанання;</a:t>
            </a:r>
          </a:p>
          <a:p>
            <a:endParaRPr lang="uk-UA" sz="8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верстати;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швейні машини;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електронна апаратура.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723" y="1607287"/>
            <a:ext cx="3742027" cy="312571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35" name="Прямоугольник 34"/>
          <p:cNvSpPr/>
          <p:nvPr/>
        </p:nvSpPr>
        <p:spPr>
          <a:xfrm>
            <a:off x="4956906" y="2125657"/>
            <a:ext cx="356738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Продукція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машинобудування;</a:t>
            </a:r>
          </a:p>
          <a:p>
            <a:endParaRPr lang="uk-UA" sz="8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обладання;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верстати;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електроніка.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344420" y="1714514"/>
            <a:ext cx="359923" cy="6280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1231" y="2861873"/>
            <a:ext cx="3954255" cy="3122122"/>
          </a:xfrm>
          <a:prstGeom prst="rect">
            <a:avLst/>
          </a:prstGeom>
          <a:effectLst>
            <a:outerShdw blurRad="139700" dist="50800" dir="16200000" sx="98000" sy="98000" algn="ctr" rotWithShape="0">
              <a:schemeClr val="tx1">
                <a:alpha val="27000"/>
              </a:schemeClr>
            </a:outerShdw>
            <a:reflection endPos="0" dir="5400000" sy="-100000" algn="bl" rotWithShape="0"/>
          </a:effectLst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20" name="Прямоугольник 19"/>
          <p:cNvSpPr/>
          <p:nvPr/>
        </p:nvSpPr>
        <p:spPr>
          <a:xfrm>
            <a:off x="5024161" y="1643459"/>
            <a:ext cx="3567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Імпорт</a:t>
            </a:r>
            <a:r>
              <a:rPr lang="en-US" sz="2800" dirty="0" smtClean="0">
                <a:solidFill>
                  <a:srgbClr val="E24D38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47265" y="3020215"/>
            <a:ext cx="369517" cy="644783"/>
          </a:xfrm>
          <a:prstGeom prst="rect">
            <a:avLst/>
          </a:prstGeom>
          <a:scene3d>
            <a:camera prst="orthographicFront">
              <a:rot lat="1200000" lon="0" rev="0"/>
            </a:camera>
            <a:lightRig rig="threePt" dir="t"/>
          </a:scene3d>
        </p:spPr>
      </p:pic>
      <p:sp>
        <p:nvSpPr>
          <p:cNvPr id="36" name="Прямоугольник 35"/>
          <p:cNvSpPr/>
          <p:nvPr/>
        </p:nvSpPr>
        <p:spPr>
          <a:xfrm>
            <a:off x="4857776" y="3008991"/>
            <a:ext cx="356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Транспортні засоби;</a:t>
            </a:r>
          </a:p>
          <a:p>
            <a:endParaRPr lang="uk-UA" sz="8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автомобілі;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E8705F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літаки.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087" y="3595415"/>
            <a:ext cx="4195411" cy="2356005"/>
          </a:xfrm>
          <a:prstGeom prst="rect">
            <a:avLst/>
          </a:prstGeom>
          <a:ln>
            <a:noFill/>
          </a:ln>
          <a:effectLst>
            <a:outerShdw blurRad="139700" dist="50800" dir="16200000" sx="98000" sy="98000" algn="tl" rotWithShape="0">
              <a:schemeClr val="tx1">
                <a:lumMod val="50000"/>
                <a:lumOff val="50000"/>
                <a:alpha val="44000"/>
              </a:scheme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541799" y="3731426"/>
            <a:ext cx="359923" cy="628042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4777031" y="3707520"/>
            <a:ext cx="3567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3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. Промислова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сировина і </a:t>
            </a:r>
          </a:p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напівфабрикати.</a:t>
            </a:r>
            <a:endParaRPr lang="uk-UA" sz="2000" dirty="0" smtClean="0">
              <a:solidFill>
                <a:srgbClr val="E8705F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47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20" grpId="0"/>
      <p:bldP spid="36" grpId="0"/>
      <p:bldP spid="3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964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Династія Ся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0" y="1708660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166040"/>
            <a:ext cx="359923" cy="62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004" y="2794082"/>
            <a:ext cx="8002391" cy="37204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397" y="1879896"/>
            <a:ext cx="2743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3600 років тому</a:t>
            </a:r>
            <a:endParaRPr lang="ru-RU" sz="24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73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Держава Інь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642" y="1685469"/>
            <a:ext cx="6435764" cy="4864704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4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Імперія Цінь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676400"/>
            <a:ext cx="8401050" cy="487680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773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Династія Тан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811" y="1657350"/>
            <a:ext cx="8353425" cy="4838700"/>
          </a:xfrm>
          <a:prstGeom prst="rect">
            <a:avLst/>
          </a:prstGeom>
          <a:effectLst>
            <a:outerShdw blurRad="50800" dist="50800" dir="5400000" sx="99000" sy="99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98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2024" y="282102"/>
            <a:ext cx="7239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Династія Цин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999" y="1700212"/>
            <a:ext cx="8401050" cy="4867275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775" y="282102"/>
            <a:ext cx="74771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Перша та друга світові війни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0" y="1708660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166040"/>
            <a:ext cx="359923" cy="62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00" y="2432354"/>
            <a:ext cx="5494461" cy="4120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0307" y="1970689"/>
            <a:ext cx="274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19</a:t>
            </a:r>
            <a:r>
              <a:rPr lang="uk-UA" sz="24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11</a:t>
            </a:r>
            <a:r>
              <a:rPr lang="en-US" sz="24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—1949</a:t>
            </a:r>
            <a:r>
              <a:rPr lang="uk-UA" sz="24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4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pp</a:t>
            </a:r>
            <a:r>
              <a:rPr lang="en-US" sz="2400" dirty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ru-RU" sz="24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86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282102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Сучасна історія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" y="1676400"/>
            <a:ext cx="8391525" cy="485775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630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Керівники держави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98" y="1813380"/>
            <a:ext cx="3966308" cy="4636057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976" y="1812689"/>
            <a:ext cx="3958559" cy="4636748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642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02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282102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Національний костюм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837" y="1724025"/>
            <a:ext cx="7981950" cy="483870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7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282102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Національна кухня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7" y="1710836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75616" y="1790902"/>
            <a:ext cx="244692" cy="6280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2" y="1710836"/>
            <a:ext cx="3928529" cy="4174149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3831" y="1790902"/>
            <a:ext cx="244692" cy="6280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54" y="3055695"/>
            <a:ext cx="3040308" cy="28102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78999" y="1911925"/>
            <a:ext cx="3396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Курячий бульйон з локшиною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333" y="2627737"/>
            <a:ext cx="3372218" cy="315792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104286" y="1911924"/>
            <a:ext cx="3396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Локшина зі смаженими овочами</a:t>
            </a:r>
            <a:endParaRPr lang="uk-UA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00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282102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Китайська архітектура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9" y="1757362"/>
            <a:ext cx="6524625" cy="4810125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13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282102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Китайська писемність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170" y="1708660"/>
            <a:ext cx="8356060" cy="484454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166040"/>
            <a:ext cx="359923" cy="62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536" y="1718185"/>
            <a:ext cx="4824552" cy="482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075" y="282102"/>
            <a:ext cx="7229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Театр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387" y="1647825"/>
            <a:ext cx="6800850" cy="4705350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393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16" y="463137"/>
            <a:ext cx="6784346" cy="3916358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>
          <a:xfrm>
            <a:off x="2238544" y="1391149"/>
            <a:ext cx="350172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Загальна інформація</a:t>
            </a:r>
            <a:endParaRPr lang="en-US" sz="24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8542" y="693532"/>
            <a:ext cx="358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Зміст</a:t>
            </a:r>
            <a:endParaRPr lang="ru-RU" sz="28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6516" y="5861306"/>
            <a:ext cx="6784346" cy="3523314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sp>
        <p:nvSpPr>
          <p:cNvPr id="6" name="Прямоугольник 5">
            <a:hlinkClick r:id="rId5" action="ppaction://hlinksldjump"/>
          </p:cNvPr>
          <p:cNvSpPr/>
          <p:nvPr/>
        </p:nvSpPr>
        <p:spPr>
          <a:xfrm>
            <a:off x="2238544" y="1832306"/>
            <a:ext cx="446090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uk-UA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Природні умови та ресурси</a:t>
            </a: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en-US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2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>
          <a:xfrm>
            <a:off x="2238544" y="2254213"/>
            <a:ext cx="21275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Населення</a:t>
            </a: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en-US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8" name="Прямоугольник 7">
            <a:hlinkClick r:id="rId7" action="ppaction://hlinksldjump"/>
          </p:cNvPr>
          <p:cNvSpPr/>
          <p:nvPr/>
        </p:nvSpPr>
        <p:spPr>
          <a:xfrm>
            <a:off x="2238543" y="2659442"/>
            <a:ext cx="203478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Економіка</a:t>
            </a: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en-US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4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9" name="Прямоугольник 8">
            <a:hlinkClick r:id="rId8" action="ppaction://hlinksldjump"/>
          </p:cNvPr>
          <p:cNvSpPr/>
          <p:nvPr/>
        </p:nvSpPr>
        <p:spPr>
          <a:xfrm>
            <a:off x="2238543" y="3081349"/>
            <a:ext cx="1549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Історія</a:t>
            </a: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en-US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5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Прямоугольник 9">
            <a:hlinkClick r:id="rId9" action="ppaction://hlinksldjump"/>
          </p:cNvPr>
          <p:cNvSpPr/>
          <p:nvPr/>
        </p:nvSpPr>
        <p:spPr>
          <a:xfrm>
            <a:off x="2238542" y="3503256"/>
            <a:ext cx="18213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+mj-lt"/>
              <a:buAutoNum type="arabicPeriod" startAt="6"/>
            </a:pPr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Культура</a:t>
            </a: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en-US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457200" indent="-457200">
              <a:buFont typeface="+mj-lt"/>
              <a:buAutoNum type="arabicPeriod" startAt="6"/>
            </a:pPr>
            <a:endParaRPr lang="uk-UA" sz="2000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46725" y="3503256"/>
            <a:ext cx="45719" cy="722445"/>
          </a:xfrm>
          <a:prstGeom prst="rect">
            <a:avLst/>
          </a:prstGeom>
          <a:solidFill>
            <a:srgbClr val="D4213D"/>
          </a:solidFill>
          <a:ln>
            <a:solidFill>
              <a:srgbClr val="D4213D"/>
            </a:solidFill>
          </a:ln>
          <a:effectLst>
            <a:outerShdw blurRad="330200" dist="38100" dir="2700000" sx="102000" sy="102000" algn="tl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/>
          </a:p>
        </p:txBody>
      </p:sp>
      <p:sp>
        <p:nvSpPr>
          <p:cNvPr id="12" name="TextBox 11"/>
          <p:cNvSpPr txBox="1"/>
          <p:nvPr/>
        </p:nvSpPr>
        <p:spPr>
          <a:xfrm>
            <a:off x="5624783" y="3541312"/>
            <a:ext cx="2667662" cy="646331"/>
          </a:xfrm>
          <a:prstGeom prst="rect">
            <a:avLst/>
          </a:prstGeom>
          <a:noFill/>
          <a:effectLst>
            <a:outerShdw blurRad="101600" dist="38100" dir="2700000" algn="tl" rotWithShape="0">
              <a:prstClr val="black">
                <a:alpha val="41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800" dirty="0" smtClean="0">
                <a:solidFill>
                  <a:srgbClr val="59595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Автор: </a:t>
            </a:r>
          </a:p>
          <a:p>
            <a:pPr algn="r"/>
            <a:r>
              <a:rPr lang="ru-RU" sz="1800" dirty="0" smtClean="0">
                <a:solidFill>
                  <a:srgbClr val="595959"/>
                </a:solidFill>
                <a:latin typeface="Segoe UI Semilight" panose="020B0402040204020203" pitchFamily="34" charset="0"/>
                <a:ea typeface="Tahoma" panose="020B0604030504040204" pitchFamily="34" charset="0"/>
                <a:cs typeface="Segoe UI Semilight" panose="020B0402040204020203" pitchFamily="34" charset="0"/>
              </a:rPr>
              <a:t>Богдан Гарбуз</a:t>
            </a:r>
            <a:endParaRPr lang="ru-RU" sz="1800" dirty="0">
              <a:solidFill>
                <a:srgbClr val="595959"/>
              </a:solidFill>
              <a:latin typeface="Segoe UI Semilight" panose="020B0402040204020203" pitchFamily="34" charset="0"/>
              <a:ea typeface="Tahoma" panose="020B0604030504040204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1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Державний устрій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45" y="1813381"/>
            <a:ext cx="3944301" cy="4636057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2153" y="2241618"/>
            <a:ext cx="525293" cy="7836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349" y="1813381"/>
            <a:ext cx="3944301" cy="4636057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6357" y="2241618"/>
            <a:ext cx="525293" cy="7836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4124" y="1872286"/>
            <a:ext cx="2827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Законодавча влада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985425" y="1872286"/>
            <a:ext cx="2600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Виконавча влада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23" y="2315912"/>
            <a:ext cx="35887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Всекитайські збори народних представників</a:t>
            </a:r>
            <a:endParaRPr lang="ru-RU" sz="20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85424" y="2333951"/>
            <a:ext cx="2600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Державна рада</a:t>
            </a:r>
            <a:endParaRPr lang="ru-RU" sz="20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44" y="3232018"/>
            <a:ext cx="3944301" cy="26115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5883" y="3232652"/>
            <a:ext cx="3927231" cy="261306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260042" y="5843576"/>
            <a:ext cx="2176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2979 депутатів</a:t>
            </a:r>
          </a:p>
        </p:txBody>
      </p:sp>
    </p:spTree>
    <p:extLst>
      <p:ext uri="{BB962C8B-B14F-4D97-AF65-F5344CB8AC3E}">
        <p14:creationId xmlns:p14="http://schemas.microsoft.com/office/powerpoint/2010/main" val="4702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Адміністративний поділ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17" y="1716105"/>
            <a:ext cx="8356060" cy="4339552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966"/>
          <a:stretch/>
        </p:blipFill>
        <p:spPr>
          <a:xfrm>
            <a:off x="8424154" y="2095702"/>
            <a:ext cx="359923" cy="6280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92" y="1803653"/>
            <a:ext cx="5210789" cy="42520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33356" y="1802034"/>
            <a:ext cx="2354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5B5B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Складається з :</a:t>
            </a:r>
            <a:endParaRPr lang="ru-RU" sz="2800" dirty="0">
              <a:solidFill>
                <a:srgbClr val="FF5B5B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36081" y="2262079"/>
            <a:ext cx="28631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22 (23) провінцій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  <a:endParaRPr lang="uk-UA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5 автономних районів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  <a:endParaRPr lang="uk-UA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4 муніципальні    </a:t>
            </a:r>
          </a:p>
          <a:p>
            <a:r>
              <a:rPr lang="uk-UA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утворення</a:t>
            </a:r>
            <a:r>
              <a:rPr lang="en-US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;</a:t>
            </a:r>
            <a:endParaRPr lang="uk-UA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uk-UA" dirty="0" smtClean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2 спеціальні </a:t>
            </a:r>
          </a:p>
          <a:p>
            <a:r>
              <a:rPr lang="uk-UA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адміністративні         </a:t>
            </a:r>
          </a:p>
          <a:p>
            <a:r>
              <a:rPr lang="uk-UA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uk-UA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утворення. </a:t>
            </a:r>
          </a:p>
        </p:txBody>
      </p:sp>
    </p:spTree>
    <p:extLst>
      <p:ext uri="{BB962C8B-B14F-4D97-AF65-F5344CB8AC3E}">
        <p14:creationId xmlns:p14="http://schemas.microsoft.com/office/powerpoint/2010/main" val="31048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677" y="282102"/>
            <a:ext cx="7188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Найбільші міста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8" y="1811933"/>
            <a:ext cx="8018537" cy="4193345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829">
            <a:off x="596777" y="1943566"/>
            <a:ext cx="8018537" cy="4201893"/>
          </a:xfrm>
          <a:prstGeom prst="rect">
            <a:avLst/>
          </a:prstGeom>
          <a:ln>
            <a:noFill/>
          </a:ln>
          <a:effectLst>
            <a:outerShdw blurRad="101600" algn="tl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3302">
            <a:off x="494462" y="1902600"/>
            <a:ext cx="8018537" cy="4134558"/>
          </a:xfrm>
          <a:prstGeom prst="rect">
            <a:avLst/>
          </a:prstGeom>
          <a:effectLst>
            <a:outerShdw blurRad="1016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776" y="2015907"/>
            <a:ext cx="8018538" cy="4175015"/>
          </a:xfrm>
          <a:prstGeom prst="rect">
            <a:avLst/>
          </a:prstGeom>
          <a:effectLst>
            <a:outerShdw blurRad="101600" algn="ctr" rotWithShape="0">
              <a:schemeClr val="tx1">
                <a:lumMod val="50000"/>
                <a:lumOff val="50000"/>
                <a:alpha val="7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686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47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526" y="282102"/>
            <a:ext cx="765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solidFill>
                  <a:schemeClr val="bg1">
                    <a:lumMod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Особливості розташування</a:t>
            </a:r>
            <a:endParaRPr lang="ru-RU" sz="4400" dirty="0">
              <a:solidFill>
                <a:schemeClr val="bg1">
                  <a:lumMod val="50000"/>
                </a:schemeClr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985" y="1652587"/>
            <a:ext cx="7367709" cy="4672013"/>
          </a:xfrm>
          <a:prstGeom prst="rect">
            <a:avLst/>
          </a:prstGeom>
          <a:effectLst>
            <a:outerShdw blurRad="50800" dist="50800" dir="5400000" sx="98000" sy="98000" algn="ctr" rotWithShape="0">
              <a:schemeClr val="tx1">
                <a:lumMod val="50000"/>
                <a:lumOff val="50000"/>
                <a:alpha val="44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262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</TotalTime>
  <Words>470</Words>
  <Application>Microsoft Office PowerPoint</Application>
  <PresentationFormat>Экран (4:3)</PresentationFormat>
  <Paragraphs>183</Paragraphs>
  <Slides>46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gbodya10@gmail.com</dc:creator>
  <cp:lastModifiedBy>User</cp:lastModifiedBy>
  <cp:revision>153</cp:revision>
  <dcterms:created xsi:type="dcterms:W3CDTF">2013-04-12T19:05:47Z</dcterms:created>
  <dcterms:modified xsi:type="dcterms:W3CDTF">2015-04-26T15:01:10Z</dcterms:modified>
</cp:coreProperties>
</file>