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CC"/>
    <a:srgbClr val="3399FF"/>
    <a:srgbClr val="C4EA9E"/>
    <a:srgbClr val="97DA54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2" autoAdjust="0"/>
    <p:restoredTop sz="89825" autoAdjust="0"/>
  </p:normalViewPr>
  <p:slideViewPr>
    <p:cSldViewPr>
      <p:cViewPr>
        <p:scale>
          <a:sx n="70" d="100"/>
          <a:sy n="70" d="100"/>
        </p:scale>
        <p:origin x="-1260" y="-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uk-UA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uk-UA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D773AB-6EBB-4196-89A3-1D4EDFD21CD6}" type="datetimeFigureOut">
              <a:rPr/>
              <a:pPr>
                <a:defRPr/>
              </a:pPr>
              <a:t>01.05.2014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/>
              <a:t>Клацніть, щоб редагувати основні стилі тексту</a:t>
            </a:r>
          </a:p>
          <a:p>
            <a:pPr lvl="1"/>
            <a:r>
              <a:rPr lang="uk-UA" noProof="0"/>
              <a:t>Другий рівень</a:t>
            </a:r>
          </a:p>
          <a:p>
            <a:pPr lvl="2"/>
            <a:r>
              <a:rPr lang="uk-UA" noProof="0"/>
              <a:t>Третій рівень</a:t>
            </a:r>
          </a:p>
          <a:p>
            <a:pPr lvl="3"/>
            <a:r>
              <a:rPr lang="uk-UA" noProof="0"/>
              <a:t>Четвертий рівень</a:t>
            </a:r>
          </a:p>
          <a:p>
            <a:pPr lvl="4"/>
            <a:r>
              <a:rPr lang="uk-UA" noProof="0"/>
              <a:t>П'ятий рівень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uk-UA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uk-UA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69DEE9-74DD-4F63-937F-3CDACCEBD4B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9631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lang="uk-UA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lang="uk-UA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lang="uk-UA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lang="uk-UA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lang="uk-UA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8" y="20638"/>
            <a:ext cx="349885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3613" y="20638"/>
            <a:ext cx="5624512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8" y="2817813"/>
            <a:ext cx="7669212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2863" y="2819400"/>
            <a:ext cx="14605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8" y="5089525"/>
            <a:ext cx="9097962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3"/>
          <p:cNvSpPr/>
          <p:nvPr userDrawn="1"/>
        </p:nvSpPr>
        <p:spPr>
          <a:xfrm>
            <a:off x="8755063" y="2470150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rgbClr val="F47F28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uk-UA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>
            <a:normAutofit/>
          </a:bodyPr>
          <a:lstStyle>
            <a:lvl1pPr marL="0" indent="0" eaLnBrk="1" latinLnBrk="0" hangingPunct="1">
              <a:defRPr kumimoji="0" lang="uk-UA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F135D46-BA3E-40E6-AF1E-E24594696210}" type="datetimeFigureOut">
              <a:rPr/>
              <a:pPr>
                <a:defRPr/>
              </a:pPr>
              <a:t>01.05.2014</a:t>
            </a:fld>
            <a:endParaRPr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4A0E508-9361-451D-886C-71E5A877915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ультимедіа з підписом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 userDrawn="1"/>
        </p:nvSpPr>
        <p:spPr>
          <a:xfrm>
            <a:off x="595313" y="4800600"/>
            <a:ext cx="4873625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uk-UA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 rtlCol="0">
            <a:normAutofit/>
          </a:bodyPr>
          <a:lstStyle>
            <a:lvl1pPr eaLnBrk="1" latinLnBrk="0" hangingPunct="1">
              <a:buNone/>
              <a:defRPr kumimoji="0" lang="uk-UA"/>
            </a:lvl1pPr>
          </a:lstStyle>
          <a:p>
            <a:pPr lvl="0"/>
            <a:r>
              <a:rPr lang="ru-RU" noProof="0" smtClean="0"/>
              <a:t>Вставка клипа мультимедиа</a:t>
            </a:r>
            <a:endParaRPr lang="uk-UA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uk-UA"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FFE065-B944-44BA-9D07-3A2457F0C7B2}" type="datetimeFigureOut">
              <a:rPr/>
              <a:pPr>
                <a:defRPr/>
              </a:pPr>
              <a:t>01.05.2014</a:t>
            </a:fld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7B6B8AD-FC56-4174-B0CA-DBF32D08EF8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1792288" y="4800600"/>
            <a:ext cx="5500687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uk-UA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eaLnBrk="1" latinLnBrk="0" hangingPunct="1">
              <a:buNone/>
              <a:defRPr kumimoji="0" lang="uk-UA" sz="3200"/>
            </a:lvl1pPr>
            <a:lvl2pPr marL="457200" indent="0" eaLnBrk="1" latinLnBrk="0" hangingPunct="1">
              <a:buNone/>
              <a:defRPr kumimoji="0" lang="uk-UA" sz="2800"/>
            </a:lvl2pPr>
            <a:lvl3pPr marL="914400" indent="0" eaLnBrk="1" latinLnBrk="0" hangingPunct="1">
              <a:buNone/>
              <a:defRPr kumimoji="0" lang="uk-UA" sz="2400"/>
            </a:lvl3pPr>
            <a:lvl4pPr marL="1371600" indent="0" eaLnBrk="1" latinLnBrk="0" hangingPunct="1">
              <a:buNone/>
              <a:defRPr kumimoji="0" lang="uk-UA" sz="2000"/>
            </a:lvl4pPr>
            <a:lvl5pPr marL="1828800" indent="0" eaLnBrk="1" latinLnBrk="0" hangingPunct="1">
              <a:buNone/>
              <a:defRPr kumimoji="0" lang="uk-UA" sz="2000"/>
            </a:lvl5pPr>
            <a:lvl6pPr marL="2286000" indent="0" eaLnBrk="1" latinLnBrk="0" hangingPunct="1">
              <a:buNone/>
              <a:defRPr kumimoji="0" lang="uk-UA" sz="2000"/>
            </a:lvl6pPr>
            <a:lvl7pPr marL="2743200" indent="0" eaLnBrk="1" latinLnBrk="0" hangingPunct="1">
              <a:buNone/>
              <a:defRPr kumimoji="0" lang="uk-UA" sz="2000"/>
            </a:lvl7pPr>
            <a:lvl8pPr marL="3200400" indent="0" eaLnBrk="1" latinLnBrk="0" hangingPunct="1">
              <a:buNone/>
              <a:defRPr kumimoji="0" lang="uk-UA" sz="2000"/>
            </a:lvl8pPr>
            <a:lvl9pPr marL="3657600" indent="0" eaLnBrk="1" latinLnBrk="0" hangingPunct="1">
              <a:buNone/>
              <a:defRPr kumimoji="0" lang="uk-UA"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uk-UA" sz="1400"/>
            </a:lvl1pPr>
            <a:lvl2pPr marL="457200" indent="0" eaLnBrk="1" latinLnBrk="0" hangingPunct="1">
              <a:buNone/>
              <a:defRPr kumimoji="0" lang="uk-UA" sz="1200"/>
            </a:lvl2pPr>
            <a:lvl3pPr marL="914400" indent="0" eaLnBrk="1" latinLnBrk="0" hangingPunct="1">
              <a:buNone/>
              <a:defRPr kumimoji="0" lang="uk-UA" sz="1000"/>
            </a:lvl3pPr>
            <a:lvl4pPr marL="1371600" indent="0" eaLnBrk="1" latinLnBrk="0" hangingPunct="1">
              <a:buNone/>
              <a:defRPr kumimoji="0" lang="uk-UA" sz="900"/>
            </a:lvl4pPr>
            <a:lvl5pPr marL="1828800" indent="0" eaLnBrk="1" latinLnBrk="0" hangingPunct="1">
              <a:buNone/>
              <a:defRPr kumimoji="0" lang="uk-UA" sz="900"/>
            </a:lvl5pPr>
            <a:lvl6pPr marL="2286000" indent="0" eaLnBrk="1" latinLnBrk="0" hangingPunct="1">
              <a:buNone/>
              <a:defRPr kumimoji="0" lang="uk-UA" sz="900"/>
            </a:lvl6pPr>
            <a:lvl7pPr marL="2743200" indent="0" eaLnBrk="1" latinLnBrk="0" hangingPunct="1">
              <a:buNone/>
              <a:defRPr kumimoji="0" lang="uk-UA" sz="900"/>
            </a:lvl7pPr>
            <a:lvl8pPr marL="3200400" indent="0" eaLnBrk="1" latinLnBrk="0" hangingPunct="1">
              <a:buNone/>
              <a:defRPr kumimoji="0" lang="uk-UA" sz="900"/>
            </a:lvl8pPr>
            <a:lvl9pPr marL="3657600" indent="0" eaLnBrk="1" latinLnBrk="0" hangingPunct="1">
              <a:buNone/>
              <a:defRPr kumimoji="0" lang="uk-UA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890C344-1687-4499-A0B9-B42C59CB73F6}" type="datetimeFigureOut">
              <a:rPr/>
              <a:pPr>
                <a:defRPr/>
              </a:pPr>
              <a:t>01.05.2014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0E358BD-9093-4C8D-B9CB-25F46D98E3D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і вертикальний текст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uk-UA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68DFE-1484-4B6C-AB04-0DAED57AB343}" type="datetimeFigureOut">
              <a:rPr/>
              <a:pPr>
                <a:defRPr/>
              </a:pPr>
              <a:t>01.05.2014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B641-E26C-46E3-B32E-CB19C31636D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6B37663B-903E-4DA4-A262-64B4DFEF2A2F}" type="datetimeFigureOut">
              <a:rPr/>
              <a:pPr>
                <a:defRPr/>
              </a:pPr>
              <a:t>01.05.2014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8749887D-6813-40FC-8C86-9CEEB981085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/>
              <a:t>             </a:t>
            </a:r>
          </a:p>
        </p:txBody>
      </p:sp>
      <p:sp>
        <p:nvSpPr>
          <p:cNvPr id="5" name="Rectangle 7"/>
          <p:cNvSpPr/>
          <p:nvPr userDrawn="1"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6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/>
              <a:t>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>
            <a:normAutofit/>
          </a:bodyPr>
          <a:lstStyle>
            <a:lvl1pPr algn="l" eaLnBrk="1" latinLnBrk="0" hangingPunct="1">
              <a:defRPr kumimoji="0" lang="uk-UA" sz="3000" b="1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uk-UA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uk-UA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uk-UA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uk-UA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uk-UA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uk-UA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uk-UA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uk-UA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uk-UA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53305F75-B847-4D89-BF70-5B7AF252B6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і об'єкт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>
            <a:normAutofit/>
          </a:bodyPr>
          <a:lstStyle>
            <a:lvl1pPr algn="l" eaLnBrk="1" latinLnBrk="0" hangingPunct="1">
              <a:defRPr kumimoji="0" lang="uk-UA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F71CAFA5-B7A7-49A6-93DE-38EA57ACDD4B}" type="datetimeFigureOut">
              <a:rPr/>
              <a:pPr>
                <a:defRPr/>
              </a:pPr>
              <a:t>01.05.2014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90DBC59F-59D1-4B01-9545-B457E861B2A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об'єкт: виокремлення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34B791E8-4ECB-452A-86AD-2811CBC9B0E2}" type="datetimeFigureOut">
              <a:rPr/>
              <a:pPr>
                <a:defRPr/>
              </a:pPr>
              <a:t>01.05.2014</a:t>
            </a:fld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A6C378D9-39DE-45BB-8090-399989336F9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'єкти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uk-UA" sz="2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uk-UA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uk-UA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uk-UA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uk-UA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uk-UA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uk-UA" sz="1800"/>
            </a:lvl6pPr>
            <a:lvl7pPr eaLnBrk="1" latinLnBrk="0" hangingPunct="1">
              <a:defRPr kumimoji="0" lang="uk-UA" sz="1800"/>
            </a:lvl7pPr>
            <a:lvl8pPr eaLnBrk="1" latinLnBrk="0" hangingPunct="1">
              <a:defRPr kumimoji="0" lang="uk-UA" sz="1800"/>
            </a:lvl8pPr>
            <a:lvl9pPr eaLnBrk="1" latinLnBrk="0" hangingPunct="1">
              <a:defRPr kumimoji="0" lang="uk-UA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uk-UA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uk-UA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uk-UA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uk-UA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uk-UA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uk-UA" sz="1800"/>
            </a:lvl6pPr>
            <a:lvl7pPr eaLnBrk="1" latinLnBrk="0" hangingPunct="1">
              <a:defRPr kumimoji="0" lang="uk-UA" sz="1800"/>
            </a:lvl7pPr>
            <a:lvl8pPr eaLnBrk="1" latinLnBrk="0" hangingPunct="1">
              <a:defRPr kumimoji="0" lang="uk-UA" sz="1800"/>
            </a:lvl8pPr>
            <a:lvl9pPr eaLnBrk="1" latinLnBrk="0" hangingPunct="1">
              <a:defRPr kumimoji="0" lang="uk-UA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107FA-C62A-4F5A-A8E8-1F4042ADB13C}" type="datetimeFigureOut">
              <a:rPr/>
              <a:pPr>
                <a:defRPr/>
              </a:pPr>
              <a:t>01.05.2014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8C5D7-5448-446E-B7BB-EEDFE2F76F7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2444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uk-UA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61A90D8-31BE-4AE5-B97B-A5D9C159BF56}" type="datetimeFigureOut">
              <a:rPr/>
              <a:pPr>
                <a:defRPr/>
              </a:pPr>
              <a:t>01.05.2014</a:t>
            </a:fld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84C380-0129-4113-BC65-B8E3A378332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Лише заголовок: виокремлення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uk-UA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uk-UA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uk-UA" sz="2000" b="1"/>
            </a:lvl2pPr>
            <a:lvl3pPr marL="914400" indent="0" eaLnBrk="1" latinLnBrk="0" hangingPunct="1">
              <a:buNone/>
              <a:defRPr kumimoji="0" lang="uk-UA" sz="1800" b="1"/>
            </a:lvl3pPr>
            <a:lvl4pPr marL="1371600" indent="0" eaLnBrk="1" latinLnBrk="0" hangingPunct="1">
              <a:buNone/>
              <a:defRPr kumimoji="0" lang="uk-UA" sz="1600" b="1"/>
            </a:lvl4pPr>
            <a:lvl5pPr marL="1828800" indent="0" eaLnBrk="1" latinLnBrk="0" hangingPunct="1">
              <a:buNone/>
              <a:defRPr kumimoji="0" lang="uk-UA" sz="1600" b="1"/>
            </a:lvl5pPr>
            <a:lvl6pPr marL="2286000" indent="0" eaLnBrk="1" latinLnBrk="0" hangingPunct="1">
              <a:buNone/>
              <a:defRPr kumimoji="0" lang="uk-UA" sz="1600" b="1"/>
            </a:lvl6pPr>
            <a:lvl7pPr marL="2743200" indent="0" eaLnBrk="1" latinLnBrk="0" hangingPunct="1">
              <a:buNone/>
              <a:defRPr kumimoji="0" lang="uk-UA" sz="1600" b="1"/>
            </a:lvl7pPr>
            <a:lvl8pPr marL="3200400" indent="0" eaLnBrk="1" latinLnBrk="0" hangingPunct="1">
              <a:buNone/>
              <a:defRPr kumimoji="0" lang="uk-UA" sz="1600" b="1"/>
            </a:lvl8pPr>
            <a:lvl9pPr marL="3657600" indent="0" eaLnBrk="1" latinLnBrk="0" hangingPunct="1">
              <a:buNone/>
              <a:defRPr kumimoji="0" lang="uk-UA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220C0-A39E-4B5B-A69A-8BC52BE48C5E}" type="datetimeFigureOut">
              <a:rPr/>
              <a:pPr>
                <a:defRPr/>
              </a:pPr>
              <a:t>01.05.2014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F6909-3843-40EC-A37B-C00D794C0F6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із текстом 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uk-UA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uk-UA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931485-FE55-4265-9CB7-D45EFDC3A3A2}" type="datetimeFigureOut">
              <a:rPr/>
              <a:pPr>
                <a:defRPr/>
              </a:pPr>
              <a:t>01.05.2014</a:t>
            </a:fld>
            <a:endParaRPr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35A3F58-465A-4779-9267-2AC6CEC04E9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uk-UA" sz="20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uk-UA" sz="2800">
                <a:solidFill>
                  <a:schemeClr val="bg1"/>
                </a:solidFill>
              </a:defRPr>
            </a:lvl1pPr>
            <a:lvl2pPr eaLnBrk="1" latinLnBrk="0" hangingPunct="1">
              <a:defRPr kumimoji="0" lang="uk-UA" sz="2800">
                <a:solidFill>
                  <a:schemeClr val="bg1"/>
                </a:solidFill>
              </a:defRPr>
            </a:lvl2pPr>
            <a:lvl3pPr eaLnBrk="1" latinLnBrk="0" hangingPunct="1">
              <a:defRPr kumimoji="0" lang="uk-UA" sz="2400">
                <a:solidFill>
                  <a:schemeClr val="bg1"/>
                </a:solidFill>
              </a:defRPr>
            </a:lvl3pPr>
            <a:lvl4pPr eaLnBrk="1" latinLnBrk="0" hangingPunct="1">
              <a:defRPr kumimoji="0" lang="uk-UA" sz="2000">
                <a:solidFill>
                  <a:schemeClr val="bg1"/>
                </a:solidFill>
              </a:defRPr>
            </a:lvl4pPr>
            <a:lvl5pPr eaLnBrk="1" latinLnBrk="0" hangingPunct="1">
              <a:defRPr kumimoji="0" lang="uk-UA" sz="2000">
                <a:solidFill>
                  <a:schemeClr val="bg1"/>
                </a:solidFill>
              </a:defRPr>
            </a:lvl5pPr>
            <a:lvl6pPr eaLnBrk="1" latinLnBrk="0" hangingPunct="1">
              <a:defRPr kumimoji="0" lang="uk-UA" sz="2000"/>
            </a:lvl6pPr>
            <a:lvl7pPr eaLnBrk="1" latinLnBrk="0" hangingPunct="1">
              <a:defRPr kumimoji="0" lang="uk-UA" sz="2000"/>
            </a:lvl7pPr>
            <a:lvl8pPr eaLnBrk="1" latinLnBrk="0" hangingPunct="1">
              <a:defRPr kumimoji="0" lang="uk-UA" sz="2000"/>
            </a:lvl8pPr>
            <a:lvl9pPr eaLnBrk="1" latinLnBrk="0" hangingPunct="1">
              <a:defRPr kumimoji="0" lang="uk-UA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uk-UA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uk-UA" sz="1200"/>
            </a:lvl2pPr>
            <a:lvl3pPr marL="914400" indent="0" eaLnBrk="1" latinLnBrk="0" hangingPunct="1">
              <a:buNone/>
              <a:defRPr kumimoji="0" lang="uk-UA" sz="1000"/>
            </a:lvl3pPr>
            <a:lvl4pPr marL="1371600" indent="0" eaLnBrk="1" latinLnBrk="0" hangingPunct="1">
              <a:buNone/>
              <a:defRPr kumimoji="0" lang="uk-UA" sz="900"/>
            </a:lvl4pPr>
            <a:lvl5pPr marL="1828800" indent="0" eaLnBrk="1" latinLnBrk="0" hangingPunct="1">
              <a:buNone/>
              <a:defRPr kumimoji="0" lang="uk-UA" sz="900"/>
            </a:lvl5pPr>
            <a:lvl6pPr marL="2286000" indent="0" eaLnBrk="1" latinLnBrk="0" hangingPunct="1">
              <a:buNone/>
              <a:defRPr kumimoji="0" lang="uk-UA" sz="900"/>
            </a:lvl6pPr>
            <a:lvl7pPr marL="2743200" indent="0" eaLnBrk="1" latinLnBrk="0" hangingPunct="1">
              <a:buNone/>
              <a:defRPr kumimoji="0" lang="uk-UA" sz="900"/>
            </a:lvl7pPr>
            <a:lvl8pPr marL="3200400" indent="0" eaLnBrk="1" latinLnBrk="0" hangingPunct="1">
              <a:buNone/>
              <a:defRPr kumimoji="0" lang="uk-UA" sz="900"/>
            </a:lvl8pPr>
            <a:lvl9pPr marL="3657600" indent="0" eaLnBrk="1" latinLnBrk="0" hangingPunct="1">
              <a:buNone/>
              <a:defRPr kumimoji="0" lang="uk-UA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3E6245F-2DB6-4CF6-8145-C7E1F6D7593F}" type="datetimeFigureOut">
              <a:rPr/>
              <a:pPr>
                <a:defRPr/>
              </a:pPr>
              <a:t>01.05.2014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uk-UA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45075AA-6349-4108-9483-27DF3256A7F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uk-UA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9646E7-9816-4207-90AD-155E453AA3EC}" type="datetimeFigureOut">
              <a:rPr/>
              <a:pPr>
                <a:defRPr/>
              </a:pPr>
              <a:t>01.05.2014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uk-UA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uk-UA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0FD0CD-99AE-44B8-8AFA-A8A5639DD77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lang="uk-UA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uk-UA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uk-UA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uk-UA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uk-UA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lang="uk-UA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uk-UA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uk-UA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uk-UA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uk-UA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uk-UA"/>
      </a:defPPr>
      <a:lvl1pPr marL="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285750" y="4929188"/>
            <a:ext cx="3571875" cy="1701800"/>
          </a:xfrm>
          <a:solidFill>
            <a:schemeClr val="lt1">
              <a:alpha val="59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1800" dirty="0" smtClean="0">
                <a:solidFill>
                  <a:schemeClr val="tx1"/>
                </a:solidFill>
                <a:latin typeface="+mn-lt"/>
              </a:rPr>
              <a:t>Підготували учениці 22 групи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1800" dirty="0" smtClean="0">
                <a:solidFill>
                  <a:schemeClr val="tx1"/>
                </a:solidFill>
                <a:latin typeface="+mn-lt"/>
              </a:rPr>
              <a:t>Дідківська Світлана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1800" dirty="0" smtClean="0">
                <a:solidFill>
                  <a:schemeClr val="tx1"/>
                </a:solidFill>
                <a:latin typeface="+mn-lt"/>
              </a:rPr>
              <a:t>Соколова Анна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1800" dirty="0" smtClean="0">
                <a:solidFill>
                  <a:schemeClr val="tx1"/>
                </a:solidFill>
                <a:latin typeface="+mn-lt"/>
              </a:rPr>
              <a:t>Шевченко Дарина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1800" dirty="0" smtClean="0">
                <a:solidFill>
                  <a:schemeClr val="tx1"/>
                </a:solidFill>
                <a:latin typeface="+mn-lt"/>
              </a:rPr>
              <a:t>Гуменюк Олександра</a:t>
            </a:r>
            <a:endParaRPr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072494" cy="220028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8000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gradFill>
                  <a:gsLst>
                    <a:gs pos="0">
                      <a:schemeClr val="accent5"/>
                    </a:gs>
                    <a:gs pos="0">
                      <a:schemeClr val="accent5"/>
                    </a:gs>
                    <a:gs pos="50000">
                      <a:schemeClr val="accent5"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Латинська Америка  </a:t>
            </a:r>
            <a:r>
              <a:rPr sz="6600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у 20-30 роки ХХ </a:t>
            </a:r>
            <a:r>
              <a:rPr sz="6600" dirty="0" err="1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ст</a:t>
            </a:r>
            <a:endParaRPr sz="6600" dirty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slovovolyni.com/admin/files/images/news/6290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2214563"/>
            <a:ext cx="3786188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257" y="207940"/>
            <a:ext cx="8429684" cy="1714512"/>
          </a:xfrm>
          <a:ln w="28575"/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Ще</a:t>
            </a:r>
            <a:r>
              <a:rPr lang="ru-RU" dirty="0" smtClean="0"/>
              <a:t> одним </a:t>
            </a:r>
            <a:r>
              <a:rPr lang="ru-RU" dirty="0" err="1" smtClean="0"/>
              <a:t>поштовхом</a:t>
            </a:r>
            <a:r>
              <a:rPr lang="ru-RU" dirty="0" smtClean="0"/>
              <a:t> до таких </a:t>
            </a:r>
            <a:r>
              <a:rPr lang="ru-RU" dirty="0" err="1" smtClean="0"/>
              <a:t>перетворень</a:t>
            </a:r>
            <a:r>
              <a:rPr lang="ru-RU" dirty="0" smtClean="0"/>
              <a:t> стала </a:t>
            </a:r>
            <a:r>
              <a:rPr lang="ru-RU" dirty="0" err="1" smtClean="0"/>
              <a:t>економічна</a:t>
            </a:r>
            <a:r>
              <a:rPr lang="ru-RU" dirty="0" smtClean="0"/>
              <a:t> криза 1929-1932 </a:t>
            </a:r>
            <a:r>
              <a:rPr lang="ru-RU" dirty="0" err="1" smtClean="0"/>
              <a:t>рр</a:t>
            </a:r>
            <a:r>
              <a:rPr lang="ru-RU" dirty="0" smtClean="0"/>
              <a:t>. Вона сильно вдарила по </a:t>
            </a:r>
            <a:r>
              <a:rPr lang="ru-RU" dirty="0" err="1" smtClean="0"/>
              <a:t>економіці</a:t>
            </a:r>
            <a:r>
              <a:rPr lang="ru-RU" dirty="0" smtClean="0"/>
              <a:t> </a:t>
            </a:r>
            <a:r>
              <a:rPr lang="ru-RU" dirty="0" err="1" smtClean="0"/>
              <a:t>латиноамериканських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. Впали </a:t>
            </a:r>
            <a:r>
              <a:rPr lang="ru-RU" dirty="0" err="1" smtClean="0"/>
              <a:t>надходження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експорту</a:t>
            </a:r>
            <a:r>
              <a:rPr lang="ru-RU" dirty="0" smtClean="0"/>
              <a:t>. На складах </a:t>
            </a:r>
            <a:r>
              <a:rPr lang="ru-RU" dirty="0" err="1" smtClean="0"/>
              <a:t>накопичилася</a:t>
            </a:r>
            <a:r>
              <a:rPr lang="ru-RU" dirty="0" smtClean="0"/>
              <a:t> </a:t>
            </a:r>
            <a:r>
              <a:rPr lang="ru-RU" dirty="0" err="1" smtClean="0"/>
              <a:t>значна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, яку </a:t>
            </a:r>
            <a:r>
              <a:rPr lang="ru-RU" dirty="0" err="1" smtClean="0"/>
              <a:t>доводилося</a:t>
            </a:r>
            <a:r>
              <a:rPr lang="ru-RU" dirty="0" smtClean="0"/>
              <a:t> </a:t>
            </a:r>
            <a:r>
              <a:rPr lang="ru-RU" dirty="0" err="1" smtClean="0"/>
              <a:t>знищувати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хоч</a:t>
            </a:r>
            <a:r>
              <a:rPr lang="ru-RU" dirty="0" smtClean="0"/>
              <a:t> </a:t>
            </a:r>
            <a:r>
              <a:rPr lang="ru-RU" dirty="0" err="1" smtClean="0"/>
              <a:t>якось</a:t>
            </a:r>
            <a:r>
              <a:rPr lang="ru-RU" dirty="0" smtClean="0"/>
              <a:t> </a:t>
            </a:r>
            <a:r>
              <a:rPr lang="ru-RU" dirty="0" err="1" smtClean="0"/>
              <a:t>утримати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різкого</a:t>
            </a:r>
            <a:r>
              <a:rPr lang="ru-RU" dirty="0" smtClean="0"/>
              <a:t> </a:t>
            </a:r>
            <a:r>
              <a:rPr lang="ru-RU" dirty="0" err="1" smtClean="0"/>
              <a:t>падіння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50" y="2214563"/>
            <a:ext cx="4572000" cy="341630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+mn-lt"/>
                <a:cs typeface="+mn-cs"/>
              </a:rPr>
              <a:t>Ця</a:t>
            </a:r>
            <a:r>
              <a:rPr lang="ru-RU" dirty="0">
                <a:latin typeface="+mn-lt"/>
                <a:cs typeface="+mn-cs"/>
              </a:rPr>
              <a:t> криза показала всю </a:t>
            </a:r>
            <a:r>
              <a:rPr lang="ru-RU" dirty="0" err="1">
                <a:latin typeface="+mn-lt"/>
                <a:cs typeface="+mn-cs"/>
              </a:rPr>
              <a:t>небезпечність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 err="1">
                <a:latin typeface="+mn-lt"/>
                <a:cs typeface="+mn-cs"/>
              </a:rPr>
              <a:t>збереження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 err="1">
                <a:latin typeface="+mn-lt"/>
                <a:cs typeface="+mn-cs"/>
              </a:rPr>
              <a:t>економічної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 err="1">
                <a:latin typeface="+mn-lt"/>
                <a:cs typeface="+mn-cs"/>
              </a:rPr>
              <a:t>залежності</a:t>
            </a:r>
            <a:r>
              <a:rPr lang="ru-RU" dirty="0">
                <a:latin typeface="+mn-lt"/>
                <a:cs typeface="+mn-cs"/>
              </a:rPr>
              <a:t>. </a:t>
            </a:r>
            <a:r>
              <a:rPr lang="ru-RU" dirty="0" err="1">
                <a:latin typeface="+mn-lt"/>
                <a:cs typeface="+mn-cs"/>
              </a:rPr>
              <a:t>Почалося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 err="1">
                <a:latin typeface="+mn-lt"/>
                <a:cs typeface="+mn-cs"/>
              </a:rPr>
              <a:t>нове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 err="1">
                <a:latin typeface="+mn-lt"/>
                <a:cs typeface="+mn-cs"/>
              </a:rPr>
              <a:t>піднесення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 err="1">
                <a:latin typeface="+mn-lt"/>
                <a:cs typeface="+mn-cs"/>
              </a:rPr>
              <a:t>антиімперіалістичного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 err="1">
                <a:latin typeface="+mn-lt"/>
                <a:cs typeface="+mn-cs"/>
              </a:rPr>
              <a:t>руху</a:t>
            </a:r>
            <a:r>
              <a:rPr lang="ru-RU" dirty="0">
                <a:latin typeface="+mn-lt"/>
                <a:cs typeface="+mn-cs"/>
              </a:rPr>
              <a:t> (</a:t>
            </a:r>
            <a:r>
              <a:rPr lang="ru-RU" dirty="0" err="1">
                <a:latin typeface="+mn-lt"/>
                <a:cs typeface="+mn-cs"/>
              </a:rPr>
              <a:t>значною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 err="1">
                <a:latin typeface="+mn-lt"/>
                <a:cs typeface="+mn-cs"/>
              </a:rPr>
              <a:t>мірою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 err="1">
                <a:latin typeface="+mn-lt"/>
                <a:cs typeface="+mn-cs"/>
              </a:rPr>
              <a:t>антиамериканського</a:t>
            </a:r>
            <a:r>
              <a:rPr lang="ru-RU" dirty="0">
                <a:latin typeface="+mn-lt"/>
                <a:cs typeface="+mn-cs"/>
              </a:rPr>
              <a:t> та </a:t>
            </a:r>
            <a:r>
              <a:rPr lang="ru-RU" dirty="0" err="1">
                <a:latin typeface="+mn-lt"/>
                <a:cs typeface="+mn-cs"/>
              </a:rPr>
              <a:t>антианглійського</a:t>
            </a:r>
            <a:r>
              <a:rPr lang="ru-RU" dirty="0">
                <a:latin typeface="+mn-lt"/>
                <a:cs typeface="+mn-cs"/>
              </a:rPr>
              <a:t>), </a:t>
            </a:r>
            <a:r>
              <a:rPr lang="ru-RU" dirty="0" err="1">
                <a:latin typeface="+mn-lt"/>
                <a:cs typeface="+mn-cs"/>
              </a:rPr>
              <a:t>що</a:t>
            </a:r>
            <a:r>
              <a:rPr lang="ru-RU" dirty="0">
                <a:latin typeface="+mn-lt"/>
                <a:cs typeface="+mn-cs"/>
              </a:rPr>
              <a:t> привело до </a:t>
            </a:r>
            <a:r>
              <a:rPr lang="ru-RU" dirty="0" err="1">
                <a:latin typeface="+mn-lt"/>
                <a:cs typeface="+mn-cs"/>
              </a:rPr>
              <a:t>зближення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 err="1">
                <a:latin typeface="+mn-lt"/>
                <a:cs typeface="+mn-cs"/>
              </a:rPr>
              <a:t>країн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 err="1">
                <a:latin typeface="+mn-lt"/>
                <a:cs typeface="+mn-cs"/>
              </a:rPr>
              <a:t>Латинської</a:t>
            </a:r>
            <a:r>
              <a:rPr lang="ru-RU" dirty="0">
                <a:latin typeface="+mn-lt"/>
                <a:cs typeface="+mn-cs"/>
              </a:rPr>
              <a:t> Америки </a:t>
            </a:r>
            <a:r>
              <a:rPr lang="ru-RU" dirty="0" err="1">
                <a:latin typeface="+mn-lt"/>
                <a:cs typeface="+mn-cs"/>
              </a:rPr>
              <a:t>з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 err="1">
                <a:latin typeface="+mn-lt"/>
                <a:cs typeface="+mn-cs"/>
              </a:rPr>
              <a:t>Німеччиною</a:t>
            </a:r>
            <a:r>
              <a:rPr lang="ru-RU" dirty="0">
                <a:latin typeface="+mn-lt"/>
                <a:cs typeface="+mn-cs"/>
              </a:rPr>
              <a:t> та </a:t>
            </a:r>
            <a:r>
              <a:rPr lang="ru-RU" dirty="0" err="1">
                <a:latin typeface="+mn-lt"/>
                <a:cs typeface="+mn-cs"/>
              </a:rPr>
              <a:t>Італією</a:t>
            </a:r>
            <a:r>
              <a:rPr lang="ru-RU" dirty="0">
                <a:latin typeface="+mn-lt"/>
                <a:cs typeface="+mn-cs"/>
              </a:rPr>
              <a:t>, </a:t>
            </a:r>
            <a:r>
              <a:rPr lang="ru-RU" dirty="0" err="1">
                <a:latin typeface="+mn-lt"/>
                <a:cs typeface="+mn-cs"/>
              </a:rPr>
              <a:t>які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 err="1">
                <a:latin typeface="+mn-lt"/>
                <a:cs typeface="+mn-cs"/>
              </a:rPr>
              <a:t>суперничали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 err="1">
                <a:latin typeface="+mn-lt"/>
                <a:cs typeface="+mn-cs"/>
              </a:rPr>
              <a:t>зі</a:t>
            </a:r>
            <a:r>
              <a:rPr lang="ru-RU" dirty="0">
                <a:latin typeface="+mn-lt"/>
                <a:cs typeface="+mn-cs"/>
              </a:rPr>
              <a:t> США та </a:t>
            </a:r>
            <a:r>
              <a:rPr lang="ru-RU" dirty="0" err="1">
                <a:latin typeface="+mn-lt"/>
                <a:cs typeface="+mn-cs"/>
              </a:rPr>
              <a:t>Англією</a:t>
            </a:r>
            <a:r>
              <a:rPr lang="ru-RU" dirty="0">
                <a:latin typeface="+mn-lt"/>
                <a:cs typeface="+mn-cs"/>
              </a:rPr>
              <a:t>. Але головною метою </a:t>
            </a:r>
            <a:r>
              <a:rPr lang="ru-RU" dirty="0" err="1">
                <a:latin typeface="+mn-lt"/>
                <a:cs typeface="+mn-cs"/>
              </a:rPr>
              <a:t>урядів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 err="1">
                <a:latin typeface="+mn-lt"/>
                <a:cs typeface="+mn-cs"/>
              </a:rPr>
              <a:t>Латинської</a:t>
            </a:r>
            <a:r>
              <a:rPr lang="ru-RU" dirty="0">
                <a:latin typeface="+mn-lt"/>
                <a:cs typeface="+mn-cs"/>
              </a:rPr>
              <a:t> Америки </a:t>
            </a:r>
            <a:r>
              <a:rPr lang="ru-RU" dirty="0" err="1">
                <a:latin typeface="+mn-lt"/>
                <a:cs typeface="+mn-cs"/>
              </a:rPr>
              <a:t>був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 err="1">
                <a:latin typeface="+mn-lt"/>
                <a:cs typeface="+mn-cs"/>
              </a:rPr>
              <a:t>пошук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 err="1">
                <a:latin typeface="+mn-lt"/>
                <a:cs typeface="+mn-cs"/>
              </a:rPr>
              <a:t>виходів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 err="1">
                <a:latin typeface="+mn-lt"/>
                <a:cs typeface="+mn-cs"/>
              </a:rPr>
              <a:t>із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 err="1">
                <a:latin typeface="+mn-lt"/>
                <a:cs typeface="+mn-cs"/>
              </a:rPr>
              <a:t>скрутного</a:t>
            </a:r>
            <a:r>
              <a:rPr lang="ru-RU" dirty="0">
                <a:latin typeface="+mn-lt"/>
                <a:cs typeface="+mn-cs"/>
              </a:rPr>
              <a:t> становища.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501122" cy="132873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Латинської</a:t>
            </a:r>
            <a:r>
              <a:rPr lang="ru-RU" dirty="0" smtClean="0"/>
              <a:t> Америки </a:t>
            </a:r>
            <a:r>
              <a:rPr lang="ru-RU" dirty="0" err="1" smtClean="0"/>
              <a:t>взялися</a:t>
            </a:r>
            <a:r>
              <a:rPr lang="ru-RU" dirty="0" smtClean="0"/>
              <a:t> до </a:t>
            </a:r>
            <a:r>
              <a:rPr lang="ru-RU" dirty="0" err="1" smtClean="0"/>
              <a:t>індустріалізації</a:t>
            </a:r>
            <a:r>
              <a:rPr lang="ru-RU" dirty="0" smtClean="0"/>
              <a:t>, яка мала, на </a:t>
            </a:r>
            <a:r>
              <a:rPr lang="ru-RU" dirty="0" err="1" smtClean="0"/>
              <a:t>їх</a:t>
            </a:r>
            <a:r>
              <a:rPr lang="ru-RU" dirty="0" smtClean="0"/>
              <a:t> думку, </a:t>
            </a:r>
            <a:r>
              <a:rPr lang="ru-RU" dirty="0" err="1" smtClean="0"/>
              <a:t>компенсувати</a:t>
            </a:r>
            <a:r>
              <a:rPr lang="ru-RU" dirty="0" smtClean="0"/>
              <a:t> </a:t>
            </a:r>
            <a:r>
              <a:rPr lang="ru-RU" dirty="0" err="1" smtClean="0"/>
              <a:t>неможливість</a:t>
            </a:r>
            <a:r>
              <a:rPr lang="ru-RU" dirty="0" smtClean="0"/>
              <a:t> </a:t>
            </a:r>
            <a:r>
              <a:rPr lang="ru-RU" dirty="0" err="1" smtClean="0"/>
              <a:t>імпорту</a:t>
            </a:r>
            <a:r>
              <a:rPr lang="ru-RU" dirty="0" smtClean="0"/>
              <a:t> машин та </a:t>
            </a:r>
            <a:r>
              <a:rPr lang="ru-RU" dirty="0" err="1" smtClean="0"/>
              <a:t>обладнання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промислово</a:t>
            </a:r>
            <a:r>
              <a:rPr lang="ru-RU" dirty="0" smtClean="0"/>
              <a:t> </a:t>
            </a:r>
            <a:r>
              <a:rPr lang="ru-RU" dirty="0" err="1" smtClean="0"/>
              <a:t>розвинених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. Для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власної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місцевому</a:t>
            </a:r>
            <a:r>
              <a:rPr lang="ru-RU" dirty="0" smtClean="0"/>
              <a:t> </a:t>
            </a:r>
            <a:r>
              <a:rPr lang="ru-RU" dirty="0" err="1" smtClean="0"/>
              <a:t>капіталові</a:t>
            </a:r>
            <a:r>
              <a:rPr lang="ru-RU" dirty="0" smtClean="0"/>
              <a:t> </a:t>
            </a:r>
            <a:r>
              <a:rPr lang="ru-RU" dirty="0" err="1" smtClean="0"/>
              <a:t>надавалися</a:t>
            </a:r>
            <a:r>
              <a:rPr lang="ru-RU" dirty="0" smtClean="0"/>
              <a:t> </a:t>
            </a:r>
            <a:r>
              <a:rPr lang="ru-RU" dirty="0" err="1" smtClean="0"/>
              <a:t>всілякі</a:t>
            </a:r>
            <a:r>
              <a:rPr lang="ru-RU" dirty="0" smtClean="0"/>
              <a:t> </a:t>
            </a:r>
            <a:r>
              <a:rPr lang="ru-RU" dirty="0" err="1" smtClean="0"/>
              <a:t>пільги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27538" y="1916113"/>
            <a:ext cx="4429125" cy="4357687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2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dirty="0">
                <a:latin typeface="+mn-lt"/>
                <a:cs typeface="+mn-cs"/>
              </a:rPr>
              <a:t>Держава почала </a:t>
            </a:r>
            <a:r>
              <a:rPr lang="ru-RU" sz="2000" dirty="0" err="1">
                <a:latin typeface="+mn-lt"/>
                <a:cs typeface="+mn-cs"/>
              </a:rPr>
              <a:t>вкладати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кошти</a:t>
            </a:r>
            <a:r>
              <a:rPr lang="ru-RU" sz="2000" dirty="0">
                <a:latin typeface="+mn-lt"/>
                <a:cs typeface="+mn-cs"/>
              </a:rPr>
              <a:t> у </a:t>
            </a:r>
            <a:r>
              <a:rPr lang="ru-RU" sz="2000" dirty="0" err="1">
                <a:latin typeface="+mn-lt"/>
                <a:cs typeface="+mn-cs"/>
              </a:rPr>
              <a:t>розвиток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промисловості</a:t>
            </a:r>
            <a:r>
              <a:rPr lang="ru-RU" sz="2000" dirty="0">
                <a:latin typeface="+mn-lt"/>
                <a:cs typeface="+mn-cs"/>
              </a:rPr>
              <a:t>, </a:t>
            </a:r>
            <a:r>
              <a:rPr lang="ru-RU" sz="2000" dirty="0" err="1">
                <a:latin typeface="+mn-lt"/>
                <a:cs typeface="+mn-cs"/>
              </a:rPr>
              <a:t>що</a:t>
            </a:r>
            <a:r>
              <a:rPr lang="ru-RU" sz="2000" dirty="0">
                <a:latin typeface="+mn-lt"/>
                <a:cs typeface="+mn-cs"/>
              </a:rPr>
              <a:t> привело до </a:t>
            </a:r>
            <a:r>
              <a:rPr lang="ru-RU" sz="2000" dirty="0" err="1">
                <a:latin typeface="+mn-lt"/>
                <a:cs typeface="+mn-cs"/>
              </a:rPr>
              <a:t>виникнення</a:t>
            </a:r>
            <a:r>
              <a:rPr lang="ru-RU" sz="2000" dirty="0">
                <a:latin typeface="+mn-lt"/>
                <a:cs typeface="+mn-cs"/>
              </a:rPr>
              <a:t> державного сектора </a:t>
            </a:r>
            <a:r>
              <a:rPr lang="ru-RU" sz="2000" dirty="0" err="1">
                <a:latin typeface="+mn-lt"/>
                <a:cs typeface="+mn-cs"/>
              </a:rPr>
              <a:t>економіки</a:t>
            </a:r>
            <a:r>
              <a:rPr lang="ru-RU" sz="2000" dirty="0">
                <a:latin typeface="+mn-lt"/>
                <a:cs typeface="+mn-cs"/>
              </a:rPr>
              <a:t>. </a:t>
            </a:r>
            <a:r>
              <a:rPr lang="ru-RU" sz="2000" dirty="0" err="1">
                <a:latin typeface="+mn-lt"/>
                <a:cs typeface="+mn-cs"/>
              </a:rPr>
              <a:t>Робилися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спроби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змінити</a:t>
            </a:r>
            <a:r>
              <a:rPr lang="ru-RU" sz="2000" dirty="0">
                <a:latin typeface="+mn-lt"/>
                <a:cs typeface="+mn-cs"/>
              </a:rPr>
              <a:t> структуру </a:t>
            </a:r>
            <a:r>
              <a:rPr lang="ru-RU" sz="2000" dirty="0" err="1">
                <a:latin typeface="+mn-lt"/>
                <a:cs typeface="+mn-cs"/>
              </a:rPr>
              <a:t>експорту</a:t>
            </a:r>
            <a:r>
              <a:rPr lang="ru-RU" sz="2000" dirty="0">
                <a:latin typeface="+mn-lt"/>
                <a:cs typeface="+mn-cs"/>
              </a:rPr>
              <a:t>, </a:t>
            </a:r>
            <a:r>
              <a:rPr lang="ru-RU" sz="2000" dirty="0" err="1">
                <a:latin typeface="+mn-lt"/>
                <a:cs typeface="+mn-cs"/>
              </a:rPr>
              <a:t>щоби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зменшити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його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залежність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тільки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від</a:t>
            </a:r>
            <a:r>
              <a:rPr lang="ru-RU" sz="2000" dirty="0">
                <a:latin typeface="+mn-lt"/>
                <a:cs typeface="+mn-cs"/>
              </a:rPr>
              <a:t> одного виду </a:t>
            </a:r>
            <a:r>
              <a:rPr lang="ru-RU" sz="2000" dirty="0" err="1">
                <a:latin typeface="+mn-lt"/>
                <a:cs typeface="+mn-cs"/>
              </a:rPr>
              <a:t>продукції</a:t>
            </a:r>
            <a:r>
              <a:rPr lang="ru-RU" sz="2000" dirty="0">
                <a:latin typeface="+mn-lt"/>
                <a:cs typeface="+mn-cs"/>
              </a:rPr>
              <a:t>. </a:t>
            </a:r>
            <a:endParaRPr lang="en-US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dirty="0" err="1">
                <a:latin typeface="+mn-lt"/>
                <a:cs typeface="+mn-cs"/>
              </a:rPr>
              <a:t>Встановлювався</a:t>
            </a:r>
            <a:r>
              <a:rPr lang="ru-RU" sz="2000" dirty="0">
                <a:latin typeface="+mn-lt"/>
                <a:cs typeface="+mn-cs"/>
              </a:rPr>
              <a:t> контроль над </a:t>
            </a:r>
            <a:r>
              <a:rPr lang="ru-RU" sz="2000" dirty="0" err="1">
                <a:latin typeface="+mn-lt"/>
                <a:cs typeface="+mn-cs"/>
              </a:rPr>
              <a:t>діяльністю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іноземного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капіталу</a:t>
            </a:r>
            <a:r>
              <a:rPr lang="ru-RU" sz="2000" dirty="0">
                <a:latin typeface="+mn-lt"/>
                <a:cs typeface="+mn-cs"/>
              </a:rPr>
              <a:t>. </a:t>
            </a:r>
            <a:endParaRPr lang="en-US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dirty="0">
                <a:latin typeface="+mn-lt"/>
                <a:cs typeface="+mn-cs"/>
              </a:rPr>
              <a:t>В </a:t>
            </a:r>
            <a:r>
              <a:rPr lang="ru-RU" sz="2000" dirty="0" err="1">
                <a:latin typeface="+mn-lt"/>
                <a:cs typeface="+mn-cs"/>
              </a:rPr>
              <a:t>Аргентині</a:t>
            </a:r>
            <a:r>
              <a:rPr lang="ru-RU" sz="2000" dirty="0">
                <a:latin typeface="+mn-lt"/>
                <a:cs typeface="+mn-cs"/>
              </a:rPr>
              <a:t>, </a:t>
            </a:r>
            <a:r>
              <a:rPr lang="ru-RU" sz="2000" dirty="0" err="1">
                <a:latin typeface="+mn-lt"/>
                <a:cs typeface="+mn-cs"/>
              </a:rPr>
              <a:t>Мексиці</a:t>
            </a:r>
            <a:r>
              <a:rPr lang="ru-RU" sz="2000" dirty="0">
                <a:latin typeface="+mn-lt"/>
                <a:cs typeface="+mn-cs"/>
              </a:rPr>
              <a:t>, </a:t>
            </a:r>
            <a:r>
              <a:rPr lang="ru-RU" sz="2000" dirty="0" err="1">
                <a:latin typeface="+mn-lt"/>
                <a:cs typeface="+mn-cs"/>
              </a:rPr>
              <a:t>Болівії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було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націоналізовано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нафтодобувну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промисловість</a:t>
            </a:r>
            <a:r>
              <a:rPr lang="ru-RU" sz="2000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26628" name="Picture 4" descr="http://svit.ukrinform.ua/Mexico/img/nafta.jpe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857364"/>
            <a:ext cx="3857652" cy="2422605"/>
          </a:xfrm>
          <a:prstGeom prst="round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333375"/>
            <a:ext cx="8229600" cy="928688"/>
          </a:xfrm>
          <a:solidFill>
            <a:schemeClr val="bg2">
              <a:lumMod val="75000"/>
            </a:schemeClr>
          </a:solidFill>
          <a:ln w="28575">
            <a:solidFill>
              <a:srgbClr val="92D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Отже</a:t>
            </a:r>
            <a:r>
              <a:rPr lang="ru-RU" dirty="0" smtClean="0"/>
              <a:t>, у </a:t>
            </a:r>
            <a:r>
              <a:rPr lang="ru-RU" dirty="0" err="1" smtClean="0"/>
              <a:t>Латинській</a:t>
            </a:r>
            <a:r>
              <a:rPr lang="ru-RU" dirty="0" smtClean="0"/>
              <a:t> </a:t>
            </a:r>
            <a:r>
              <a:rPr lang="ru-RU" dirty="0" err="1" smtClean="0"/>
              <a:t>Америці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країнах</a:t>
            </a:r>
            <a:r>
              <a:rPr lang="ru-RU" dirty="0" smtClean="0"/>
              <a:t> Заходу, криза привела до </a:t>
            </a:r>
            <a:r>
              <a:rPr lang="ru-RU" dirty="0" err="1" smtClean="0"/>
              <a:t>посилення</a:t>
            </a:r>
            <a:r>
              <a:rPr lang="ru-RU" dirty="0" smtClean="0"/>
              <a:t> державного </a:t>
            </a:r>
            <a:r>
              <a:rPr lang="ru-RU" dirty="0" err="1" smtClean="0"/>
              <a:t>регулювання</a:t>
            </a:r>
            <a:r>
              <a:rPr lang="ru-RU" dirty="0" smtClean="0"/>
              <a:t> </a:t>
            </a:r>
            <a:r>
              <a:rPr lang="ru-RU" dirty="0" err="1" smtClean="0"/>
              <a:t>економікою</a:t>
            </a:r>
            <a:r>
              <a:rPr lang="ru-RU" dirty="0" smtClean="0"/>
              <a:t>. Але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перетворень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500174"/>
            <a:ext cx="5072098" cy="4062651"/>
          </a:xfrm>
          <a:prstGeom prst="rect">
            <a:avLst/>
          </a:prstGeom>
          <a:gradFill>
            <a:gsLst>
              <a:gs pos="100000">
                <a:schemeClr val="accent3">
                  <a:tint val="92000"/>
                  <a:satMod val="170000"/>
                  <a:alpha val="0"/>
                </a:schemeClr>
              </a:gs>
              <a:gs pos="15000">
                <a:schemeClr val="accent3">
                  <a:tint val="92000"/>
                  <a:shade val="99000"/>
                  <a:satMod val="170000"/>
                </a:schemeClr>
              </a:gs>
              <a:gs pos="62000">
                <a:schemeClr val="accent3">
                  <a:tint val="96000"/>
                  <a:shade val="80000"/>
                  <a:satMod val="170000"/>
                </a:schemeClr>
              </a:gs>
              <a:gs pos="97000">
                <a:schemeClr val="accent3">
                  <a:tint val="98000"/>
                  <a:shade val="63000"/>
                  <a:satMod val="170000"/>
                </a:schemeClr>
              </a:gs>
              <a:gs pos="100000">
                <a:schemeClr val="accent3">
                  <a:shade val="62000"/>
                  <a:satMod val="170000"/>
                </a:schemeClr>
              </a:gs>
            </a:gsLst>
          </a:gra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chemeClr val="tx1"/>
                </a:solidFill>
              </a:rPr>
              <a:t>У </a:t>
            </a:r>
            <a:r>
              <a:rPr lang="ru-RU" sz="2000" dirty="0" err="1">
                <a:solidFill>
                  <a:schemeClr val="tx1"/>
                </a:solidFill>
              </a:rPr>
              <a:t>Бразилії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ініціативою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проведення</a:t>
            </a:r>
            <a:r>
              <a:rPr lang="ru-RU" sz="2000" dirty="0">
                <a:solidFill>
                  <a:schemeClr val="tx1"/>
                </a:solidFill>
              </a:rPr>
              <a:t> реформ </a:t>
            </a:r>
            <a:r>
              <a:rPr lang="ru-RU" sz="2000" dirty="0" err="1">
                <a:solidFill>
                  <a:schemeClr val="tx1"/>
                </a:solidFill>
              </a:rPr>
              <a:t>виступив</a:t>
            </a:r>
            <a:r>
              <a:rPr lang="ru-RU" sz="2000" dirty="0">
                <a:solidFill>
                  <a:schemeClr val="tx1"/>
                </a:solidFill>
              </a:rPr>
              <a:t> президент </a:t>
            </a:r>
            <a:r>
              <a:rPr lang="ru-RU" sz="2000" b="1" i="1" dirty="0" err="1">
                <a:solidFill>
                  <a:schemeClr val="tx1"/>
                </a:solidFill>
              </a:rPr>
              <a:t>Жетуліо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</a:rPr>
              <a:t>Варгас</a:t>
            </a:r>
            <a:r>
              <a:rPr lang="ru-RU" sz="2000" b="1" i="1" dirty="0">
                <a:solidFill>
                  <a:schemeClr val="tx1"/>
                </a:solidFill>
              </a:rPr>
              <a:t> (1930-1945 </a:t>
            </a:r>
            <a:r>
              <a:rPr lang="ru-RU" sz="2000" b="1" i="1" dirty="0" err="1">
                <a:solidFill>
                  <a:schemeClr val="tx1"/>
                </a:solidFill>
              </a:rPr>
              <a:t>рр</a:t>
            </a:r>
            <a:r>
              <a:rPr lang="ru-RU" sz="2000" b="1" i="1" dirty="0">
                <a:solidFill>
                  <a:schemeClr val="tx1"/>
                </a:solidFill>
              </a:rPr>
              <a:t>.). </a:t>
            </a:r>
            <a:endParaRPr lang="en-US" sz="2000" b="1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err="1">
                <a:solidFill>
                  <a:schemeClr val="tx1"/>
                </a:solidFill>
              </a:rPr>
              <a:t>Він</a:t>
            </a:r>
            <a:r>
              <a:rPr lang="ru-RU" sz="2000" dirty="0">
                <a:solidFill>
                  <a:schemeClr val="tx1"/>
                </a:solidFill>
              </a:rPr>
              <a:t> установив режим </a:t>
            </a:r>
            <a:r>
              <a:rPr lang="ru-RU" sz="2000" dirty="0" err="1">
                <a:solidFill>
                  <a:schemeClr val="tx1"/>
                </a:solidFill>
              </a:rPr>
              <a:t>особистої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влади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перші</a:t>
            </a:r>
            <a:r>
              <a:rPr lang="ru-RU" sz="2000" dirty="0">
                <a:solidFill>
                  <a:schemeClr val="tx1"/>
                </a:solidFill>
              </a:rPr>
              <a:t> роки </a:t>
            </a:r>
            <a:r>
              <a:rPr lang="ru-RU" sz="2000" dirty="0" err="1">
                <a:solidFill>
                  <a:schemeClr val="tx1"/>
                </a:solidFill>
              </a:rPr>
              <a:t>свого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правління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симпатизував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фашизмові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намагаючись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усьому</a:t>
            </a:r>
            <a:r>
              <a:rPr lang="ru-RU" sz="2000" dirty="0">
                <a:solidFill>
                  <a:schemeClr val="tx1"/>
                </a:solidFill>
              </a:rPr>
              <a:t> бути схожим на </a:t>
            </a:r>
            <a:r>
              <a:rPr lang="ru-RU" sz="2000" dirty="0" err="1">
                <a:solidFill>
                  <a:schemeClr val="tx1"/>
                </a:solidFill>
              </a:rPr>
              <a:t>Муссоліні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але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під</a:t>
            </a:r>
            <a:r>
              <a:rPr lang="ru-RU" sz="2000" dirty="0">
                <a:solidFill>
                  <a:schemeClr val="tx1"/>
                </a:solidFill>
              </a:rPr>
              <a:t> час </a:t>
            </a:r>
            <a:r>
              <a:rPr lang="ru-RU" sz="2000" dirty="0" err="1">
                <a:solidFill>
                  <a:schemeClr val="tx1"/>
                </a:solidFill>
              </a:rPr>
              <a:t>війни</a:t>
            </a:r>
            <a:r>
              <a:rPr lang="ru-RU" sz="2000" dirty="0">
                <a:solidFill>
                  <a:schemeClr val="tx1"/>
                </a:solidFill>
              </a:rPr>
              <a:t> кардинально </a:t>
            </a:r>
            <a:r>
              <a:rPr lang="ru-RU" sz="2000" dirty="0" err="1">
                <a:solidFill>
                  <a:schemeClr val="tx1"/>
                </a:solidFill>
              </a:rPr>
              <a:t>змінив</a:t>
            </a:r>
            <a:r>
              <a:rPr lang="ru-RU" sz="2000" dirty="0">
                <a:solidFill>
                  <a:schemeClr val="tx1"/>
                </a:solidFill>
              </a:rPr>
              <a:t> погляди </a:t>
            </a:r>
            <a:r>
              <a:rPr lang="ru-RU" sz="2000" dirty="0" err="1">
                <a:solidFill>
                  <a:schemeClr val="tx1"/>
                </a:solidFill>
              </a:rPr>
              <a:t>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навіть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відправив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воювати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боці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err="1">
                <a:solidFill>
                  <a:schemeClr val="tx1"/>
                </a:solidFill>
              </a:rPr>
              <a:t>Антигітлерівської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коаліції</a:t>
            </a:r>
            <a:r>
              <a:rPr lang="ru-RU" sz="2000" dirty="0">
                <a:solidFill>
                  <a:schemeClr val="tx1"/>
                </a:solidFill>
              </a:rPr>
              <a:t> 30-тисячний корпус, </a:t>
            </a:r>
            <a:r>
              <a:rPr lang="ru-RU" sz="2000" dirty="0" err="1">
                <a:solidFill>
                  <a:schemeClr val="tx1"/>
                </a:solidFill>
              </a:rPr>
              <a:t>який</a:t>
            </a:r>
            <a:r>
              <a:rPr lang="ru-RU" sz="2000" dirty="0">
                <a:solidFill>
                  <a:schemeClr val="tx1"/>
                </a:solidFill>
              </a:rPr>
              <a:t> брав участь у </a:t>
            </a:r>
            <a:r>
              <a:rPr lang="ru-RU" sz="2000" dirty="0" err="1">
                <a:solidFill>
                  <a:schemeClr val="tx1"/>
                </a:solidFill>
              </a:rPr>
              <a:t>бойових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діях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Італії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7650" name="Picture 2" descr="http://ukrmap.su/program2010/wh10/worldhistory10_files/image5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1428750"/>
            <a:ext cx="2428875" cy="3916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643570" y="5500702"/>
            <a:ext cx="314327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/>
              <a:t>Ж.Варгас</a:t>
            </a:r>
            <a:endParaRPr lang="ru-RU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3" name="Picture 9" descr="WTu0SJG6ZW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9388" y="188913"/>
            <a:ext cx="5616575" cy="4111625"/>
          </a:xfrm>
          <a:prstGeom prst="rect">
            <a:avLst/>
          </a:prstGeom>
          <a:solidFill>
            <a:schemeClr val="bg1"/>
          </a:solidFill>
          <a:ln w="57150" algn="ctr">
            <a:solidFill>
              <a:srgbClr val="FF99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uk-UA" sz="2000"/>
              <a:t>За роки правління Ж.Варгаса у Бразилії   </a:t>
            </a:r>
            <a:r>
              <a:rPr lang="uk-UA" sz="2000">
                <a:solidFill>
                  <a:srgbClr val="66CCFF"/>
                </a:solidFill>
              </a:rPr>
              <a:t>•</a:t>
            </a:r>
            <a:r>
              <a:rPr lang="uk-UA" sz="2000"/>
              <a:t> була проведена індустріалізація</a:t>
            </a:r>
            <a:br>
              <a:rPr lang="uk-UA" sz="2000"/>
            </a:br>
            <a:r>
              <a:rPr lang="uk-UA" sz="2000">
                <a:solidFill>
                  <a:srgbClr val="66CCFF"/>
                </a:solidFill>
              </a:rPr>
              <a:t>•</a:t>
            </a:r>
            <a:r>
              <a:rPr lang="uk-UA" sz="2000"/>
              <a:t> введені протекціоністські митні податки         </a:t>
            </a:r>
            <a:r>
              <a:rPr lang="uk-UA" sz="2000">
                <a:solidFill>
                  <a:srgbClr val="66CCFF"/>
                </a:solidFill>
              </a:rPr>
              <a:t>•</a:t>
            </a:r>
            <a:r>
              <a:rPr lang="uk-UA" sz="2000"/>
              <a:t> було розвідано й почалась експлуатація покладів природних родовищ (боксити, залізна руда, нікель, золото). </a:t>
            </a:r>
          </a:p>
          <a:p>
            <a:pPr indent="457200"/>
            <a:r>
              <a:rPr lang="uk-UA" sz="2000"/>
              <a:t>Також освоювались нові землі. А у соціальній сфері було здійснено страхування та трудове законодавство, введено 8-годинний робочий день, визначено розмір мінімальної заробітної плати, пенсій, відпусток тощо. Значні кошти були направлені на розвиток освіти й культури.</a:t>
            </a:r>
            <a:endParaRPr lang="ru-RU"/>
          </a:p>
        </p:txBody>
      </p:sp>
      <p:pic>
        <p:nvPicPr>
          <p:cNvPr id="41996" name="Picture 12" descr="kurs-na-socialisticheskuju-industrializaciju-i-osobennosti-ee-provedenija-v-belarus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4441825"/>
            <a:ext cx="3960813" cy="2227263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2000" name="Picture 16" descr="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1550" y="2997200"/>
            <a:ext cx="3092450" cy="1830388"/>
          </a:xfrm>
          <a:prstGeom prst="rect">
            <a:avLst/>
          </a:prstGeom>
          <a:noFill/>
          <a:ln w="57150">
            <a:solidFill>
              <a:srgbClr val="99CC00"/>
            </a:solidFill>
            <a:miter lim="800000"/>
            <a:headEnd/>
            <a:tailEnd/>
          </a:ln>
        </p:spPr>
      </p:pic>
      <p:pic>
        <p:nvPicPr>
          <p:cNvPr id="42002" name="Picture 18" descr="290px-Revolu%C3%A7%C3%A3o_de_19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260350"/>
            <a:ext cx="3132137" cy="2451100"/>
          </a:xfrm>
          <a:prstGeom prst="rect">
            <a:avLst/>
          </a:prstGeom>
          <a:noFill/>
          <a:ln w="57150">
            <a:solidFill>
              <a:srgbClr val="33CCCC"/>
            </a:solidFill>
            <a:miter lim="800000"/>
            <a:headEnd/>
            <a:tailEnd/>
          </a:ln>
        </p:spPr>
      </p:pic>
      <p:pic>
        <p:nvPicPr>
          <p:cNvPr id="42004" name="Picture 20" descr="image00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4437063"/>
            <a:ext cx="3959225" cy="2232025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45bfbe0300c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179388" y="333375"/>
            <a:ext cx="7561262" cy="1008063"/>
            <a:chOff x="81" y="584"/>
            <a:chExt cx="5602" cy="1156"/>
          </a:xfrm>
        </p:grpSpPr>
        <p:pic>
          <p:nvPicPr>
            <p:cNvPr id="46089" name="Содержимое 2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" y="584"/>
              <a:ext cx="5602" cy="1156"/>
            </a:xfrm>
            <a:prstGeom prst="rect">
              <a:avLst/>
            </a:prstGeom>
            <a:gradFill rotWithShape="1">
              <a:gsLst>
                <a:gs pos="0">
                  <a:srgbClr val="97DA54"/>
                </a:gs>
                <a:gs pos="100000">
                  <a:schemeClr val="bg2"/>
                </a:gs>
              </a:gsLst>
              <a:lin ang="2700000" scaled="1"/>
            </a:gradFill>
            <a:ln w="38100">
              <a:solidFill>
                <a:srgbClr val="33CCCC"/>
              </a:solidFill>
              <a:miter lim="800000"/>
              <a:headEnd/>
              <a:tailEnd/>
            </a:ln>
          </p:spPr>
        </p:pic>
        <p:sp>
          <p:nvSpPr>
            <p:cNvPr id="46090" name="Text Box 10"/>
            <p:cNvSpPr txBox="1">
              <a:spLocks noChangeArrowheads="1"/>
            </p:cNvSpPr>
            <p:nvPr/>
          </p:nvSpPr>
          <p:spPr bwMode="auto">
            <a:xfrm>
              <a:off x="135" y="630"/>
              <a:ext cx="5490" cy="1035"/>
            </a:xfrm>
            <a:prstGeom prst="rect">
              <a:avLst/>
            </a:prstGeom>
            <a:gradFill rotWithShape="1">
              <a:gsLst>
                <a:gs pos="0">
                  <a:srgbClr val="C4EA9E"/>
                </a:gs>
                <a:gs pos="100000">
                  <a:schemeClr val="bg2"/>
                </a:gs>
              </a:gsLst>
              <a:lin ang="2700000" scaled="1"/>
            </a:gradFill>
            <a:ln w="38100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indent="723900">
                <a:spcBef>
                  <a:spcPct val="20000"/>
                </a:spcBef>
                <a:buFont typeface="Arial" charset="0"/>
                <a:buNone/>
              </a:pPr>
              <a:r>
                <a:rPr lang="uk-UA" sz="2000"/>
                <a:t>У Чилі схожі реформи були проведені урядом Народного фронту на чолі з президентом Агірре Серду.</a:t>
              </a:r>
              <a:br>
                <a:rPr lang="uk-UA" sz="2000"/>
              </a:br>
              <a:r>
                <a:rPr lang="uk-UA" sz="2000"/>
                <a:t/>
              </a:r>
              <a:br>
                <a:rPr lang="uk-UA" sz="2000"/>
              </a:br>
              <a:endParaRPr lang="uk-UA"/>
            </a:p>
          </p:txBody>
        </p:sp>
      </p:grpSp>
      <p:pic>
        <p:nvPicPr>
          <p:cNvPr id="46092" name="Picture 12" descr="250px-Pedro_Aguirre_Cer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484313"/>
            <a:ext cx="3000375" cy="4032250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</p:pic>
      <p:grpSp>
        <p:nvGrpSpPr>
          <p:cNvPr id="2" name="Содержимое 2"/>
          <p:cNvGrpSpPr>
            <a:grpSpLocks noGrp="1"/>
          </p:cNvGrpSpPr>
          <p:nvPr/>
        </p:nvGrpSpPr>
        <p:grpSpPr bwMode="auto">
          <a:xfrm>
            <a:off x="179388" y="188913"/>
            <a:ext cx="7561262" cy="1008062"/>
            <a:chOff x="81" y="584"/>
            <a:chExt cx="5602" cy="1156"/>
          </a:xfrm>
        </p:grpSpPr>
        <p:pic>
          <p:nvPicPr>
            <p:cNvPr id="46094" name="Содержимое 2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" y="584"/>
              <a:ext cx="5602" cy="1156"/>
            </a:xfrm>
            <a:prstGeom prst="rect">
              <a:avLst/>
            </a:prstGeom>
            <a:gradFill rotWithShape="1">
              <a:gsLst>
                <a:gs pos="0">
                  <a:srgbClr val="97DA54"/>
                </a:gs>
                <a:gs pos="100000">
                  <a:schemeClr val="bg2"/>
                </a:gs>
              </a:gsLst>
              <a:lin ang="2700000" scaled="1"/>
            </a:gradFill>
            <a:ln w="38100">
              <a:solidFill>
                <a:srgbClr val="33CCCC"/>
              </a:solidFill>
              <a:miter lim="800000"/>
              <a:headEnd/>
              <a:tailEnd/>
            </a:ln>
          </p:spPr>
        </p:pic>
        <p:sp>
          <p:nvSpPr>
            <p:cNvPr id="46095" name="Text Box 15"/>
            <p:cNvSpPr txBox="1">
              <a:spLocks noChangeArrowheads="1"/>
            </p:cNvSpPr>
            <p:nvPr/>
          </p:nvSpPr>
          <p:spPr bwMode="auto">
            <a:xfrm>
              <a:off x="135" y="630"/>
              <a:ext cx="5490" cy="1035"/>
            </a:xfrm>
            <a:prstGeom prst="rect">
              <a:avLst/>
            </a:prstGeom>
            <a:gradFill rotWithShape="1">
              <a:gsLst>
                <a:gs pos="0">
                  <a:srgbClr val="C4EA9E"/>
                </a:gs>
                <a:gs pos="100000">
                  <a:schemeClr val="bg2"/>
                </a:gs>
              </a:gsLst>
              <a:lin ang="2700000" scaled="1"/>
            </a:gradFill>
            <a:ln w="38100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indent="531813">
                <a:spcBef>
                  <a:spcPct val="20000"/>
                </a:spcBef>
                <a:buFont typeface="Arial" charset="0"/>
                <a:buNone/>
              </a:pPr>
              <a:r>
                <a:rPr lang="uk-UA" sz="2000"/>
                <a:t>У Чилі схожі реформи були проведені урядом Народного фронту на чолі з президентом Агірре Серду.</a:t>
              </a:r>
              <a:br>
                <a:rPr lang="uk-UA" sz="2000"/>
              </a:br>
              <a:r>
                <a:rPr lang="uk-UA" sz="2000"/>
                <a:t/>
              </a:r>
              <a:br>
                <a:rPr lang="uk-UA" sz="2000"/>
              </a:br>
              <a:endParaRPr lang="uk-UA"/>
            </a:p>
          </p:txBody>
        </p:sp>
      </p:grpSp>
      <p:grpSp>
        <p:nvGrpSpPr>
          <p:cNvPr id="4" name="Содержимое 2"/>
          <p:cNvGrpSpPr>
            <a:grpSpLocks noGrp="1"/>
          </p:cNvGrpSpPr>
          <p:nvPr/>
        </p:nvGrpSpPr>
        <p:grpSpPr bwMode="auto">
          <a:xfrm>
            <a:off x="2484438" y="4481513"/>
            <a:ext cx="6659562" cy="2376487"/>
            <a:chOff x="81" y="584"/>
            <a:chExt cx="5602" cy="1156"/>
          </a:xfrm>
        </p:grpSpPr>
        <p:pic>
          <p:nvPicPr>
            <p:cNvPr id="46099" name="Содержимое 2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" y="584"/>
              <a:ext cx="5602" cy="1156"/>
            </a:xfrm>
            <a:prstGeom prst="rect">
              <a:avLst/>
            </a:prstGeom>
            <a:gradFill rotWithShape="1">
              <a:gsLst>
                <a:gs pos="0">
                  <a:srgbClr val="97DA54"/>
                </a:gs>
                <a:gs pos="100000">
                  <a:schemeClr val="bg2"/>
                </a:gs>
              </a:gsLst>
              <a:lin ang="2700000" scaled="1"/>
            </a:gradFill>
            <a:ln w="38100">
              <a:solidFill>
                <a:srgbClr val="FF99CC"/>
              </a:solidFill>
              <a:miter lim="800000"/>
              <a:headEnd/>
              <a:tailEnd/>
            </a:ln>
          </p:spPr>
        </p:pic>
        <p:sp>
          <p:nvSpPr>
            <p:cNvPr id="46100" name="Text Box 20"/>
            <p:cNvSpPr txBox="1">
              <a:spLocks noChangeArrowheads="1"/>
            </p:cNvSpPr>
            <p:nvPr/>
          </p:nvSpPr>
          <p:spPr bwMode="auto">
            <a:xfrm>
              <a:off x="135" y="630"/>
              <a:ext cx="5490" cy="1035"/>
            </a:xfrm>
            <a:prstGeom prst="rect">
              <a:avLst/>
            </a:prstGeom>
            <a:gradFill rotWithShape="1">
              <a:gsLst>
                <a:gs pos="0">
                  <a:srgbClr val="C4EA9E"/>
                </a:gs>
                <a:gs pos="100000">
                  <a:schemeClr val="bg2"/>
                </a:gs>
              </a:gsLst>
              <a:lin ang="2700000" scaled="1"/>
            </a:gradFill>
            <a:ln w="38100">
              <a:solidFill>
                <a:srgbClr val="FF99CC"/>
              </a:solidFill>
              <a:miter lim="800000"/>
              <a:headEnd/>
              <a:tailEnd/>
            </a:ln>
          </p:spPr>
          <p:txBody>
            <a:bodyPr/>
            <a:lstStyle/>
            <a:p>
              <a:pPr indent="450850">
                <a:spcBef>
                  <a:spcPct val="20000"/>
                </a:spcBef>
                <a:buFont typeface="Arial" charset="0"/>
                <a:buNone/>
              </a:pPr>
              <a:r>
                <a:rPr lang="uk-UA" sz="2000">
                  <a:solidFill>
                    <a:schemeClr val="accent1"/>
                  </a:solidFill>
                </a:rPr>
                <a:t>•</a:t>
              </a:r>
              <a:r>
                <a:rPr lang="uk-UA" sz="2000"/>
                <a:t> Найбільш ґрунтовні перетворення були проведені у Мексиці президентом Ласаро Карденасом (1934-1940). </a:t>
              </a:r>
            </a:p>
            <a:p>
              <a:pPr indent="450850">
                <a:spcBef>
                  <a:spcPct val="20000"/>
                </a:spcBef>
                <a:buFont typeface="Arial" charset="0"/>
                <a:buNone/>
              </a:pPr>
              <a:r>
                <a:rPr lang="uk-UA" sz="2000">
                  <a:solidFill>
                    <a:schemeClr val="accent1"/>
                  </a:solidFill>
                </a:rPr>
                <a:t>•</a:t>
              </a:r>
              <a:r>
                <a:rPr lang="uk-UA" sz="2000"/>
                <a:t> За часи його правління покінчено з пануванням латифундій, націоналізовано залізниці і нафтову промисловість, утвердився демократичний устрій.</a:t>
              </a:r>
              <a:br>
                <a:rPr lang="uk-UA" sz="2000"/>
              </a:br>
              <a:endParaRPr lang="uk-UA" sz="2000"/>
            </a:p>
          </p:txBody>
        </p:sp>
      </p:grpSp>
      <p:pic>
        <p:nvPicPr>
          <p:cNvPr id="46102" name="Picture 22" descr="131026-075313-485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484313"/>
            <a:ext cx="3960813" cy="2665412"/>
          </a:xfrm>
          <a:prstGeom prst="rect">
            <a:avLst/>
          </a:prstGeom>
          <a:noFill/>
          <a:ln w="57150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388" y="5661025"/>
            <a:ext cx="2232025" cy="42545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i="1">
                <a:solidFill>
                  <a:schemeClr val="tx2"/>
                </a:solidFill>
                <a:latin typeface="Book Antiqua" pitchFamily="18" charset="0"/>
              </a:rPr>
              <a:t>Агірре Серду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419475" y="3860800"/>
            <a:ext cx="2736850" cy="42545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33CC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i="1">
                <a:solidFill>
                  <a:schemeClr val="tx2"/>
                </a:solidFill>
                <a:latin typeface="Book Antiqua" pitchFamily="18" charset="0"/>
              </a:rPr>
              <a:t>Ласаро Карденас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/>
          </p:cNvSpPr>
          <p:nvPr/>
        </p:nvSpPr>
        <p:spPr bwMode="auto">
          <a:xfrm>
            <a:off x="250825" y="333375"/>
            <a:ext cx="8569325" cy="6016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FFC5A"/>
              </a:gs>
            </a:gsLst>
            <a:lin ang="2700000" scaled="1"/>
          </a:gradFill>
          <a:ln w="28575">
            <a:solidFill>
              <a:srgbClr val="66CCFF"/>
            </a:solidFill>
            <a:miter lim="800000"/>
            <a:headEnd/>
            <a:tailEnd/>
          </a:ln>
          <a:effectLst>
            <a:outerShdw dist="38100" dir="10800000" algn="r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uk-UA" sz="3600" b="1" i="1">
                <a:solidFill>
                  <a:srgbClr val="3399FF"/>
                </a:solidFill>
                <a:latin typeface="Book Antiqua" pitchFamily="18" charset="0"/>
              </a:rPr>
              <a:t>США і Латинська Америка</a:t>
            </a:r>
            <a:r>
              <a:rPr lang="ru-RU" sz="3200" b="1" i="1">
                <a:latin typeface="Book Antiqua" pitchFamily="18" charset="0"/>
              </a:rPr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1052513"/>
            <a:ext cx="5113337" cy="3778250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100000">
                <a:srgbClr val="FFFFFF"/>
              </a:gs>
            </a:gsLst>
            <a:lin ang="2700000" scaled="1"/>
          </a:gradFill>
          <a:ln w="28575">
            <a:solidFill>
              <a:srgbClr val="97DA54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73050"/>
            <a:r>
              <a:rPr lang="uk-UA" sz="2000">
                <a:solidFill>
                  <a:srgbClr val="3399FF"/>
                </a:solidFill>
              </a:rPr>
              <a:t>•</a:t>
            </a:r>
            <a:r>
              <a:rPr lang="uk-UA" sz="2000"/>
              <a:t> Посилення антизахідних, особливо антиамериканських настроїв примусило США скорегувати свою політику в Латинській Америці. </a:t>
            </a:r>
          </a:p>
          <a:p>
            <a:pPr indent="273050"/>
            <a:r>
              <a:rPr lang="uk-UA" sz="2000">
                <a:solidFill>
                  <a:srgbClr val="3399FF"/>
                </a:solidFill>
              </a:rPr>
              <a:t>•</a:t>
            </a:r>
            <a:r>
              <a:rPr lang="uk-UA" sz="2000"/>
              <a:t> Президент Рузвельт заявив, що США будуть проводити політику "доброго сусіда" і не здійснюватимуть інтервенції (що не завадило здійснити її у 30-ті роки в Нікарагуа). </a:t>
            </a:r>
          </a:p>
          <a:p>
            <a:pPr indent="273050"/>
            <a:r>
              <a:rPr lang="uk-UA" sz="2000">
                <a:solidFill>
                  <a:srgbClr val="3399FF"/>
                </a:solidFill>
              </a:rPr>
              <a:t>•</a:t>
            </a:r>
            <a:r>
              <a:rPr lang="uk-UA" sz="2000"/>
              <a:t> США стали покладатися на розвиток міжамериканського співробітництва на основі рівності. </a:t>
            </a:r>
          </a:p>
        </p:txBody>
      </p:sp>
      <p:pic>
        <p:nvPicPr>
          <p:cNvPr id="45062" name="Picture 6" descr="Tozhe_Ruzvel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1052513"/>
            <a:ext cx="3249613" cy="4392612"/>
          </a:xfrm>
          <a:prstGeom prst="rect">
            <a:avLst/>
          </a:prstGeom>
          <a:noFill/>
          <a:ln w="57150">
            <a:solidFill>
              <a:srgbClr val="FF99CC"/>
            </a:solidFill>
            <a:miter lim="800000"/>
            <a:headEnd/>
            <a:tailEnd/>
          </a:ln>
        </p:spPr>
      </p:pic>
      <p:pic>
        <p:nvPicPr>
          <p:cNvPr id="45064" name="Picture 8" descr="1129_1840363727_bi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4608513"/>
            <a:ext cx="3529012" cy="2249487"/>
          </a:xfrm>
          <a:prstGeom prst="rect">
            <a:avLst/>
          </a:prstGeom>
          <a:noFill/>
          <a:ln w="57150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11863" y="5589588"/>
            <a:ext cx="2952750" cy="42545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33CC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i="1">
                <a:solidFill>
                  <a:schemeClr val="tx2"/>
                </a:solidFill>
                <a:latin typeface="Book Antiqua" pitchFamily="18" charset="0"/>
              </a:rPr>
              <a:t>Франклін Рузвельт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Picture 7" descr="1261076838_flowerpattern_3527zhuatu_com"/>
          <p:cNvPicPr>
            <a:picLocks noChangeAspect="1" noChangeArrowheads="1"/>
          </p:cNvPicPr>
          <p:nvPr/>
        </p:nvPicPr>
        <p:blipFill>
          <a:blip r:embed="rId2">
            <a:lum bright="36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50825" y="404813"/>
            <a:ext cx="5472113" cy="3197225"/>
          </a:xfrm>
          <a:prstGeom prst="rect">
            <a:avLst/>
          </a:prstGeom>
          <a:solidFill>
            <a:schemeClr val="bg1"/>
          </a:solidFill>
          <a:ln w="57150" algn="ctr">
            <a:solidFill>
              <a:srgbClr val="FF99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uk-UA" sz="2000">
                <a:solidFill>
                  <a:srgbClr val="66CCFF"/>
                </a:solidFill>
              </a:rPr>
              <a:t>•</a:t>
            </a:r>
            <a:r>
              <a:rPr lang="uk-UA" sz="2000">
                <a:solidFill>
                  <a:srgbClr val="3399FF"/>
                </a:solidFill>
              </a:rPr>
              <a:t> </a:t>
            </a:r>
            <a:r>
              <a:rPr lang="uk-UA" sz="2000"/>
              <a:t>Така політика сприяла послабленню впливу Німеччини та Італії в Латинській Америці і створила умови для участі країн Латинської Америки у Другій світовій війні на базі антигітлерівської коаліції (19 країн оголосили війну Японії, Італії, Німеччині і стали членами Організації Об'єднаних Націй). </a:t>
            </a:r>
          </a:p>
          <a:p>
            <a:pPr indent="457200"/>
            <a:r>
              <a:rPr lang="uk-UA" sz="2000">
                <a:solidFill>
                  <a:srgbClr val="66CCFF"/>
                </a:solidFill>
              </a:rPr>
              <a:t>•</a:t>
            </a:r>
            <a:r>
              <a:rPr lang="uk-UA" sz="2000">
                <a:solidFill>
                  <a:srgbClr val="3399FF"/>
                </a:solidFill>
              </a:rPr>
              <a:t> </a:t>
            </a:r>
            <a:r>
              <a:rPr lang="uk-UA" sz="2000"/>
              <a:t>Реально взяли участь у війні Бразилія і Мексика. </a:t>
            </a:r>
            <a:endParaRPr lang="ru-RU" sz="2000"/>
          </a:p>
        </p:txBody>
      </p:sp>
      <p:pic>
        <p:nvPicPr>
          <p:cNvPr id="44045" name="Picture 13" descr="rubase_1_351274542_1072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260350"/>
            <a:ext cx="2857500" cy="3240088"/>
          </a:xfrm>
          <a:prstGeom prst="rect">
            <a:avLst/>
          </a:prstGeom>
          <a:noFill/>
          <a:ln w="57150">
            <a:solidFill>
              <a:srgbClr val="66CCFF"/>
            </a:solidFill>
            <a:miter lim="800000"/>
            <a:headEnd/>
            <a:tailEnd/>
          </a:ln>
        </p:spPr>
      </p:pic>
      <p:pic>
        <p:nvPicPr>
          <p:cNvPr id="44047" name="Picture 15" descr="Untitled-14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3716338"/>
            <a:ext cx="4922838" cy="2925762"/>
          </a:xfrm>
          <a:prstGeom prst="rect">
            <a:avLst/>
          </a:prstGeom>
          <a:noFill/>
          <a:ln w="57150">
            <a:solidFill>
              <a:srgbClr val="97DA54"/>
            </a:solidFill>
            <a:miter lim="800000"/>
            <a:headEnd/>
            <a:tailEnd/>
          </a:ln>
        </p:spPr>
      </p:pic>
      <p:pic>
        <p:nvPicPr>
          <p:cNvPr id="44049" name="Picture 17" descr="PrimeraGuerraMundial-collagu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3716338"/>
            <a:ext cx="2587625" cy="2943225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http://bestiya.net/uploads/posts/2014-04/1398435677_machu-pikchu_per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28938" y="5143500"/>
            <a:ext cx="6215062" cy="1323975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У </a:t>
            </a:r>
            <a:r>
              <a:rPr lang="ru-RU" sz="2000" dirty="0" err="1"/>
              <a:t>країнах</a:t>
            </a:r>
            <a:r>
              <a:rPr lang="ru-RU" sz="2000" dirty="0"/>
              <a:t> </a:t>
            </a:r>
            <a:r>
              <a:rPr lang="ru-RU" sz="2000" dirty="0" err="1"/>
              <a:t>Латинської</a:t>
            </a:r>
            <a:r>
              <a:rPr lang="ru-RU" sz="2000" dirty="0"/>
              <a:t> Америки,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здобули</a:t>
            </a:r>
            <a:r>
              <a:rPr lang="ru-RU" sz="2000" dirty="0"/>
              <a:t> </a:t>
            </a:r>
            <a:r>
              <a:rPr lang="ru-RU" sz="2000" dirty="0" err="1"/>
              <a:t>незалежність</a:t>
            </a:r>
            <a:r>
              <a:rPr lang="ru-RU" sz="2000" dirty="0"/>
              <a:t> у </a:t>
            </a:r>
            <a:r>
              <a:rPr lang="ru-RU" sz="2000" dirty="0" err="1"/>
              <a:t>першій</a:t>
            </a:r>
            <a:r>
              <a:rPr lang="ru-RU" sz="2000" dirty="0"/>
              <a:t> </a:t>
            </a:r>
            <a:r>
              <a:rPr lang="ru-RU" sz="2000" dirty="0" err="1"/>
              <a:t>половині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FF0000"/>
                </a:solidFill>
              </a:rPr>
              <a:t>ХІХ ст</a:t>
            </a:r>
            <a:r>
              <a:rPr lang="ru-RU" sz="2000" dirty="0"/>
              <a:t>., </a:t>
            </a:r>
            <a:r>
              <a:rPr lang="ru-RU" sz="2000" dirty="0" err="1"/>
              <a:t>склалися</a:t>
            </a:r>
            <a:r>
              <a:rPr lang="ru-RU" sz="2000" dirty="0"/>
              <a:t> </a:t>
            </a:r>
            <a:r>
              <a:rPr lang="ru-RU" sz="2000" dirty="0" err="1"/>
              <a:t>своєрідні</a:t>
            </a:r>
            <a:r>
              <a:rPr lang="ru-RU" sz="2000" dirty="0"/>
              <a:t> </a:t>
            </a:r>
            <a:r>
              <a:rPr lang="ru-RU" sz="2000" dirty="0" err="1"/>
              <a:t>політичні</a:t>
            </a:r>
            <a:r>
              <a:rPr lang="ru-RU" sz="2000" dirty="0"/>
              <a:t> </a:t>
            </a:r>
            <a:r>
              <a:rPr lang="ru-RU" sz="2000" dirty="0" err="1"/>
              <a:t>відносини</a:t>
            </a:r>
            <a:r>
              <a:rPr lang="ru-RU" sz="2000" dirty="0"/>
              <a:t>, </a:t>
            </a:r>
            <a:r>
              <a:rPr lang="ru-RU" sz="2000" dirty="0" err="1"/>
              <a:t>значною</a:t>
            </a:r>
            <a:r>
              <a:rPr lang="ru-RU" sz="2000" dirty="0"/>
              <a:t> </a:t>
            </a:r>
            <a:r>
              <a:rPr lang="ru-RU" sz="2000" dirty="0" err="1"/>
              <a:t>мірою</a:t>
            </a:r>
            <a:r>
              <a:rPr lang="ru-RU" sz="2000" dirty="0"/>
              <a:t> </a:t>
            </a:r>
            <a:r>
              <a:rPr lang="ru-RU" sz="2000" dirty="0" err="1"/>
              <a:t>успадковані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колоніального</a:t>
            </a:r>
            <a:r>
              <a:rPr lang="ru-RU" sz="2000" dirty="0"/>
              <a:t> </a:t>
            </a:r>
            <a:r>
              <a:rPr lang="ru-RU" sz="2000" dirty="0" err="1"/>
              <a:t>минулого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2050" name="Picture 2" descr="http://terra-america.ru/Data/Sites/1/blogcontentimages/chernyaev_france-la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214563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429684" cy="1685924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sz="20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Латинська Америка </a:t>
            </a:r>
            <a:r>
              <a:rPr sz="2000" dirty="0" smtClean="0"/>
              <a:t>- це та частина Північної, Центральної і Південної Америки, що лежить на південь від кордону між США і Мексикою. Назву цей регіон світу отримав через панування там іспанської і португальської мов, які виникли на основі стародавньої латинської мови.</a:t>
            </a:r>
            <a:endParaRPr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stihi.ru/pics/2009/07/29/3563.jpg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780" y="82550"/>
            <a:ext cx="8350662" cy="10667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err="1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Особливості</a:t>
            </a:r>
            <a:r>
              <a:rPr lang="ru-RU" sz="32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економічних</a:t>
            </a:r>
            <a:r>
              <a:rPr lang="ru-RU" sz="32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32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політичних</a:t>
            </a:r>
            <a:r>
              <a:rPr lang="ru-RU" sz="32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процесів</a:t>
            </a:r>
            <a:r>
              <a:rPr lang="ru-RU" sz="32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3200" b="1" dirty="0" err="1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регіоні</a:t>
            </a:r>
            <a:endParaRPr sz="3200" b="1" dirty="0">
              <a:ln w="1905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285875"/>
            <a:ext cx="8858250" cy="135731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err="1" smtClean="0"/>
              <a:t>Домінуюче</a:t>
            </a:r>
            <a:r>
              <a:rPr lang="ru-RU" sz="2000" dirty="0" smtClean="0"/>
              <a:t> становище у </a:t>
            </a:r>
            <a:r>
              <a:rPr lang="ru-RU" sz="2000" dirty="0" err="1" smtClean="0"/>
              <a:t>політичному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посідали</a:t>
            </a:r>
            <a:r>
              <a:rPr lang="ru-RU" sz="2000" dirty="0" smtClean="0"/>
              <a:t> </a:t>
            </a:r>
            <a:r>
              <a:rPr lang="ru-RU" sz="2000" dirty="0" err="1" smtClean="0"/>
              <a:t>угруповання</a:t>
            </a:r>
            <a:r>
              <a:rPr lang="ru-RU" sz="2000" dirty="0" smtClean="0"/>
              <a:t> </a:t>
            </a:r>
            <a:r>
              <a:rPr lang="ru-RU" sz="2000" b="1" i="1" dirty="0" err="1" smtClean="0"/>
              <a:t>латифундистів</a:t>
            </a:r>
            <a:r>
              <a:rPr lang="ru-RU" sz="2000" dirty="0" smtClean="0"/>
              <a:t> — </a:t>
            </a:r>
            <a:r>
              <a:rPr lang="ru-RU" sz="2000" dirty="0" err="1" smtClean="0"/>
              <a:t>нащадків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іспанських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португальських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дворян-колонізаторів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працю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безземельних</a:t>
            </a:r>
            <a:r>
              <a:rPr lang="ru-RU" sz="2000" dirty="0" smtClean="0"/>
              <a:t> селян та </a:t>
            </a:r>
            <a:r>
              <a:rPr lang="ru-RU" sz="2000" dirty="0" err="1" smtClean="0"/>
              <a:t>негрів-рабів</a:t>
            </a:r>
            <a:r>
              <a:rPr lang="ru-RU" sz="2000" dirty="0" smtClean="0"/>
              <a:t> (рабство </a:t>
            </a:r>
            <a:r>
              <a:rPr lang="ru-RU" sz="2000" dirty="0" err="1" smtClean="0"/>
              <a:t>існувало</a:t>
            </a:r>
            <a:r>
              <a:rPr lang="ru-RU" sz="2000" dirty="0" smtClean="0"/>
              <a:t> до </a:t>
            </a:r>
            <a:r>
              <a:rPr lang="ru-RU" sz="2000" dirty="0" err="1" smtClean="0"/>
              <a:t>кінця</a:t>
            </a:r>
            <a:r>
              <a:rPr lang="ru-RU" sz="2000" dirty="0" smtClean="0"/>
              <a:t> XІX ст.). </a:t>
            </a:r>
            <a:endParaRPr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2857500"/>
            <a:ext cx="4429125" cy="317023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здобуття</a:t>
            </a:r>
            <a:r>
              <a:rPr lang="ru-RU" sz="2000" dirty="0"/>
              <a:t> </a:t>
            </a:r>
            <a:r>
              <a:rPr lang="ru-RU" sz="2000" dirty="0" err="1"/>
              <a:t>незалежності</a:t>
            </a:r>
            <a:r>
              <a:rPr lang="ru-RU" sz="2000" dirty="0"/>
              <a:t>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країни</a:t>
            </a:r>
            <a:r>
              <a:rPr lang="ru-RU" sz="2000" dirty="0"/>
              <a:t>‚ </a:t>
            </a:r>
            <a:r>
              <a:rPr lang="ru-RU" sz="2000" dirty="0" err="1"/>
              <a:t>крім</a:t>
            </a:r>
            <a:r>
              <a:rPr lang="ru-RU" sz="2000" dirty="0"/>
              <a:t> </a:t>
            </a:r>
            <a:r>
              <a:rPr lang="ru-RU" sz="2000" dirty="0" err="1"/>
              <a:t>Бразилії</a:t>
            </a:r>
            <a:r>
              <a:rPr lang="ru-RU" sz="2000" dirty="0"/>
              <a:t> (</a:t>
            </a:r>
            <a:r>
              <a:rPr lang="ru-RU" sz="2000" dirty="0" err="1"/>
              <a:t>імперія</a:t>
            </a:r>
            <a:r>
              <a:rPr lang="ru-RU" sz="2000" dirty="0"/>
              <a:t>),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проголошено</a:t>
            </a:r>
            <a:r>
              <a:rPr lang="ru-RU" sz="2000" dirty="0"/>
              <a:t> </a:t>
            </a:r>
            <a:r>
              <a:rPr lang="ru-RU" sz="2000" dirty="0" err="1"/>
              <a:t>республіками</a:t>
            </a:r>
            <a:r>
              <a:rPr lang="ru-RU" sz="2000" dirty="0"/>
              <a:t>, </a:t>
            </a:r>
            <a:r>
              <a:rPr lang="ru-RU" sz="2000" dirty="0" err="1"/>
              <a:t>повнота</a:t>
            </a:r>
            <a:r>
              <a:rPr lang="ru-RU" sz="2000" dirty="0"/>
              <a:t> </a:t>
            </a:r>
            <a:r>
              <a:rPr lang="ru-RU" sz="2000" dirty="0" err="1"/>
              <a:t>влади</a:t>
            </a:r>
            <a:r>
              <a:rPr lang="ru-RU" sz="2000" dirty="0"/>
              <a:t> в них належала вождям,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спиралися</a:t>
            </a:r>
            <a:r>
              <a:rPr lang="ru-RU" sz="2000" dirty="0"/>
              <a:t> на </a:t>
            </a:r>
            <a:r>
              <a:rPr lang="ru-RU" sz="2000" dirty="0" err="1"/>
              <a:t>армію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деякі</a:t>
            </a:r>
            <a:r>
              <a:rPr lang="ru-RU" sz="2000" dirty="0"/>
              <a:t> </a:t>
            </a:r>
            <a:r>
              <a:rPr lang="ru-RU" sz="2000" dirty="0" err="1"/>
              <a:t>угруповання</a:t>
            </a:r>
            <a:r>
              <a:rPr lang="ru-RU" sz="2000" dirty="0"/>
              <a:t> </a:t>
            </a:r>
            <a:r>
              <a:rPr lang="ru-RU" sz="2000" dirty="0" err="1"/>
              <a:t>латифундистів</a:t>
            </a:r>
            <a:r>
              <a:rPr lang="ru-RU" sz="2000" dirty="0"/>
              <a:t>. При </a:t>
            </a:r>
            <a:r>
              <a:rPr lang="ru-RU" sz="2000" dirty="0" err="1"/>
              <a:t>цьому</a:t>
            </a:r>
            <a:r>
              <a:rPr lang="ru-RU" sz="2000" dirty="0"/>
              <a:t> в </a:t>
            </a:r>
            <a:r>
              <a:rPr lang="ru-RU" sz="2000" dirty="0" err="1"/>
              <a:t>країнах</a:t>
            </a:r>
            <a:r>
              <a:rPr lang="ru-RU" sz="2000" dirty="0"/>
              <a:t> формально </a:t>
            </a:r>
            <a:r>
              <a:rPr lang="ru-RU" sz="2000" dirty="0" err="1"/>
              <a:t>зберігалися</a:t>
            </a:r>
            <a:r>
              <a:rPr lang="ru-RU" sz="2000" dirty="0"/>
              <a:t> </a:t>
            </a:r>
            <a:r>
              <a:rPr lang="ru-RU" sz="2000" dirty="0" err="1"/>
              <a:t>конституції</a:t>
            </a:r>
            <a:r>
              <a:rPr lang="ru-RU" sz="2000" dirty="0"/>
              <a:t>, </a:t>
            </a:r>
            <a:r>
              <a:rPr lang="ru-RU" sz="2000" dirty="0" err="1"/>
              <a:t>представницькі</a:t>
            </a:r>
            <a:r>
              <a:rPr lang="ru-RU" sz="2000" dirty="0"/>
              <a:t> </a:t>
            </a:r>
            <a:r>
              <a:rPr lang="ru-RU" sz="2000" dirty="0" err="1"/>
              <a:t>органи</a:t>
            </a:r>
            <a:r>
              <a:rPr lang="ru-RU" sz="2000" dirty="0"/>
              <a:t>, </a:t>
            </a:r>
            <a:r>
              <a:rPr lang="ru-RU" sz="2000" dirty="0" err="1"/>
              <a:t>імітувалося</a:t>
            </a:r>
            <a:r>
              <a:rPr lang="ru-RU" sz="2000" dirty="0"/>
              <a:t> </a:t>
            </a:r>
            <a:r>
              <a:rPr lang="ru-RU" sz="2000" dirty="0" err="1"/>
              <a:t>проведення</a:t>
            </a:r>
            <a:r>
              <a:rPr lang="ru-RU" sz="2000" dirty="0"/>
              <a:t> </a:t>
            </a:r>
            <a:r>
              <a:rPr lang="ru-RU" sz="2000" dirty="0" err="1"/>
              <a:t>виборів</a:t>
            </a:r>
            <a:r>
              <a:rPr lang="ru-RU" sz="2000" dirty="0"/>
              <a:t>.</a:t>
            </a:r>
          </a:p>
        </p:txBody>
      </p:sp>
      <p:pic>
        <p:nvPicPr>
          <p:cNvPr id="20482" name="Picture 2" descr="http://www.history-names.ru/l/images/latifundi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8063" y="3000375"/>
            <a:ext cx="41275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715375" cy="28575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342900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itchFamily="2" charset="2"/>
              <a:buChar char="v"/>
              <a:defRPr/>
            </a:pPr>
            <a:r>
              <a:rPr lang="ru-RU" sz="2000" dirty="0" err="1" smtClean="0"/>
              <a:t>Панування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латифундій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визначало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переважно</a:t>
            </a:r>
            <a:r>
              <a:rPr lang="ru-RU" sz="2000" dirty="0" smtClean="0"/>
              <a:t> </a:t>
            </a:r>
            <a:r>
              <a:rPr lang="ru-RU" sz="2000" dirty="0" err="1" smtClean="0"/>
              <a:t>аграрний</a:t>
            </a:r>
            <a:r>
              <a:rPr lang="ru-RU" sz="2000" dirty="0" smtClean="0"/>
              <a:t> характер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цих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</a:t>
            </a:r>
            <a:r>
              <a:rPr lang="ru-RU" sz="2000" dirty="0" smtClean="0"/>
              <a:t>.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неодмінно</a:t>
            </a:r>
            <a:r>
              <a:rPr lang="ru-RU" sz="2000" dirty="0" smtClean="0"/>
              <a:t> ставило </a:t>
            </a:r>
            <a:r>
              <a:rPr lang="ru-RU" sz="2000" dirty="0" err="1" smtClean="0"/>
              <a:t>їх</a:t>
            </a:r>
            <a:r>
              <a:rPr lang="ru-RU" sz="2000" dirty="0" smtClean="0"/>
              <a:t> у </a:t>
            </a:r>
            <a:r>
              <a:rPr lang="ru-RU" sz="2000" dirty="0" err="1" smtClean="0"/>
              <a:t>залежність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розвинених</a:t>
            </a:r>
            <a:r>
              <a:rPr lang="ru-RU" sz="2000" dirty="0" smtClean="0"/>
              <a:t> держав — </a:t>
            </a:r>
            <a:r>
              <a:rPr lang="ru-RU" sz="2000" dirty="0" err="1" smtClean="0"/>
              <a:t>спершу</a:t>
            </a:r>
            <a:r>
              <a:rPr lang="ru-RU" sz="2000" dirty="0" smtClean="0"/>
              <a:t> </a:t>
            </a:r>
            <a:r>
              <a:rPr lang="ru-RU" sz="2000" dirty="0" err="1" smtClean="0"/>
              <a:t>Англії</a:t>
            </a:r>
            <a:r>
              <a:rPr lang="ru-RU" sz="2000" dirty="0" smtClean="0"/>
              <a:t>, а </a:t>
            </a:r>
            <a:r>
              <a:rPr lang="ru-RU" sz="2000" dirty="0" err="1" smtClean="0"/>
              <a:t>згодом</a:t>
            </a:r>
            <a:r>
              <a:rPr lang="ru-RU" sz="2000" dirty="0" smtClean="0"/>
              <a:t> — </a:t>
            </a:r>
            <a:r>
              <a:rPr lang="ru-RU" sz="2000" dirty="0" err="1" smtClean="0"/>
              <a:t>Німеччини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США,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забезпечували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Латинської</a:t>
            </a:r>
            <a:r>
              <a:rPr lang="ru-RU" sz="2000" dirty="0" smtClean="0"/>
              <a:t> Америки </a:t>
            </a:r>
            <a:r>
              <a:rPr lang="ru-RU" sz="2000" dirty="0" err="1" smtClean="0"/>
              <a:t>промисловими</a:t>
            </a:r>
            <a:r>
              <a:rPr lang="ru-RU" sz="2000" dirty="0" smtClean="0"/>
              <a:t> товарами, </a:t>
            </a:r>
            <a:r>
              <a:rPr lang="ru-RU" sz="2000" dirty="0" err="1" smtClean="0"/>
              <a:t>капіталами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основними</a:t>
            </a:r>
            <a:r>
              <a:rPr lang="ru-RU" sz="2000" dirty="0" smtClean="0"/>
              <a:t> ринками </a:t>
            </a:r>
            <a:r>
              <a:rPr lang="ru-RU" sz="2000" dirty="0" err="1" smtClean="0"/>
              <a:t>збуту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їхньої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продукції</a:t>
            </a:r>
            <a:r>
              <a:rPr lang="ru-RU" sz="2000" dirty="0" smtClean="0"/>
              <a:t>. </a:t>
            </a:r>
            <a:r>
              <a:rPr lang="ru-RU" sz="2000" dirty="0" err="1" smtClean="0"/>
              <a:t>Сільське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господарство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</a:t>
            </a:r>
            <a:r>
              <a:rPr lang="ru-RU" sz="2000" dirty="0" smtClean="0"/>
              <a:t> мало </a:t>
            </a:r>
            <a:r>
              <a:rPr lang="ru-RU" sz="2000" dirty="0" err="1" smtClean="0"/>
              <a:t>монокультурний</a:t>
            </a:r>
            <a:r>
              <a:rPr lang="ru-RU" sz="2000" dirty="0" smtClean="0"/>
              <a:t> характер. </a:t>
            </a:r>
          </a:p>
          <a:p>
            <a:pPr marL="0" indent="342900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itchFamily="2" charset="2"/>
              <a:buChar char="v"/>
              <a:defRPr/>
            </a:pPr>
            <a:r>
              <a:rPr lang="ru-RU" sz="2000" dirty="0" err="1" smtClean="0"/>
              <a:t>Поєднання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суверенітету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економічної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залежності</a:t>
            </a:r>
            <a:r>
              <a:rPr lang="ru-RU" sz="2000" dirty="0" smtClean="0"/>
              <a:t> стало </a:t>
            </a:r>
            <a:r>
              <a:rPr lang="ru-RU" sz="2000" dirty="0" err="1" smtClean="0"/>
              <a:t>важливою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особливістю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</a:t>
            </a:r>
            <a:r>
              <a:rPr lang="ru-RU" sz="2000" dirty="0" smtClean="0"/>
              <a:t> </a:t>
            </a:r>
            <a:r>
              <a:rPr lang="ru-RU" sz="2000" dirty="0" err="1" smtClean="0"/>
              <a:t>регіону</a:t>
            </a:r>
            <a:r>
              <a:rPr lang="ru-RU" sz="20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dirty="0"/>
          </a:p>
        </p:txBody>
      </p:sp>
      <p:pic>
        <p:nvPicPr>
          <p:cNvPr id="21506" name="Picture 2" descr="http://organic.ua/images/stories/wnews/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6588" y="3214688"/>
            <a:ext cx="4524375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http://mashinka-dlya-ovets.com.ua/sites/default/files/imagecache/800x600/foto/ovcevodstvo_prikarpat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3214688"/>
            <a:ext cx="4198938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upload.wikimedia.org/wikipedia/commons/8/8e/Panama_Canal_Lock_Form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88"/>
            <a:ext cx="6929438" cy="4786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85750"/>
            <a:ext cx="8786812" cy="2000250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accent5"/>
                </a:solidFill>
              </a:rPr>
              <a:t>Перша </a:t>
            </a:r>
            <a:r>
              <a:rPr lang="ru-RU" sz="2000" b="1" dirty="0" err="1" smtClean="0">
                <a:solidFill>
                  <a:schemeClr val="accent5"/>
                </a:solidFill>
              </a:rPr>
              <a:t>світова</a:t>
            </a:r>
            <a:r>
              <a:rPr lang="ru-RU" sz="2000" b="1" dirty="0" smtClean="0">
                <a:solidFill>
                  <a:schemeClr val="accent5"/>
                </a:solidFill>
              </a:rPr>
              <a:t> </a:t>
            </a:r>
            <a:r>
              <a:rPr lang="ru-RU" sz="2000" b="1" dirty="0" err="1" smtClean="0">
                <a:solidFill>
                  <a:schemeClr val="accent5"/>
                </a:solidFill>
              </a:rPr>
              <a:t>війна</a:t>
            </a:r>
            <a:r>
              <a:rPr lang="ru-RU" sz="2000" b="1" dirty="0" smtClean="0">
                <a:solidFill>
                  <a:schemeClr val="accent5"/>
                </a:solidFill>
              </a:rPr>
              <a:t> </a:t>
            </a:r>
            <a:r>
              <a:rPr lang="ru-RU" sz="2000" dirty="0" err="1" smtClean="0"/>
              <a:t>безпосередньо</a:t>
            </a:r>
            <a:r>
              <a:rPr lang="ru-RU" sz="2000" dirty="0" smtClean="0"/>
              <a:t> не </a:t>
            </a:r>
            <a:r>
              <a:rPr lang="ru-RU" sz="2000" dirty="0" err="1" smtClean="0"/>
              <a:t>зачепила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Латинської</a:t>
            </a:r>
            <a:r>
              <a:rPr lang="ru-RU" sz="2000" dirty="0" smtClean="0"/>
              <a:t> Америки, </a:t>
            </a:r>
            <a:r>
              <a:rPr lang="ru-RU" sz="2000" dirty="0" err="1" smtClean="0"/>
              <a:t>проте</a:t>
            </a:r>
            <a:r>
              <a:rPr lang="ru-RU" sz="2000" dirty="0" smtClean="0"/>
              <a:t> </a:t>
            </a:r>
            <a:r>
              <a:rPr lang="ru-RU" sz="2000" dirty="0" err="1" smtClean="0"/>
              <a:t>ріст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споживання</a:t>
            </a:r>
            <a:r>
              <a:rPr lang="ru-RU" sz="2000" dirty="0" smtClean="0"/>
              <a:t> с/г </a:t>
            </a:r>
            <a:r>
              <a:rPr lang="ru-RU" sz="2000" dirty="0" err="1" smtClean="0"/>
              <a:t>продукції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сировини</a:t>
            </a:r>
            <a:r>
              <a:rPr lang="ru-RU" sz="2000" dirty="0" smtClean="0"/>
              <a:t> у </a:t>
            </a:r>
            <a:r>
              <a:rPr lang="ru-RU" sz="2000" dirty="0" err="1" smtClean="0"/>
              <a:t>воюючих</a:t>
            </a:r>
            <a:r>
              <a:rPr lang="ru-RU" sz="2000" dirty="0" smtClean="0"/>
              <a:t> державах </a:t>
            </a:r>
            <a:r>
              <a:rPr lang="ru-RU" sz="2000" dirty="0" err="1" smtClean="0"/>
              <a:t>привів</a:t>
            </a:r>
            <a:r>
              <a:rPr lang="ru-RU" sz="2000" dirty="0" smtClean="0"/>
              <a:t> до </a:t>
            </a:r>
            <a:r>
              <a:rPr lang="ru-RU" sz="2000" dirty="0" err="1" smtClean="0"/>
              <a:t>зростання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ціни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цю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продукцію</a:t>
            </a:r>
            <a:r>
              <a:rPr lang="ru-RU" sz="2000" dirty="0" smtClean="0"/>
              <a:t>.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збільшило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прибутки</a:t>
            </a:r>
            <a:r>
              <a:rPr lang="ru-RU" sz="2000" dirty="0" smtClean="0"/>
              <a:t> </a:t>
            </a:r>
            <a:r>
              <a:rPr lang="ru-RU" sz="2000" dirty="0" err="1" smtClean="0"/>
              <a:t>латиноамериканських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використані</a:t>
            </a:r>
            <a:r>
              <a:rPr lang="ru-RU" sz="2000" dirty="0" smtClean="0"/>
              <a:t> для </a:t>
            </a:r>
            <a:r>
              <a:rPr lang="ru-RU" sz="2000" b="1" i="1" dirty="0" err="1" smtClean="0"/>
              <a:t>розвитку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промисловості</a:t>
            </a:r>
            <a:r>
              <a:rPr lang="ru-RU" sz="2000" dirty="0" smtClean="0"/>
              <a:t>. У </a:t>
            </a:r>
            <a:r>
              <a:rPr lang="ru-RU" sz="2000" dirty="0" err="1" smtClean="0"/>
              <a:t>країнах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формувалися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капітал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робітничий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клас</a:t>
            </a:r>
            <a:r>
              <a:rPr lang="ru-RU" sz="2000" dirty="0" smtClean="0"/>
              <a:t>. </a:t>
            </a:r>
            <a:endParaRPr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0" y="2786063"/>
            <a:ext cx="3429000" cy="3478212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/>
              <a:t>Війна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привела до </a:t>
            </a:r>
            <a:r>
              <a:rPr lang="ru-RU" sz="2000" dirty="0" err="1"/>
              <a:t>згортання</a:t>
            </a:r>
            <a:r>
              <a:rPr lang="ru-RU" sz="2000" dirty="0"/>
              <a:t> </a:t>
            </a:r>
            <a:r>
              <a:rPr lang="ru-RU" sz="2000" dirty="0" err="1"/>
              <a:t>капіталовкладень</a:t>
            </a:r>
            <a:r>
              <a:rPr lang="ru-RU" sz="2000" dirty="0"/>
              <a:t> </a:t>
            </a:r>
            <a:r>
              <a:rPr lang="ru-RU" sz="2000" dirty="0" err="1"/>
              <a:t>європейських</a:t>
            </a:r>
            <a:r>
              <a:rPr lang="ru-RU" sz="2000" dirty="0"/>
              <a:t> держав,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чого</a:t>
            </a:r>
            <a:r>
              <a:rPr lang="ru-RU" sz="2000" dirty="0"/>
              <a:t> </a:t>
            </a:r>
            <a:r>
              <a:rPr lang="ru-RU" sz="2000" dirty="0" err="1"/>
              <a:t>негайно</a:t>
            </a:r>
            <a:r>
              <a:rPr lang="ru-RU" sz="2000" dirty="0"/>
              <a:t> </a:t>
            </a:r>
            <a:r>
              <a:rPr lang="ru-RU" sz="2000" dirty="0" err="1"/>
              <a:t>скористалися</a:t>
            </a:r>
            <a:r>
              <a:rPr lang="ru-RU" sz="2000" dirty="0"/>
              <a:t> </a:t>
            </a:r>
            <a:r>
              <a:rPr lang="ru-RU" sz="2000" b="1" dirty="0"/>
              <a:t>США</a:t>
            </a:r>
            <a:r>
              <a:rPr lang="ru-RU" sz="2000" dirty="0"/>
              <a:t>.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відкриття</a:t>
            </a:r>
            <a:r>
              <a:rPr lang="ru-RU" sz="2000" dirty="0"/>
              <a:t> в </a:t>
            </a:r>
            <a:r>
              <a:rPr lang="ru-RU" sz="2000" b="1" dirty="0">
                <a:solidFill>
                  <a:srgbClr val="FF0000"/>
                </a:solidFill>
              </a:rPr>
              <a:t>1914 р. </a:t>
            </a:r>
            <a:r>
              <a:rPr lang="ru-RU" sz="2000" b="1" dirty="0" err="1"/>
              <a:t>Панамського</a:t>
            </a:r>
            <a:r>
              <a:rPr lang="ru-RU" sz="2000" b="1" dirty="0"/>
              <a:t> каналу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став </a:t>
            </a:r>
            <a:r>
              <a:rPr lang="ru-RU" sz="2000" dirty="0" err="1"/>
              <a:t>власністю</a:t>
            </a:r>
            <a:r>
              <a:rPr lang="ru-RU" sz="2000" dirty="0"/>
              <a:t> США, </a:t>
            </a:r>
            <a:r>
              <a:rPr lang="ru-RU" sz="2000" dirty="0" err="1"/>
              <a:t>виросли</a:t>
            </a:r>
            <a:r>
              <a:rPr lang="ru-RU" sz="2000" dirty="0"/>
              <a:t> </a:t>
            </a:r>
            <a:r>
              <a:rPr lang="ru-RU" sz="2000" dirty="0" err="1"/>
              <a:t>політична</a:t>
            </a:r>
            <a:r>
              <a:rPr lang="ru-RU" sz="2000" dirty="0"/>
              <a:t> вага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вплив</a:t>
            </a:r>
            <a:r>
              <a:rPr lang="ru-RU" sz="2000" dirty="0"/>
              <a:t> </a:t>
            </a:r>
            <a:r>
              <a:rPr lang="ru-RU" sz="2000" dirty="0" err="1"/>
              <a:t>Сполучених</a:t>
            </a:r>
            <a:r>
              <a:rPr lang="ru-RU" sz="2000" dirty="0"/>
              <a:t> </a:t>
            </a:r>
            <a:r>
              <a:rPr lang="ru-RU" sz="2000" dirty="0" err="1"/>
              <a:t>Штатів</a:t>
            </a:r>
            <a:r>
              <a:rPr lang="ru-RU" sz="2000" dirty="0"/>
              <a:t>.</a:t>
            </a:r>
            <a:endParaRPr lang="uk-U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57188" y="6286500"/>
            <a:ext cx="4429125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/>
              <a:t>Будівництво Панамського каналу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214313"/>
            <a:ext cx="5143500" cy="257175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marL="0" indent="3429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err="1" smtClean="0"/>
              <a:t>Важливою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політичною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подією</a:t>
            </a:r>
            <a:r>
              <a:rPr lang="ru-RU" sz="2000" dirty="0" smtClean="0"/>
              <a:t> </a:t>
            </a:r>
            <a:r>
              <a:rPr lang="ru-RU" sz="2000" b="1" dirty="0" smtClean="0"/>
              <a:t>1930-х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стала </a:t>
            </a:r>
            <a:r>
              <a:rPr lang="ru-RU" sz="2000" dirty="0" err="1" smtClean="0"/>
              <a:t>революція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Кубі</a:t>
            </a:r>
            <a:r>
              <a:rPr lang="ru-RU" sz="2000" dirty="0" smtClean="0"/>
              <a:t> (</a:t>
            </a:r>
            <a:r>
              <a:rPr lang="ru-RU" sz="2000" b="1" dirty="0" smtClean="0">
                <a:solidFill>
                  <a:srgbClr val="FF0000"/>
                </a:solidFill>
              </a:rPr>
              <a:t>1933-1934 </a:t>
            </a:r>
            <a:r>
              <a:rPr lang="ru-RU" sz="2000" b="1" dirty="0" err="1" smtClean="0">
                <a:solidFill>
                  <a:srgbClr val="FF0000"/>
                </a:solidFill>
              </a:rPr>
              <a:t>рр</a:t>
            </a:r>
            <a:r>
              <a:rPr lang="ru-RU" sz="2000" dirty="0" smtClean="0"/>
              <a:t>.). В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якої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повалено диктатуру </a:t>
            </a:r>
            <a:r>
              <a:rPr lang="ru-RU" sz="2000" b="1" dirty="0" err="1" smtClean="0"/>
              <a:t>Мачадо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проведено </a:t>
            </a:r>
            <a:r>
              <a:rPr lang="ru-RU" sz="2000" dirty="0" err="1" smtClean="0"/>
              <a:t>цілий</a:t>
            </a:r>
            <a:r>
              <a:rPr lang="ru-RU" sz="2000" dirty="0" smtClean="0"/>
              <a:t> ряд </a:t>
            </a:r>
            <a:r>
              <a:rPr lang="ru-RU" sz="2000" dirty="0" err="1" smtClean="0"/>
              <a:t>демократичних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соціальних</a:t>
            </a:r>
            <a:r>
              <a:rPr lang="ru-RU" sz="2000" dirty="0" smtClean="0"/>
              <a:t> реформ, </a:t>
            </a:r>
            <a:r>
              <a:rPr lang="ru-RU" sz="2000" dirty="0" err="1" smtClean="0"/>
              <a:t>обмежено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</a:t>
            </a:r>
            <a:r>
              <a:rPr lang="ru-RU" sz="2000" dirty="0" smtClean="0"/>
              <a:t> </a:t>
            </a:r>
            <a:r>
              <a:rPr lang="ru-RU" sz="2000" dirty="0" err="1" smtClean="0"/>
              <a:t>іноземного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капіталу</a:t>
            </a:r>
            <a:r>
              <a:rPr lang="ru-RU" sz="2000" dirty="0" smtClean="0"/>
              <a:t>, </a:t>
            </a:r>
            <a:r>
              <a:rPr lang="ru-RU" sz="2000" dirty="0" err="1" smtClean="0"/>
              <a:t>ініциатором</a:t>
            </a:r>
            <a:r>
              <a:rPr lang="ru-RU" sz="2000" dirty="0" smtClean="0"/>
              <a:t> </a:t>
            </a:r>
            <a:r>
              <a:rPr lang="ru-RU" sz="2000" dirty="0" err="1" smtClean="0"/>
              <a:t>яким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b="1" dirty="0" err="1" smtClean="0">
                <a:solidFill>
                  <a:schemeClr val="accent5"/>
                </a:solidFill>
              </a:rPr>
              <a:t>Антоніо</a:t>
            </a:r>
            <a:r>
              <a:rPr lang="ru-RU" sz="2000" b="1" dirty="0" smtClean="0">
                <a:solidFill>
                  <a:schemeClr val="accent5"/>
                </a:solidFill>
              </a:rPr>
              <a:t> </a:t>
            </a:r>
            <a:r>
              <a:rPr lang="ru-RU" sz="2000" b="1" dirty="0" err="1" smtClean="0">
                <a:solidFill>
                  <a:schemeClr val="accent5"/>
                </a:solidFill>
              </a:rPr>
              <a:t>Гітерас</a:t>
            </a:r>
            <a:r>
              <a:rPr lang="ru-RU" sz="2000" dirty="0" smtClean="0"/>
              <a:t>. Але </a:t>
            </a:r>
            <a:r>
              <a:rPr lang="ru-RU" sz="2000" dirty="0" err="1" smtClean="0"/>
              <a:t>реформи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доведені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кінця</a:t>
            </a:r>
            <a:r>
              <a:rPr lang="ru-RU" sz="2000" dirty="0" smtClean="0"/>
              <a:t>. </a:t>
            </a:r>
            <a:endParaRPr sz="2000" dirty="0"/>
          </a:p>
        </p:txBody>
      </p:sp>
      <p:pic>
        <p:nvPicPr>
          <p:cNvPr id="21506" name="Picture 4" descr="http://cs317021.userapi.com/v317021804/577b/BG-yTMAmQy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643188"/>
            <a:ext cx="3036887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00500" y="4143375"/>
            <a:ext cx="4929188" cy="2246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В </a:t>
            </a:r>
            <a:r>
              <a:rPr lang="ru-RU" sz="2000" dirty="0" err="1"/>
              <a:t>результаті</a:t>
            </a:r>
            <a:r>
              <a:rPr lang="ru-RU" sz="2000" dirty="0"/>
              <a:t> перевороту сержанта </a:t>
            </a:r>
            <a:r>
              <a:rPr lang="ru-RU" sz="2000" b="1" dirty="0" err="1">
                <a:solidFill>
                  <a:schemeClr val="accent5"/>
                </a:solidFill>
              </a:rPr>
              <a:t>Ф.Батісти</a:t>
            </a:r>
            <a:r>
              <a:rPr lang="ru-RU" sz="2000" dirty="0"/>
              <a:t>, до </a:t>
            </a:r>
            <a:r>
              <a:rPr lang="ru-RU" sz="2000" dirty="0" err="1"/>
              <a:t>влади</a:t>
            </a:r>
            <a:r>
              <a:rPr lang="ru-RU" sz="2000" dirty="0"/>
              <a:t> у </a:t>
            </a:r>
            <a:r>
              <a:rPr lang="ru-RU" sz="2000" dirty="0" err="1"/>
              <a:t>країні</a:t>
            </a:r>
            <a:r>
              <a:rPr lang="ru-RU" sz="2000" dirty="0"/>
              <a:t> </a:t>
            </a:r>
            <a:r>
              <a:rPr lang="ru-RU" sz="2000" dirty="0" err="1"/>
              <a:t>прийшли</a:t>
            </a:r>
            <a:r>
              <a:rPr lang="ru-RU" sz="2000" dirty="0"/>
              <a:t> </a:t>
            </a:r>
            <a:r>
              <a:rPr lang="ru-RU" sz="2000" dirty="0" err="1"/>
              <a:t>праві</a:t>
            </a:r>
            <a:r>
              <a:rPr lang="ru-RU" sz="2000" dirty="0"/>
              <a:t> </a:t>
            </a:r>
            <a:r>
              <a:rPr lang="ru-RU" sz="2000" dirty="0" err="1"/>
              <a:t>сили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в </a:t>
            </a:r>
            <a:r>
              <a:rPr lang="ru-RU" sz="2000" b="1" dirty="0">
                <a:solidFill>
                  <a:srgbClr val="FF0000"/>
                </a:solidFill>
              </a:rPr>
              <a:t>1940 р</a:t>
            </a:r>
            <a:r>
              <a:rPr lang="ru-RU" sz="2000" dirty="0"/>
              <a:t>. на </a:t>
            </a:r>
            <a:r>
              <a:rPr lang="ru-RU" sz="2000" dirty="0" err="1"/>
              <a:t>Кубі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прийнята</a:t>
            </a:r>
            <a:r>
              <a:rPr lang="ru-RU" sz="2000" dirty="0"/>
              <a:t> нова демократична </a:t>
            </a:r>
            <a:r>
              <a:rPr lang="ru-RU" sz="2000" dirty="0" err="1"/>
              <a:t>конституція</a:t>
            </a:r>
            <a:r>
              <a:rPr lang="ru-RU" sz="2000" dirty="0"/>
              <a:t>, в </a:t>
            </a:r>
            <a:r>
              <a:rPr lang="ru-RU" sz="2000" dirty="0" err="1"/>
              <a:t>якійбули</a:t>
            </a:r>
            <a:r>
              <a:rPr lang="ru-RU" sz="2000" dirty="0"/>
              <a:t> </a:t>
            </a:r>
            <a:r>
              <a:rPr lang="ru-RU" sz="2000" dirty="0" err="1"/>
              <a:t>закріплені</a:t>
            </a:r>
            <a:r>
              <a:rPr lang="ru-RU" sz="2000" dirty="0"/>
              <a:t> </a:t>
            </a:r>
            <a:r>
              <a:rPr lang="ru-RU" sz="2000" dirty="0" err="1"/>
              <a:t>соціальні</a:t>
            </a:r>
            <a:r>
              <a:rPr lang="ru-RU" sz="2000" dirty="0"/>
              <a:t> </a:t>
            </a:r>
            <a:r>
              <a:rPr lang="ru-RU" sz="2000" dirty="0" err="1"/>
              <a:t>гарантії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необхідність</a:t>
            </a:r>
            <a:r>
              <a:rPr lang="ru-RU" sz="2000" dirty="0"/>
              <a:t> </a:t>
            </a:r>
            <a:r>
              <a:rPr lang="ru-RU" sz="2000" dirty="0" err="1"/>
              <a:t>проведення</a:t>
            </a:r>
            <a:r>
              <a:rPr lang="ru-RU" sz="2000" dirty="0"/>
              <a:t> </a:t>
            </a:r>
            <a:r>
              <a:rPr lang="ru-RU" sz="2000" dirty="0" err="1"/>
              <a:t>аграрної</a:t>
            </a:r>
            <a:r>
              <a:rPr lang="ru-RU" sz="2000" dirty="0"/>
              <a:t> </a:t>
            </a:r>
            <a:r>
              <a:rPr lang="ru-RU" sz="2000" dirty="0" err="1"/>
              <a:t>реформи</a:t>
            </a:r>
            <a:r>
              <a:rPr lang="ru-RU" sz="2000" dirty="0"/>
              <a:t>. </a:t>
            </a:r>
            <a:endParaRPr lang="uk-U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700338" y="2852738"/>
            <a:ext cx="1571625" cy="4222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/>
              <a:t>Ф. </a:t>
            </a:r>
            <a:r>
              <a:rPr lang="uk-UA" sz="2000" b="1" dirty="0" err="1"/>
              <a:t>Батіста</a:t>
            </a:r>
            <a:endParaRPr lang="uk-UA" sz="2000" b="1" dirty="0"/>
          </a:p>
        </p:txBody>
      </p:sp>
      <p:pic>
        <p:nvPicPr>
          <p:cNvPr id="21509" name="Picture 6" descr="http://www.diletant.ru/upload/medialibrary/81a/81a7116117782c8d04a184795f0652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0"/>
            <a:ext cx="3786187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600200"/>
            <a:ext cx="4214813" cy="4900613"/>
          </a:xfr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3429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sz="1900" dirty="0" smtClean="0"/>
              <a:t>Збройний конфлікт між </a:t>
            </a:r>
            <a:r>
              <a:rPr sz="1900" b="1" dirty="0" smtClean="0"/>
              <a:t>Перу і Колумбією </a:t>
            </a:r>
            <a:r>
              <a:rPr sz="1900" dirty="0" smtClean="0"/>
              <a:t>– </a:t>
            </a:r>
            <a:r>
              <a:rPr sz="1900" b="1" dirty="0" err="1" smtClean="0">
                <a:solidFill>
                  <a:schemeClr val="accent5"/>
                </a:solidFill>
              </a:rPr>
              <a:t>Летісійська</a:t>
            </a:r>
            <a:r>
              <a:rPr sz="1900" b="1" dirty="0" smtClean="0">
                <a:solidFill>
                  <a:schemeClr val="accent5"/>
                </a:solidFill>
              </a:rPr>
              <a:t> війна (1932-1934 рр.)</a:t>
            </a:r>
            <a:r>
              <a:rPr sz="1900" dirty="0" smtClean="0"/>
              <a:t>, в якій Перу зазнала поразку.</a:t>
            </a:r>
            <a:endParaRPr sz="1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142875"/>
            <a:ext cx="8786812" cy="132397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Період </a:t>
            </a:r>
            <a:r>
              <a:rPr lang="uk-UA" sz="2000" b="1" dirty="0">
                <a:solidFill>
                  <a:srgbClr val="FF0000"/>
                </a:solidFill>
              </a:rPr>
              <a:t>1920-1930 рр. </a:t>
            </a:r>
            <a:r>
              <a:rPr lang="uk-UA" sz="2000" dirty="0"/>
              <a:t>позначився кількома міждержавними війнами, які були зумовлені невизначеністю кордонів у важкодоступних регіонах. Такі конфлікти мали місце між </a:t>
            </a:r>
            <a:r>
              <a:rPr lang="uk-UA" sz="2000" b="1" i="1" dirty="0"/>
              <a:t>Перу і Еквадором, Перу і Колумбією, Перу і </a:t>
            </a:r>
            <a:r>
              <a:rPr lang="uk-UA" sz="2000" b="1" i="1" dirty="0" err="1"/>
              <a:t>Чілі</a:t>
            </a:r>
            <a:r>
              <a:rPr lang="uk-UA" sz="2000" b="1" i="1" dirty="0"/>
              <a:t>, </a:t>
            </a:r>
            <a:r>
              <a:rPr lang="uk-UA" sz="2000" b="1" i="1" dirty="0" err="1"/>
              <a:t>Чілі</a:t>
            </a:r>
            <a:r>
              <a:rPr lang="uk-UA" sz="2000" b="1" i="1" dirty="0"/>
              <a:t> і Болівією, Парагваєм і Болівією. </a:t>
            </a:r>
            <a:endParaRPr lang="uk-UA" sz="2000" dirty="0"/>
          </a:p>
        </p:txBody>
      </p:sp>
      <p:pic>
        <p:nvPicPr>
          <p:cNvPr id="24578" name="Picture 2" descr="http://ukrmap.su/program2010/wh10/worldhistory10_files/image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928938"/>
            <a:ext cx="4071937" cy="3424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500563" y="1571625"/>
            <a:ext cx="4500562" cy="4770438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900" dirty="0"/>
              <a:t>Конфлікт між </a:t>
            </a:r>
            <a:r>
              <a:rPr lang="uk-UA" sz="1900" b="1" dirty="0"/>
              <a:t>Болівією і Парагваєм </a:t>
            </a:r>
            <a:r>
              <a:rPr lang="uk-UA" sz="1900" dirty="0"/>
              <a:t>– </a:t>
            </a:r>
            <a:r>
              <a:rPr lang="uk-UA" sz="1900" b="1" dirty="0">
                <a:solidFill>
                  <a:schemeClr val="accent2">
                    <a:lumMod val="75000"/>
                  </a:schemeClr>
                </a:solidFill>
              </a:rPr>
              <a:t>Війна </a:t>
            </a:r>
            <a:r>
              <a:rPr lang="uk-UA" sz="1900" b="1" dirty="0" err="1">
                <a:solidFill>
                  <a:schemeClr val="accent2">
                    <a:lumMod val="75000"/>
                  </a:schemeClr>
                </a:solidFill>
              </a:rPr>
              <a:t>Чако</a:t>
            </a:r>
            <a:r>
              <a:rPr lang="uk-UA" sz="1900" b="1" dirty="0">
                <a:solidFill>
                  <a:schemeClr val="accent2">
                    <a:lumMod val="75000"/>
                  </a:schemeClr>
                </a:solidFill>
              </a:rPr>
              <a:t> (1928-1929, 1932-1935)</a:t>
            </a:r>
            <a:r>
              <a:rPr lang="uk-UA" sz="1900" dirty="0"/>
              <a:t> (пустельний район на кордоні двох держав, де були знайдені поклади нафти), Болівія зазнала поразку.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9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9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9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9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9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9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9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9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9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9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900" dirty="0"/>
          </a:p>
        </p:txBody>
      </p:sp>
      <p:pic>
        <p:nvPicPr>
          <p:cNvPr id="24580" name="Picture 4" descr="http://latindex.ru/upload/iblock/fd3/cha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43250"/>
            <a:ext cx="4392613" cy="319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957" y="52387"/>
            <a:ext cx="8786874" cy="6858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err="1" smtClean="0"/>
              <a:t>Реформи</a:t>
            </a:r>
            <a:r>
              <a:rPr lang="ru-RU" sz="2400" dirty="0" smtClean="0"/>
              <a:t> 20–30-х </a:t>
            </a:r>
            <a:r>
              <a:rPr lang="ru-RU" sz="2400" dirty="0" err="1" smtClean="0"/>
              <a:t>рр</a:t>
            </a:r>
            <a:r>
              <a:rPr lang="ru-RU" sz="2400" dirty="0" smtClean="0"/>
              <a:t>. </a:t>
            </a:r>
            <a:r>
              <a:rPr lang="ru-RU" sz="2400" dirty="0" err="1" smtClean="0"/>
              <a:t>Боротьба</a:t>
            </a:r>
            <a:r>
              <a:rPr lang="ru-RU" sz="2400" dirty="0" smtClean="0"/>
              <a:t> за </a:t>
            </a:r>
            <a:r>
              <a:rPr lang="ru-RU" sz="2400" dirty="0" err="1" smtClean="0"/>
              <a:t>економічну</a:t>
            </a:r>
            <a:r>
              <a:rPr lang="ru-RU" sz="2400" dirty="0" smtClean="0"/>
              <a:t> </a:t>
            </a:r>
            <a:r>
              <a:rPr lang="ru-RU" sz="2400" dirty="0" err="1" smtClean="0"/>
              <a:t>незалежність</a:t>
            </a:r>
            <a:endParaRPr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6519" y="981058"/>
            <a:ext cx="8715436" cy="1643074"/>
          </a:xfr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         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У 20-30-х 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рр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2000" dirty="0" smtClean="0"/>
              <a:t>у </a:t>
            </a:r>
            <a:r>
              <a:rPr lang="ru-RU" sz="2000" dirty="0" err="1" smtClean="0"/>
              <a:t>країнах</a:t>
            </a:r>
            <a:r>
              <a:rPr lang="ru-RU" sz="2000" dirty="0" smtClean="0"/>
              <a:t> </a:t>
            </a:r>
            <a:r>
              <a:rPr lang="ru-RU" sz="2000" dirty="0" err="1" smtClean="0"/>
              <a:t>Латинської</a:t>
            </a:r>
            <a:r>
              <a:rPr lang="ru-RU" sz="2000" dirty="0" smtClean="0"/>
              <a:t> Америки стало </a:t>
            </a:r>
            <a:r>
              <a:rPr lang="ru-RU" sz="2000" dirty="0" err="1" smtClean="0"/>
              <a:t>популярним</a:t>
            </a:r>
            <a:r>
              <a:rPr lang="ru-RU" sz="2000" dirty="0" smtClean="0"/>
              <a:t> гасло </a:t>
            </a:r>
            <a:r>
              <a:rPr lang="ru-RU" sz="2000" dirty="0" err="1" smtClean="0"/>
              <a:t>зміцнення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незалежності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усунення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впливу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держав,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спонукало</a:t>
            </a:r>
            <a:r>
              <a:rPr lang="ru-RU" sz="2000" dirty="0" smtClean="0"/>
              <a:t> уряди </a:t>
            </a:r>
            <a:r>
              <a:rPr lang="ru-RU" sz="2000" dirty="0" err="1" smtClean="0"/>
              <a:t>деяких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проведення</a:t>
            </a:r>
            <a:r>
              <a:rPr lang="ru-RU" sz="2000" dirty="0" smtClean="0"/>
              <a:t> реформ. </a:t>
            </a:r>
            <a:r>
              <a:rPr lang="ru-RU" sz="2000" dirty="0" err="1" smtClean="0"/>
              <a:t>Найбільш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радикальні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реформи</a:t>
            </a:r>
            <a:r>
              <a:rPr lang="ru-RU" sz="2000" dirty="0" smtClean="0"/>
              <a:t> у </a:t>
            </a:r>
            <a:r>
              <a:rPr lang="ru-RU" sz="2000" dirty="0" err="1" smtClean="0"/>
              <a:t>першій</a:t>
            </a:r>
            <a:r>
              <a:rPr lang="ru-RU" sz="2000" dirty="0" smtClean="0"/>
              <a:t> </a:t>
            </a:r>
            <a:r>
              <a:rPr lang="ru-RU" sz="2000" dirty="0" err="1" smtClean="0"/>
              <a:t>чверті</a:t>
            </a:r>
            <a:r>
              <a:rPr lang="ru-RU" sz="2000" dirty="0" smtClean="0"/>
              <a:t> ХХ ст.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проведено 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</a:rPr>
              <a:t>Аргентині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 та </a:t>
            </a:r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</a:rPr>
              <a:t>Мексиці</a:t>
            </a:r>
            <a:r>
              <a:rPr lang="ru-RU" sz="2000" dirty="0" smtClean="0"/>
              <a:t>.</a:t>
            </a:r>
            <a:endParaRPr sz="1900" dirty="0"/>
          </a:p>
        </p:txBody>
      </p:sp>
      <p:sp>
        <p:nvSpPr>
          <p:cNvPr id="4" name="TextBox 3"/>
          <p:cNvSpPr txBox="1"/>
          <p:nvPr/>
        </p:nvSpPr>
        <p:spPr>
          <a:xfrm>
            <a:off x="214313" y="2786063"/>
            <a:ext cx="4929187" cy="3894137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FFC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900" dirty="0">
                <a:latin typeface="+mn-lt"/>
                <a:cs typeface="+mn-cs"/>
              </a:rPr>
              <a:t>Так, в </a:t>
            </a:r>
            <a:r>
              <a:rPr lang="ru-RU" sz="1900" dirty="0" err="1">
                <a:latin typeface="+mn-lt"/>
                <a:cs typeface="+mn-cs"/>
              </a:rPr>
              <a:t>Аргентині</a:t>
            </a:r>
            <a:r>
              <a:rPr lang="ru-RU" sz="1900" dirty="0">
                <a:latin typeface="+mn-lt"/>
                <a:cs typeface="+mn-cs"/>
              </a:rPr>
              <a:t> президент </a:t>
            </a:r>
            <a:r>
              <a:rPr lang="ru-RU" sz="1900" dirty="0" err="1">
                <a:latin typeface="+mn-lt"/>
                <a:cs typeface="+mn-cs"/>
              </a:rPr>
              <a:t>Іпполіто</a:t>
            </a:r>
            <a:r>
              <a:rPr lang="ru-RU" sz="1900" dirty="0">
                <a:latin typeface="+mn-lt"/>
                <a:cs typeface="+mn-cs"/>
              </a:rPr>
              <a:t> </a:t>
            </a:r>
            <a:r>
              <a:rPr lang="ru-RU" sz="1900" dirty="0" err="1">
                <a:latin typeface="+mn-lt"/>
                <a:cs typeface="+mn-cs"/>
              </a:rPr>
              <a:t>Ірігойєн</a:t>
            </a:r>
            <a:r>
              <a:rPr lang="ru-RU" sz="1900" dirty="0">
                <a:latin typeface="+mn-lt"/>
                <a:cs typeface="+mn-cs"/>
              </a:rPr>
              <a:t> (1916-1922, 1928-1930 </a:t>
            </a:r>
            <a:r>
              <a:rPr lang="ru-RU" sz="1900" dirty="0" err="1">
                <a:latin typeface="+mn-lt"/>
                <a:cs typeface="+mn-cs"/>
              </a:rPr>
              <a:t>рр</a:t>
            </a:r>
            <a:r>
              <a:rPr lang="ru-RU" sz="1900" dirty="0">
                <a:latin typeface="+mn-lt"/>
                <a:cs typeface="+mn-cs"/>
              </a:rPr>
              <a:t>.) дозволив </a:t>
            </a:r>
            <a:r>
              <a:rPr lang="ru-RU" sz="1900" dirty="0" err="1">
                <a:latin typeface="+mn-lt"/>
                <a:cs typeface="+mn-cs"/>
              </a:rPr>
              <a:t>діяльність</a:t>
            </a:r>
            <a:r>
              <a:rPr lang="ru-RU" sz="1900" dirty="0">
                <a:latin typeface="+mn-lt"/>
                <a:cs typeface="+mn-cs"/>
              </a:rPr>
              <a:t> </a:t>
            </a:r>
            <a:r>
              <a:rPr lang="ru-RU" sz="1900" dirty="0" err="1">
                <a:latin typeface="+mn-lt"/>
                <a:cs typeface="+mn-cs"/>
              </a:rPr>
              <a:t>профспілок</a:t>
            </a:r>
            <a:r>
              <a:rPr lang="ru-RU" sz="1900" dirty="0">
                <a:latin typeface="+mn-lt"/>
                <a:cs typeface="+mn-cs"/>
              </a:rPr>
              <a:t>, </a:t>
            </a:r>
            <a:r>
              <a:rPr lang="ru-RU" sz="1900" dirty="0" err="1">
                <a:latin typeface="+mn-lt"/>
                <a:cs typeface="+mn-cs"/>
              </a:rPr>
              <a:t>увів</a:t>
            </a:r>
            <a:r>
              <a:rPr lang="ru-RU" sz="1900" dirty="0">
                <a:latin typeface="+mn-lt"/>
                <a:cs typeface="+mn-cs"/>
              </a:rPr>
              <a:t> 8-годинний </a:t>
            </a:r>
            <a:r>
              <a:rPr lang="ru-RU" sz="1900" dirty="0" err="1">
                <a:latin typeface="+mn-lt"/>
                <a:cs typeface="+mn-cs"/>
              </a:rPr>
              <a:t>робочий</a:t>
            </a:r>
            <a:r>
              <a:rPr lang="ru-RU" sz="1900" dirty="0">
                <a:latin typeface="+mn-lt"/>
                <a:cs typeface="+mn-cs"/>
              </a:rPr>
              <a:t> день </a:t>
            </a:r>
            <a:r>
              <a:rPr lang="ru-RU" sz="1900" dirty="0" err="1">
                <a:latin typeface="+mn-lt"/>
                <a:cs typeface="+mn-cs"/>
              </a:rPr>
              <a:t>і</a:t>
            </a:r>
            <a:r>
              <a:rPr lang="ru-RU" sz="1900" dirty="0">
                <a:latin typeface="+mn-lt"/>
                <a:cs typeface="+mn-cs"/>
              </a:rPr>
              <a:t> </a:t>
            </a:r>
            <a:r>
              <a:rPr lang="ru-RU" sz="1900" dirty="0" err="1">
                <a:latin typeface="+mn-lt"/>
                <a:cs typeface="+mn-cs"/>
              </a:rPr>
              <a:t>двотижневу</a:t>
            </a:r>
            <a:r>
              <a:rPr lang="ru-RU" sz="1900" dirty="0">
                <a:latin typeface="+mn-lt"/>
                <a:cs typeface="+mn-cs"/>
              </a:rPr>
              <a:t> </a:t>
            </a:r>
            <a:r>
              <a:rPr lang="ru-RU" sz="1900" dirty="0" err="1">
                <a:latin typeface="+mn-lt"/>
                <a:cs typeface="+mn-cs"/>
              </a:rPr>
              <a:t>оплачувану</a:t>
            </a:r>
            <a:r>
              <a:rPr lang="ru-RU" sz="1900" dirty="0">
                <a:latin typeface="+mn-lt"/>
                <a:cs typeface="+mn-cs"/>
              </a:rPr>
              <a:t> </a:t>
            </a:r>
            <a:r>
              <a:rPr lang="ru-RU" sz="1900" dirty="0" err="1">
                <a:latin typeface="+mn-lt"/>
                <a:cs typeface="+mn-cs"/>
              </a:rPr>
              <a:t>відпустку</a:t>
            </a:r>
            <a:r>
              <a:rPr lang="ru-RU" sz="1900" dirty="0">
                <a:latin typeface="+mn-lt"/>
                <a:cs typeface="+mn-cs"/>
              </a:rPr>
              <a:t>. </a:t>
            </a:r>
            <a:endParaRPr lang="en-US" sz="19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19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900" dirty="0" err="1">
                <a:latin typeface="+mn-lt"/>
                <a:cs typeface="+mn-cs"/>
              </a:rPr>
              <a:t>Було</a:t>
            </a:r>
            <a:r>
              <a:rPr lang="ru-RU" sz="1900" dirty="0">
                <a:latin typeface="+mn-lt"/>
                <a:cs typeface="+mn-cs"/>
              </a:rPr>
              <a:t> проведено </a:t>
            </a:r>
            <a:r>
              <a:rPr lang="ru-RU" sz="1900" dirty="0" err="1">
                <a:latin typeface="+mn-lt"/>
                <a:cs typeface="+mn-cs"/>
              </a:rPr>
              <a:t>земельну</a:t>
            </a:r>
            <a:r>
              <a:rPr lang="ru-RU" sz="1900" dirty="0">
                <a:latin typeface="+mn-lt"/>
                <a:cs typeface="+mn-cs"/>
              </a:rPr>
              <a:t> реформу, </a:t>
            </a:r>
            <a:r>
              <a:rPr lang="ru-RU" sz="1900" dirty="0" err="1">
                <a:latin typeface="+mn-lt"/>
                <a:cs typeface="+mn-cs"/>
              </a:rPr>
              <a:t>згідно</a:t>
            </a:r>
            <a:r>
              <a:rPr lang="ru-RU" sz="1900" dirty="0">
                <a:latin typeface="+mn-lt"/>
                <a:cs typeface="+mn-cs"/>
              </a:rPr>
              <a:t> </a:t>
            </a:r>
            <a:r>
              <a:rPr lang="ru-RU" sz="1900" dirty="0" err="1">
                <a:latin typeface="+mn-lt"/>
                <a:cs typeface="+mn-cs"/>
              </a:rPr>
              <a:t>з</a:t>
            </a:r>
            <a:r>
              <a:rPr lang="ru-RU" sz="1900" dirty="0">
                <a:latin typeface="+mn-lt"/>
                <a:cs typeface="+mn-cs"/>
              </a:rPr>
              <a:t> </a:t>
            </a:r>
            <a:r>
              <a:rPr lang="ru-RU" sz="1900" dirty="0" err="1">
                <a:latin typeface="+mn-lt"/>
                <a:cs typeface="+mn-cs"/>
              </a:rPr>
              <a:t>якою</a:t>
            </a:r>
            <a:r>
              <a:rPr lang="ru-RU" sz="1900" dirty="0">
                <a:latin typeface="+mn-lt"/>
                <a:cs typeface="+mn-cs"/>
              </a:rPr>
              <a:t> селянам передавалось </a:t>
            </a:r>
            <a:r>
              <a:rPr lang="ru-RU" sz="1900" dirty="0" err="1">
                <a:latin typeface="+mn-lt"/>
                <a:cs typeface="+mn-cs"/>
              </a:rPr>
              <a:t>із</a:t>
            </a:r>
            <a:r>
              <a:rPr lang="ru-RU" sz="1900" dirty="0">
                <a:latin typeface="+mn-lt"/>
                <a:cs typeface="+mn-cs"/>
              </a:rPr>
              <a:t> державного фонду 8 </a:t>
            </a:r>
            <a:r>
              <a:rPr lang="ru-RU" sz="1900" dirty="0" err="1">
                <a:latin typeface="+mn-lt"/>
                <a:cs typeface="+mn-cs"/>
              </a:rPr>
              <a:t>млн</a:t>
            </a:r>
            <a:r>
              <a:rPr lang="ru-RU" sz="1900" dirty="0">
                <a:latin typeface="+mn-lt"/>
                <a:cs typeface="+mn-cs"/>
              </a:rPr>
              <a:t> га </a:t>
            </a:r>
            <a:r>
              <a:rPr lang="ru-RU" sz="1900" dirty="0" err="1">
                <a:latin typeface="+mn-lt"/>
                <a:cs typeface="+mn-cs"/>
              </a:rPr>
              <a:t>землі</a:t>
            </a:r>
            <a:r>
              <a:rPr lang="ru-RU" sz="1900" dirty="0">
                <a:latin typeface="+mn-lt"/>
                <a:cs typeface="+mn-cs"/>
              </a:rPr>
              <a:t> та </a:t>
            </a:r>
            <a:r>
              <a:rPr lang="ru-RU" sz="1900" dirty="0" err="1">
                <a:latin typeface="+mn-lt"/>
                <a:cs typeface="+mn-cs"/>
              </a:rPr>
              <a:t>захищалися</a:t>
            </a:r>
            <a:r>
              <a:rPr lang="ru-RU" sz="1900" dirty="0">
                <a:latin typeface="+mn-lt"/>
                <a:cs typeface="+mn-cs"/>
              </a:rPr>
              <a:t> права </a:t>
            </a:r>
            <a:r>
              <a:rPr lang="ru-RU" sz="1900" dirty="0" err="1">
                <a:latin typeface="+mn-lt"/>
                <a:cs typeface="+mn-cs"/>
              </a:rPr>
              <a:t>орендаторів</a:t>
            </a:r>
            <a:r>
              <a:rPr lang="ru-RU" sz="1900" dirty="0">
                <a:latin typeface="+mn-lt"/>
                <a:cs typeface="+mn-cs"/>
              </a:rPr>
              <a:t>. Але </a:t>
            </a:r>
            <a:r>
              <a:rPr lang="ru-RU" sz="1900" dirty="0" err="1">
                <a:latin typeface="+mn-lt"/>
                <a:cs typeface="+mn-cs"/>
              </a:rPr>
              <a:t>ці</a:t>
            </a:r>
            <a:r>
              <a:rPr lang="ru-RU" sz="1900" dirty="0">
                <a:latin typeface="+mn-lt"/>
                <a:cs typeface="+mn-cs"/>
              </a:rPr>
              <a:t> </a:t>
            </a:r>
            <a:r>
              <a:rPr lang="ru-RU" sz="1900" dirty="0" err="1">
                <a:latin typeface="+mn-lt"/>
                <a:cs typeface="+mn-cs"/>
              </a:rPr>
              <a:t>реформи</a:t>
            </a:r>
            <a:r>
              <a:rPr lang="ru-RU" sz="1900" dirty="0">
                <a:latin typeface="+mn-lt"/>
                <a:cs typeface="+mn-cs"/>
              </a:rPr>
              <a:t> </a:t>
            </a:r>
            <a:r>
              <a:rPr lang="ru-RU" sz="1900" dirty="0" err="1">
                <a:latin typeface="+mn-lt"/>
                <a:cs typeface="+mn-cs"/>
              </a:rPr>
              <a:t>були</a:t>
            </a:r>
            <a:r>
              <a:rPr lang="ru-RU" sz="1900" dirty="0">
                <a:latin typeface="+mn-lt"/>
                <a:cs typeface="+mn-cs"/>
              </a:rPr>
              <a:t> </a:t>
            </a:r>
            <a:r>
              <a:rPr lang="ru-RU" sz="1900" dirty="0" err="1">
                <a:latin typeface="+mn-lt"/>
                <a:cs typeface="+mn-cs"/>
              </a:rPr>
              <a:t>перервані</a:t>
            </a:r>
            <a:r>
              <a:rPr lang="ru-RU" sz="1900" dirty="0">
                <a:latin typeface="+mn-lt"/>
                <a:cs typeface="+mn-cs"/>
              </a:rPr>
              <a:t> переворотом генерала </a:t>
            </a:r>
            <a:r>
              <a:rPr lang="ru-RU" sz="1900" dirty="0" err="1">
                <a:latin typeface="+mn-lt"/>
                <a:cs typeface="+mn-cs"/>
              </a:rPr>
              <a:t>Ф.Урібуру</a:t>
            </a:r>
            <a:r>
              <a:rPr lang="ru-RU" sz="1900" dirty="0">
                <a:latin typeface="+mn-lt"/>
                <a:cs typeface="+mn-cs"/>
              </a:rPr>
              <a:t>, </a:t>
            </a:r>
            <a:r>
              <a:rPr lang="ru-RU" sz="1900" dirty="0" err="1">
                <a:latin typeface="+mn-lt"/>
                <a:cs typeface="+mn-cs"/>
              </a:rPr>
              <a:t>що</a:t>
            </a:r>
            <a:r>
              <a:rPr lang="ru-RU" sz="1900" dirty="0">
                <a:latin typeface="+mn-lt"/>
                <a:cs typeface="+mn-cs"/>
              </a:rPr>
              <a:t> правив </a:t>
            </a:r>
            <a:r>
              <a:rPr lang="ru-RU" sz="1900" dirty="0" err="1">
                <a:latin typeface="+mn-lt"/>
                <a:cs typeface="+mn-cs"/>
              </a:rPr>
              <a:t>з</a:t>
            </a:r>
            <a:r>
              <a:rPr lang="ru-RU" sz="1900" dirty="0">
                <a:latin typeface="+mn-lt"/>
                <a:cs typeface="+mn-cs"/>
              </a:rPr>
              <a:t> 1930 по 1932 р.</a:t>
            </a:r>
          </a:p>
        </p:txBody>
      </p:sp>
      <p:pic>
        <p:nvPicPr>
          <p:cNvPr id="23558" name="Picture 2" descr="http://ukrmap.su/program2010/wh10/worldhistory10_files/image5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3286125"/>
            <a:ext cx="214312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4" descr="http://upload.wikimedia.org/wikipedia/commons/thumb/9/99/Jos%C3%A9_F%C3%A9lix_Uriburu.jpg/120px-Jos%C3%A9_F%C3%A9lix_Uribur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2857500"/>
            <a:ext cx="2286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86375" y="5786438"/>
            <a:ext cx="3643313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/>
              <a:t>Генерал </a:t>
            </a:r>
            <a:r>
              <a:rPr lang="ru-RU" sz="2000" b="1" i="1" dirty="0" err="1"/>
              <a:t>Ф.Урібуру</a:t>
            </a:r>
            <a:endParaRPr lang="ru-RU" sz="20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8229600" cy="192881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 </a:t>
            </a:r>
            <a:r>
              <a:rPr lang="ru-RU" dirty="0" err="1" smtClean="0"/>
              <a:t>Мексиці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r>
              <a:rPr lang="ru-RU" dirty="0" smtClean="0"/>
              <a:t> 1910-1917 </a:t>
            </a:r>
            <a:r>
              <a:rPr lang="ru-RU" dirty="0" err="1" smtClean="0"/>
              <a:t>рр</a:t>
            </a:r>
            <a:r>
              <a:rPr lang="ru-RU" dirty="0" smtClean="0"/>
              <a:t>. до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до­ступилася</a:t>
            </a:r>
            <a:r>
              <a:rPr lang="ru-RU" dirty="0" smtClean="0"/>
              <a:t> нова </a:t>
            </a:r>
            <a:r>
              <a:rPr lang="ru-RU" dirty="0" err="1" smtClean="0"/>
              <a:t>політична</a:t>
            </a:r>
            <a:r>
              <a:rPr lang="ru-RU" dirty="0" smtClean="0"/>
              <a:t> </a:t>
            </a:r>
            <a:r>
              <a:rPr lang="ru-RU" dirty="0" err="1" smtClean="0"/>
              <a:t>еліта</a:t>
            </a:r>
            <a:r>
              <a:rPr lang="ru-RU" dirty="0" smtClean="0"/>
              <a:t>. 1 </a:t>
            </a:r>
            <a:r>
              <a:rPr lang="ru-RU" dirty="0" err="1" smtClean="0"/>
              <a:t>травня</a:t>
            </a:r>
            <a:r>
              <a:rPr lang="ru-RU" dirty="0" smtClean="0"/>
              <a:t> 1917 р.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прийнято</a:t>
            </a:r>
            <a:r>
              <a:rPr lang="ru-RU" dirty="0" smtClean="0"/>
              <a:t> одну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демократичних</a:t>
            </a:r>
            <a:r>
              <a:rPr lang="ru-RU" dirty="0" smtClean="0"/>
              <a:t> на той час </a:t>
            </a:r>
            <a:r>
              <a:rPr lang="ru-RU" dirty="0" err="1" smtClean="0"/>
              <a:t>конституцій</a:t>
            </a:r>
            <a:r>
              <a:rPr lang="ru-RU" dirty="0" smtClean="0"/>
              <a:t>. Вона </a:t>
            </a:r>
            <a:r>
              <a:rPr lang="ru-RU" dirty="0" err="1" smtClean="0"/>
              <a:t>закріплювала</a:t>
            </a:r>
            <a:r>
              <a:rPr lang="ru-RU" dirty="0" smtClean="0"/>
              <a:t> за </a:t>
            </a:r>
            <a:r>
              <a:rPr lang="ru-RU" dirty="0" err="1" smtClean="0"/>
              <a:t>нацією</a:t>
            </a:r>
            <a:r>
              <a:rPr lang="ru-RU" dirty="0" smtClean="0"/>
              <a:t> права на землю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надра</a:t>
            </a:r>
            <a:r>
              <a:rPr lang="ru-RU" dirty="0" smtClean="0"/>
              <a:t>, </a:t>
            </a:r>
            <a:r>
              <a:rPr lang="ru-RU" dirty="0" err="1" smtClean="0"/>
              <a:t>зобов’язувала</a:t>
            </a:r>
            <a:r>
              <a:rPr lang="ru-RU" dirty="0" smtClean="0"/>
              <a:t> </a:t>
            </a:r>
            <a:r>
              <a:rPr lang="ru-RU" dirty="0" err="1" smtClean="0"/>
              <a:t>повернути</a:t>
            </a:r>
            <a:r>
              <a:rPr lang="ru-RU" dirty="0" smtClean="0"/>
              <a:t> селянам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захоплені</a:t>
            </a:r>
            <a:r>
              <a:rPr lang="ru-RU" dirty="0" smtClean="0"/>
              <a:t> в них </a:t>
            </a:r>
            <a:r>
              <a:rPr lang="ru-RU" dirty="0" err="1" smtClean="0"/>
              <a:t>землі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наділити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землею </a:t>
            </a:r>
            <a:r>
              <a:rPr lang="ru-RU" dirty="0" err="1" smtClean="0"/>
              <a:t>з</a:t>
            </a:r>
            <a:r>
              <a:rPr lang="ru-RU" dirty="0" smtClean="0"/>
              <a:t> державного фонду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57620" y="2357430"/>
            <a:ext cx="4786346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 </a:t>
            </a:r>
            <a:r>
              <a:rPr lang="ru-RU" sz="2000" dirty="0" err="1"/>
              <a:t>Крім</a:t>
            </a:r>
            <a:r>
              <a:rPr lang="ru-RU" sz="2000" dirty="0"/>
              <a:t> того, </a:t>
            </a:r>
            <a:r>
              <a:rPr lang="ru-RU" sz="2000" dirty="0" err="1"/>
              <a:t>кожний</a:t>
            </a:r>
            <a:r>
              <a:rPr lang="ru-RU" sz="2000" dirty="0"/>
              <a:t> штат </a:t>
            </a:r>
            <a:r>
              <a:rPr lang="ru-RU" sz="2000" dirty="0" err="1"/>
              <a:t>установлював</a:t>
            </a:r>
            <a:r>
              <a:rPr lang="ru-RU" sz="2000" dirty="0"/>
              <a:t> максимум </a:t>
            </a:r>
            <a:r>
              <a:rPr lang="ru-RU" sz="2000" dirty="0" err="1"/>
              <a:t>землеволодіння</a:t>
            </a:r>
            <a:r>
              <a:rPr lang="ru-RU" sz="2000" dirty="0"/>
              <a:t>, а </a:t>
            </a:r>
            <a:r>
              <a:rPr lang="ru-RU" sz="2000" dirty="0" err="1"/>
              <a:t>надлишки</a:t>
            </a:r>
            <a:r>
              <a:rPr lang="ru-RU" sz="2000" dirty="0"/>
              <a:t> </a:t>
            </a:r>
            <a:r>
              <a:rPr lang="ru-RU" sz="2000" dirty="0" err="1"/>
              <a:t>викуповувались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розпо­ділялися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селянами. </a:t>
            </a:r>
            <a:r>
              <a:rPr lang="ru-RU" sz="2000" dirty="0" err="1"/>
              <a:t>Конституція</a:t>
            </a:r>
            <a:r>
              <a:rPr lang="ru-RU" sz="2000" dirty="0"/>
              <a:t> </a:t>
            </a:r>
            <a:r>
              <a:rPr lang="ru-RU" sz="2000" dirty="0" err="1"/>
              <a:t>визнавала</a:t>
            </a:r>
            <a:r>
              <a:rPr lang="ru-RU" sz="2000" dirty="0"/>
              <a:t> права </a:t>
            </a:r>
            <a:r>
              <a:rPr lang="ru-RU" sz="2000" dirty="0" err="1"/>
              <a:t>профспілок</a:t>
            </a:r>
            <a:r>
              <a:rPr lang="ru-RU" sz="2000" dirty="0"/>
              <a:t>, </a:t>
            </a:r>
            <a:r>
              <a:rPr lang="ru-RU" sz="2000" dirty="0" err="1"/>
              <a:t>установлювала</a:t>
            </a:r>
            <a:r>
              <a:rPr lang="ru-RU" sz="2000" dirty="0"/>
              <a:t> 8-годинний </a:t>
            </a:r>
            <a:r>
              <a:rPr lang="ru-RU" sz="2000" dirty="0" err="1"/>
              <a:t>робочий</a:t>
            </a:r>
            <a:r>
              <a:rPr lang="ru-RU" sz="2000" dirty="0"/>
              <a:t> день. </a:t>
            </a:r>
            <a:r>
              <a:rPr lang="ru-RU" sz="2000" dirty="0" err="1"/>
              <a:t>Початкова</a:t>
            </a:r>
            <a:r>
              <a:rPr lang="ru-RU" sz="2000" dirty="0"/>
              <a:t> </a:t>
            </a:r>
            <a:r>
              <a:rPr lang="ru-RU" sz="2000" dirty="0" err="1"/>
              <a:t>освіта</a:t>
            </a:r>
            <a:r>
              <a:rPr lang="ru-RU" sz="2000" dirty="0"/>
              <a:t> стала </a:t>
            </a:r>
            <a:r>
              <a:rPr lang="ru-RU" sz="2000" dirty="0" err="1"/>
              <a:t>обов’язковою</a:t>
            </a:r>
            <a:r>
              <a:rPr lang="ru-RU" sz="2000" dirty="0"/>
              <a:t> та </a:t>
            </a:r>
            <a:r>
              <a:rPr lang="ru-RU" sz="2000" dirty="0" err="1"/>
              <a:t>безплатною</a:t>
            </a:r>
            <a:r>
              <a:rPr lang="ru-RU" sz="2000" dirty="0"/>
              <a:t>. Мексика </a:t>
            </a:r>
            <a:r>
              <a:rPr lang="ru-RU" sz="2000" dirty="0" err="1"/>
              <a:t>проголошувалася</a:t>
            </a:r>
            <a:r>
              <a:rPr lang="ru-RU" sz="2000" dirty="0"/>
              <a:t> демократичною </a:t>
            </a:r>
            <a:r>
              <a:rPr lang="ru-RU" sz="2000" dirty="0" err="1"/>
              <a:t>президентською</a:t>
            </a:r>
            <a:r>
              <a:rPr lang="ru-RU" sz="2000" dirty="0"/>
              <a:t> федеративною </a:t>
            </a:r>
            <a:r>
              <a:rPr lang="ru-RU" sz="2000" dirty="0" err="1"/>
              <a:t>республікою</a:t>
            </a:r>
            <a:r>
              <a:rPr lang="ru-RU" sz="2000" dirty="0"/>
              <a:t>.</a:t>
            </a:r>
          </a:p>
        </p:txBody>
      </p:sp>
      <p:pic>
        <p:nvPicPr>
          <p:cNvPr id="1026" name="Picture 2" descr="http://latindex.ru/upload/iblock/c47/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428868"/>
            <a:ext cx="2643206" cy="362083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674551">
  <a:themeElements>
    <a:clrScheme name="Другая 5">
      <a:dk1>
        <a:sysClr val="windowText" lastClr="000000"/>
      </a:dk1>
      <a:lt1>
        <a:srgbClr val="FDFFE5"/>
      </a:lt1>
      <a:dk2>
        <a:srgbClr val="89C540"/>
      </a:dk2>
      <a:lt2>
        <a:srgbClr val="FAFECA"/>
      </a:lt2>
      <a:accent1>
        <a:srgbClr val="FF6566"/>
      </a:accent1>
      <a:accent2>
        <a:srgbClr val="EA40C6"/>
      </a:accent2>
      <a:accent3>
        <a:srgbClr val="769F11"/>
      </a:accent3>
      <a:accent4>
        <a:srgbClr val="0CCEFC"/>
      </a:accent4>
      <a:accent5>
        <a:srgbClr val="3108DE"/>
      </a:accent5>
      <a:accent6>
        <a:srgbClr val="FF0000"/>
      </a:accent6>
      <a:hlink>
        <a:srgbClr val="FF0066"/>
      </a:hlink>
      <a:folHlink>
        <a:srgbClr val="660066"/>
      </a:folHlink>
    </a:clrScheme>
    <a:fontScheme name="Другая 1">
      <a:majorFont>
        <a:latin typeface="Monotype Corsiva"/>
        <a:ea typeface=""/>
        <a:cs typeface=""/>
      </a:majorFont>
      <a:minorFont>
        <a:latin typeface="Book Antiqua"/>
        <a:ea typeface=""/>
        <a:cs typeface="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TS101674551</Template>
  <TotalTime>0</TotalTime>
  <Words>841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TS101674551</vt:lpstr>
      <vt:lpstr>Латинська Америка  у 20-30 роки ХХ ст</vt:lpstr>
      <vt:lpstr>Презентация PowerPoint</vt:lpstr>
      <vt:lpstr>Особливості економічних і політичних процесів у регіоні</vt:lpstr>
      <vt:lpstr>Презентация PowerPoint</vt:lpstr>
      <vt:lpstr>Презентация PowerPoint</vt:lpstr>
      <vt:lpstr>Презентация PowerPoint</vt:lpstr>
      <vt:lpstr>Презентация PowerPoint</vt:lpstr>
      <vt:lpstr>Реформи 20–30-х рр. Боротьба за економічну незалежність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2</cp:revision>
  <dcterms:created xsi:type="dcterms:W3CDTF">2014-04-30T17:29:54Z</dcterms:created>
  <dcterms:modified xsi:type="dcterms:W3CDTF">2015-04-26T14:37:55Z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TC016745519991</vt:lpwstr>
  </property>
</Properties>
</file>