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92882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dirty="0" err="1" smtClean="0">
                <a:ln w="0"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“Голодомор</a:t>
            </a:r>
            <a:r>
              <a:rPr lang="uk-UA" sz="6600" dirty="0" smtClean="0">
                <a:ln w="0"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1932-1933”</a:t>
            </a:r>
            <a:endParaRPr lang="uk-UA" sz="6600" dirty="0">
              <a:ln w="0"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58" y="4988388"/>
            <a:ext cx="4214842" cy="1869612"/>
          </a:xfrm>
        </p:spPr>
        <p:txBody>
          <a:bodyPr>
            <a:normAutofit/>
          </a:bodyPr>
          <a:lstStyle/>
          <a:p>
            <a:pPr algn="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Підготував</a:t>
            </a:r>
          </a:p>
          <a:p>
            <a:pPr algn="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Учень 10-А класу</a:t>
            </a:r>
          </a:p>
          <a:p>
            <a:pPr algn="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Пазуханич Руслан</a:t>
            </a:r>
            <a:endParaRPr lang="uk-UA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604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14554"/>
            <a:ext cx="4786346" cy="3190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0"/>
            <a:ext cx="5786446" cy="6572272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err="1" smtClean="0"/>
              <a:t>Анал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з даних демограф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чної</a:t>
            </a:r>
            <a:r>
              <a:rPr lang="uk-UA" b="1" i="1" dirty="0" smtClean="0"/>
              <a:t> статистики 30-х рок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</a:t>
            </a:r>
            <a:r>
              <a:rPr lang="uk-UA" b="1" i="1" dirty="0" err="1" smtClean="0"/>
              <a:t>св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дчить</a:t>
            </a:r>
            <a:r>
              <a:rPr lang="uk-UA" b="1" i="1" dirty="0" smtClean="0"/>
              <a:t> про те, що </a:t>
            </a:r>
            <a:r>
              <a:rPr lang="uk-UA" b="1" i="1" dirty="0" err="1" smtClean="0"/>
              <a:t>прям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втрати населення України 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голоду 1932 року становлять близько 150 тисяч </a:t>
            </a:r>
            <a:r>
              <a:rPr lang="uk-UA" b="1" i="1" dirty="0" err="1" smtClean="0"/>
              <a:t>чолов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к, а 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голоду 1933 року-в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3 до 3.5 млн. </a:t>
            </a:r>
            <a:r>
              <a:rPr lang="uk-UA" b="1" i="1" dirty="0" err="1" smtClean="0"/>
              <a:t>чолов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к. </a:t>
            </a:r>
            <a:r>
              <a:rPr lang="uk-UA" b="1" i="1" dirty="0" err="1" smtClean="0"/>
              <a:t>Повн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демограф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втрати, включаючи катастроф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чне</a:t>
            </a:r>
            <a:r>
              <a:rPr lang="uk-UA" b="1" i="1" dirty="0" smtClean="0"/>
              <a:t> зниження </a:t>
            </a:r>
            <a:r>
              <a:rPr lang="uk-UA" b="1" i="1" dirty="0" err="1" smtClean="0"/>
              <a:t>народжуваност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п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впливом голоду,сягають за 1932-1933 роки понад 5 млн. </a:t>
            </a:r>
            <a:r>
              <a:rPr lang="uk-UA" b="1" i="1" dirty="0" err="1" smtClean="0"/>
              <a:t>чолов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к. </a:t>
            </a:r>
            <a:br>
              <a:rPr lang="uk-UA" b="1" i="1" dirty="0" smtClean="0"/>
            </a:br>
            <a:r>
              <a:rPr lang="uk-UA" b="1" i="1" dirty="0" err="1" smtClean="0"/>
              <a:t>Експропр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ац</a:t>
            </a:r>
            <a:r>
              <a:rPr lang="en-US" b="1" i="1" dirty="0" err="1" smtClean="0"/>
              <a:t>i</a:t>
            </a:r>
            <a:r>
              <a:rPr lang="uk-UA" b="1" i="1" dirty="0" smtClean="0"/>
              <a:t>я українського селянства як класу </a:t>
            </a:r>
            <a:r>
              <a:rPr lang="uk-UA" b="1" i="1" dirty="0" err="1" smtClean="0"/>
              <a:t>зустр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ла</a:t>
            </a:r>
            <a:r>
              <a:rPr lang="uk-UA" b="1" i="1" dirty="0" smtClean="0"/>
              <a:t> масовий </a:t>
            </a:r>
            <a:r>
              <a:rPr lang="uk-UA" b="1" i="1" dirty="0" err="1" smtClean="0"/>
              <a:t>оп</a:t>
            </a:r>
            <a:r>
              <a:rPr lang="en-US" b="1" i="1" dirty="0" err="1" smtClean="0"/>
              <a:t>i</a:t>
            </a:r>
            <a:r>
              <a:rPr lang="uk-UA" b="1" i="1" dirty="0" smtClean="0"/>
              <a:t>р. Придушуючи цей </a:t>
            </a:r>
            <a:r>
              <a:rPr lang="uk-UA" b="1" i="1" dirty="0" err="1" smtClean="0"/>
              <a:t>оп</a:t>
            </a:r>
            <a:r>
              <a:rPr lang="en-US" b="1" i="1" dirty="0" err="1" smtClean="0"/>
              <a:t>i</a:t>
            </a:r>
            <a:r>
              <a:rPr lang="uk-UA" b="1" i="1" dirty="0" smtClean="0"/>
              <a:t>р, держава вживала </a:t>
            </a:r>
            <a:r>
              <a:rPr lang="uk-UA" b="1" i="1" dirty="0" err="1" smtClean="0"/>
              <a:t>репресивн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заходи аж до </a:t>
            </a:r>
            <a:r>
              <a:rPr lang="uk-UA" b="1" i="1" dirty="0" err="1" smtClean="0"/>
              <a:t>найб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льш</a:t>
            </a:r>
            <a:r>
              <a:rPr lang="uk-UA" b="1" i="1" dirty="0" smtClean="0"/>
              <a:t> потворних-у форм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геноциду. Лише перед 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йною</a:t>
            </a:r>
            <a:r>
              <a:rPr lang="uk-UA" b="1" i="1" dirty="0" smtClean="0"/>
              <a:t> вдалося подолати, викликане насильницькою колектив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зац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єю</a:t>
            </a:r>
            <a:r>
              <a:rPr lang="uk-UA" b="1" i="1" dirty="0" smtClean="0"/>
              <a:t> </a:t>
            </a:r>
            <a:r>
              <a:rPr lang="uk-UA" b="1" i="1" dirty="0" err="1" smtClean="0"/>
              <a:t>пад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ння</a:t>
            </a:r>
            <a:r>
              <a:rPr lang="uk-UA" b="1" i="1" dirty="0" smtClean="0"/>
              <a:t> продуктивних сил с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льського</a:t>
            </a:r>
            <a:r>
              <a:rPr lang="uk-UA" b="1" i="1" dirty="0" smtClean="0"/>
              <a:t> господарства. </a:t>
            </a:r>
            <a:endParaRPr lang="uk-UA" b="1" i="1" dirty="0"/>
          </a:p>
        </p:txBody>
      </p:sp>
      <p:pic>
        <p:nvPicPr>
          <p:cNvPr id="4" name="Рисунок 3" descr="xt_Picture_file_path_7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815015" cy="6858000"/>
          </a:xfrm>
          <a:prstGeom prst="rect">
            <a:avLst/>
          </a:prstGeom>
        </p:spPr>
      </p:pic>
    </p:spTree>
  </p:cSld>
  <p:clrMapOvr>
    <a:masterClrMapping/>
  </p:clrMapOvr>
  <p:transition spd="slow" advTm="1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дом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44589"/>
            <a:ext cx="10215009" cy="6813411"/>
          </a:xfrm>
        </p:spPr>
      </p:pic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80931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У СРСР правду про </a:t>
            </a:r>
            <a:r>
              <a:rPr lang="ru-RU" sz="3200" b="1" i="1" dirty="0" err="1" smtClean="0"/>
              <a:t>жахливий</a:t>
            </a:r>
            <a:r>
              <a:rPr lang="ru-RU" sz="3200" b="1" i="1" dirty="0" smtClean="0"/>
              <a:t> голод 1932-1933 </a:t>
            </a:r>
            <a:r>
              <a:rPr lang="ru-RU" sz="3200" b="1" i="1" dirty="0" err="1" smtClean="0"/>
              <a:t>рокiв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що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мав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мiсце</a:t>
            </a:r>
            <a:r>
              <a:rPr lang="ru-RU" sz="3200" b="1" i="1" dirty="0" smtClean="0"/>
              <a:t> в </a:t>
            </a:r>
            <a:r>
              <a:rPr lang="ru-RU" sz="3200" b="1" i="1" dirty="0" err="1" smtClean="0"/>
              <a:t>Українi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багато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рокiв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приховували.Чому</a:t>
            </a:r>
            <a:r>
              <a:rPr lang="ru-RU" sz="3200" b="1" i="1" dirty="0" smtClean="0"/>
              <a:t>? А тому, </a:t>
            </a:r>
            <a:r>
              <a:rPr lang="ru-RU" sz="3200" b="1" i="1" dirty="0" err="1" smtClean="0"/>
              <a:t>що</a:t>
            </a:r>
            <a:r>
              <a:rPr lang="ru-RU" sz="3200" b="1" i="1" dirty="0" smtClean="0"/>
              <a:t> голод </a:t>
            </a:r>
            <a:r>
              <a:rPr lang="ru-RU" sz="3200" b="1" i="1" dirty="0" err="1" smtClean="0"/>
              <a:t>був</a:t>
            </a:r>
            <a:r>
              <a:rPr lang="ru-RU" sz="3200" b="1" i="1" dirty="0" smtClean="0"/>
              <a:t> не через </a:t>
            </a:r>
            <a:r>
              <a:rPr lang="ru-RU" sz="3200" b="1" i="1" dirty="0" err="1" smtClean="0"/>
              <a:t>нестачу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продуктiв</a:t>
            </a:r>
            <a:r>
              <a:rPr lang="ru-RU" sz="3200" b="1" i="1" dirty="0" smtClean="0"/>
              <a:t>. Урожай 1932 року </a:t>
            </a:r>
            <a:r>
              <a:rPr lang="ru-RU" sz="3200" b="1" i="1" dirty="0" err="1" smtClean="0"/>
              <a:t>був</a:t>
            </a:r>
            <a:r>
              <a:rPr lang="ru-RU" sz="3200" b="1" i="1" dirty="0" smtClean="0"/>
              <a:t> не </a:t>
            </a:r>
            <a:r>
              <a:rPr lang="ru-RU" sz="3200" b="1" i="1" dirty="0" err="1" smtClean="0"/>
              <a:t>нижчий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нiж</a:t>
            </a:r>
            <a:r>
              <a:rPr lang="ru-RU" sz="3200" b="1" i="1" dirty="0" smtClean="0"/>
              <a:t> у </a:t>
            </a:r>
            <a:r>
              <a:rPr lang="ru-RU" sz="3200" b="1" i="1" dirty="0" err="1" smtClean="0"/>
              <a:t>попереднi</a:t>
            </a:r>
            <a:r>
              <a:rPr lang="ru-RU" sz="3200" b="1" i="1" dirty="0" smtClean="0"/>
              <a:t> роки, </a:t>
            </a:r>
            <a:r>
              <a:rPr lang="ru-RU" sz="3200" b="1" i="1" dirty="0" err="1" smtClean="0"/>
              <a:t>отже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нiби</a:t>
            </a:r>
            <a:r>
              <a:rPr lang="ru-RU" sz="3200" b="1" i="1" dirty="0" smtClean="0"/>
              <a:t> не </a:t>
            </a:r>
            <a:r>
              <a:rPr lang="ru-RU" sz="3200" b="1" i="1" dirty="0" err="1" smtClean="0"/>
              <a:t>iснувало</a:t>
            </a:r>
            <a:r>
              <a:rPr lang="ru-RU" sz="3200" b="1" i="1" dirty="0" smtClean="0"/>
              <a:t> причин для голоду. </a:t>
            </a:r>
            <a:r>
              <a:rPr lang="ru-RU" sz="3200" b="1" i="1" dirty="0" err="1" smtClean="0"/>
              <a:t>Однак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Сталiн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прагнув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прискорити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iндустрiалiзацiю-будувати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заводiв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бiльше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i</a:t>
            </a:r>
            <a:r>
              <a:rPr lang="ru-RU" sz="3200" b="1" i="1" dirty="0" smtClean="0"/>
              <a:t> </a:t>
            </a:r>
            <a:br>
              <a:rPr lang="ru-RU" sz="3200" b="1" i="1" dirty="0" smtClean="0"/>
            </a:br>
            <a:r>
              <a:rPr lang="ru-RU" sz="3200" b="1" i="1" dirty="0" err="1" smtClean="0"/>
              <a:t>швидше</a:t>
            </a:r>
            <a:r>
              <a:rPr lang="ru-RU" sz="3200" b="1" i="1" dirty="0" smtClean="0"/>
              <a:t>. На </a:t>
            </a:r>
            <a:r>
              <a:rPr lang="ru-RU" sz="3200" b="1" i="1" dirty="0" err="1" smtClean="0"/>
              <a:t>це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потрiбнi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були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кошти</a:t>
            </a:r>
            <a:r>
              <a:rPr lang="ru-RU" sz="3200" b="1" i="1" dirty="0" smtClean="0"/>
              <a:t>. </a:t>
            </a:r>
            <a:r>
              <a:rPr lang="ru-RU" sz="3200" b="1" i="1" dirty="0" err="1" smtClean="0"/>
              <a:t>Отож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i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вирiшено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було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збiльшити</a:t>
            </a:r>
            <a:r>
              <a:rPr lang="ru-RU" sz="3200" b="1" i="1" dirty="0" smtClean="0"/>
              <a:t> продаж зерна за кордон, </a:t>
            </a:r>
            <a:r>
              <a:rPr lang="ru-RU" sz="3200" b="1" i="1" dirty="0" err="1" smtClean="0"/>
              <a:t>узяти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його</a:t>
            </a:r>
            <a:r>
              <a:rPr lang="ru-RU" sz="3200" b="1" i="1" dirty="0" smtClean="0"/>
              <a:t> за </a:t>
            </a:r>
            <a:r>
              <a:rPr lang="ru-RU" sz="3200" b="1" i="1" dirty="0" err="1" smtClean="0"/>
              <a:t>будь-яку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цiну</a:t>
            </a:r>
            <a:r>
              <a:rPr lang="ru-RU" sz="3200" b="1" i="1" dirty="0" smtClean="0"/>
              <a:t> в </a:t>
            </a:r>
            <a:r>
              <a:rPr lang="ru-RU" sz="3200" b="1" i="1" dirty="0" err="1" smtClean="0"/>
              <a:t>українського</a:t>
            </a:r>
            <a:r>
              <a:rPr lang="ru-RU" sz="3200" b="1" i="1" dirty="0" smtClean="0"/>
              <a:t> селянства.</a:t>
            </a:r>
            <a:endParaRPr lang="uk-UA" sz="3200" b="1" i="1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829576" cy="288036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i="1" dirty="0" err="1" smtClean="0"/>
              <a:t>Одночасно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Сталiн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тим</a:t>
            </a:r>
            <a:r>
              <a:rPr lang="ru-RU" b="1" i="1" dirty="0" smtClean="0"/>
              <a:t> самим </a:t>
            </a:r>
            <a:r>
              <a:rPr lang="ru-RU" b="1" i="1" dirty="0" err="1" smtClean="0"/>
              <a:t>розраховував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притиснути</a:t>
            </a:r>
            <a:r>
              <a:rPr lang="ru-RU" b="1" i="1" dirty="0" smtClean="0"/>
              <a:t> селян </a:t>
            </a:r>
            <a:r>
              <a:rPr lang="ru-RU" b="1" i="1" dirty="0" err="1" smtClean="0"/>
              <a:t>України,якi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опиралися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колективiзацiї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сильнiше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нiж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росiйськi</a:t>
            </a:r>
            <a:r>
              <a:rPr lang="ru-RU" b="1" i="1" dirty="0" smtClean="0"/>
              <a:t>. А </a:t>
            </a:r>
            <a:r>
              <a:rPr lang="ru-RU" b="1" i="1" dirty="0" err="1" smtClean="0"/>
              <a:t>оскiльки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селяни</a:t>
            </a:r>
            <a:r>
              <a:rPr lang="ru-RU" b="1" i="1" dirty="0" smtClean="0"/>
              <a:t> становили </a:t>
            </a:r>
            <a:r>
              <a:rPr lang="ru-RU" b="1" i="1" dirty="0" err="1" smtClean="0"/>
              <a:t>значну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населення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 то голодомор, </a:t>
            </a:r>
            <a:r>
              <a:rPr lang="ru-RU" b="1" i="1" dirty="0" err="1" smtClean="0"/>
              <a:t>спрямований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проти</a:t>
            </a:r>
            <a:r>
              <a:rPr lang="ru-RU" b="1" i="1" dirty="0" smtClean="0"/>
              <a:t> них, </a:t>
            </a:r>
            <a:r>
              <a:rPr lang="ru-RU" b="1" i="1" dirty="0" err="1" smtClean="0"/>
              <a:t>фактично</a:t>
            </a:r>
            <a:r>
              <a:rPr lang="ru-RU" b="1" i="1" dirty="0" smtClean="0"/>
              <a:t> означав голодомор </a:t>
            </a:r>
            <a:r>
              <a:rPr lang="ru-RU" b="1" i="1" dirty="0" err="1" smtClean="0"/>
              <a:t>українського</a:t>
            </a:r>
            <a:r>
              <a:rPr lang="ru-RU" b="1" i="1" dirty="0" smtClean="0"/>
              <a:t> народу. </a:t>
            </a:r>
            <a:endParaRPr lang="uk-UA" b="1" i="1" dirty="0"/>
          </a:p>
        </p:txBody>
      </p:sp>
      <p:pic>
        <p:nvPicPr>
          <p:cNvPr id="4" name="Рисунок 3" descr="6145250_b7db5c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496"/>
            <a:ext cx="5643602" cy="37583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r>
              <a:rPr lang="ru-RU" b="1" i="1" dirty="0" err="1" smtClean="0"/>
              <a:t>Починаючи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1 листопада 1932 року до 1 лютого 1933 року </a:t>
            </a:r>
            <a:r>
              <a:rPr lang="ru-RU" b="1" i="1" dirty="0" err="1" smtClean="0"/>
              <a:t>державна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комiсiя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чолi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Молотовим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додатково</a:t>
            </a:r>
            <a:r>
              <a:rPr lang="ru-RU" b="1" i="1" dirty="0" smtClean="0"/>
              <a:t> “заготовила” в </a:t>
            </a:r>
            <a:r>
              <a:rPr lang="ru-RU" b="1" i="1" dirty="0" err="1" smtClean="0"/>
              <a:t>Українi</a:t>
            </a:r>
            <a:r>
              <a:rPr lang="ru-RU" b="1" i="1" dirty="0" smtClean="0"/>
              <a:t> 104.6млн. </a:t>
            </a:r>
            <a:r>
              <a:rPr lang="ru-RU" b="1" i="1" dirty="0" err="1" smtClean="0"/>
              <a:t>пудiв</a:t>
            </a:r>
            <a:r>
              <a:rPr lang="ru-RU" b="1" i="1" dirty="0" smtClean="0"/>
              <a:t> зерна. </a:t>
            </a:r>
            <a:r>
              <a:rPr lang="ru-RU" b="1" i="1" dirty="0" err="1" smtClean="0"/>
              <a:t>Загальна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кiлькiсть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хлiба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вилученого</a:t>
            </a:r>
            <a:r>
              <a:rPr lang="ru-RU" b="1" i="1" dirty="0" smtClean="0"/>
              <a:t> державою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урожаю 1932 року, становила 260.7млн. </a:t>
            </a:r>
            <a:r>
              <a:rPr lang="ru-RU" b="1" i="1" dirty="0" err="1" smtClean="0"/>
              <a:t>Пудiв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Отже</a:t>
            </a:r>
            <a:r>
              <a:rPr lang="ru-RU" b="1" i="1" dirty="0" smtClean="0"/>
              <a:t>, Молотов не </a:t>
            </a:r>
            <a:r>
              <a:rPr lang="ru-RU" b="1" i="1" dirty="0" err="1" smtClean="0"/>
              <a:t>справився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виконанням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хлiбозаготiвельного</a:t>
            </a:r>
            <a:r>
              <a:rPr lang="ru-RU" b="1" i="1" dirty="0" smtClean="0"/>
              <a:t> плану, </a:t>
            </a:r>
            <a:r>
              <a:rPr lang="ru-RU" b="1" i="1" dirty="0" err="1" smtClean="0"/>
              <a:t>хоч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вивiз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республiки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майже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всi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наявнi</a:t>
            </a:r>
            <a:r>
              <a:rPr lang="ru-RU" b="1" i="1" dirty="0" smtClean="0"/>
              <a:t> запаси. На початку 1933 року практично </a:t>
            </a:r>
            <a:r>
              <a:rPr lang="ru-RU" b="1" i="1" dirty="0" err="1" smtClean="0"/>
              <a:t>всюди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Українi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хлiбних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запасiв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залишалося</a:t>
            </a:r>
            <a:r>
              <a:rPr lang="ru-RU" b="1" i="1" dirty="0" smtClean="0"/>
              <a:t>, а треба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дожити</a:t>
            </a:r>
            <a:r>
              <a:rPr lang="ru-RU" b="1" i="1" dirty="0" smtClean="0"/>
              <a:t> до нового </a:t>
            </a:r>
            <a:r>
              <a:rPr lang="ru-RU" b="1" i="1" dirty="0" err="1" smtClean="0"/>
              <a:t>врожаю</a:t>
            </a:r>
            <a:r>
              <a:rPr lang="ru-RU" b="1" i="1" dirty="0" smtClean="0"/>
              <a:t>. А </a:t>
            </a:r>
            <a:r>
              <a:rPr lang="ru-RU" b="1" i="1" dirty="0" err="1" smtClean="0"/>
              <a:t>хлiбозаготiвлi</a:t>
            </a:r>
            <a:r>
              <a:rPr lang="ru-RU" b="1" i="1" dirty="0" smtClean="0"/>
              <a:t> практично </a:t>
            </a:r>
            <a:r>
              <a:rPr lang="ru-RU" b="1" i="1" dirty="0" err="1" smtClean="0"/>
              <a:t>вiдривали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останнiй</a:t>
            </a:r>
            <a:r>
              <a:rPr lang="ru-RU" b="1" i="1" dirty="0" smtClean="0"/>
              <a:t> шматок </a:t>
            </a:r>
            <a:r>
              <a:rPr lang="ru-RU" b="1" i="1" dirty="0" err="1" smtClean="0"/>
              <a:t>хлiба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голодуючих</a:t>
            </a:r>
            <a:endParaRPr lang="uk-UA" b="1" i="1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093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Отже</a:t>
            </a:r>
            <a:r>
              <a:rPr lang="ru-RU" b="1" i="1" dirty="0" smtClean="0"/>
              <a:t>, в </a:t>
            </a:r>
            <a:r>
              <a:rPr lang="ru-RU" b="1" i="1" dirty="0" err="1" smtClean="0"/>
              <a:t>рiк</a:t>
            </a:r>
            <a:r>
              <a:rPr lang="ru-RU" b="1" i="1" dirty="0" smtClean="0"/>
              <a:t>, коли урожай </a:t>
            </a:r>
            <a:r>
              <a:rPr lang="ru-RU" b="1" i="1" dirty="0" err="1" smtClean="0"/>
              <a:t>був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непоганий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Москви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прийшло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розпорядження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збiльшити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здачу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хлiба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державi</a:t>
            </a:r>
            <a:r>
              <a:rPr lang="ru-RU" b="1" i="1" dirty="0" smtClean="0"/>
              <a:t>. З </a:t>
            </a:r>
            <a:r>
              <a:rPr lang="ru-RU" b="1" i="1" dirty="0" err="1" smtClean="0"/>
              <a:t>колгоспiв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вивозилося</a:t>
            </a:r>
            <a:r>
              <a:rPr lang="ru-RU" b="1" i="1" dirty="0" smtClean="0"/>
              <a:t> все зерно, </a:t>
            </a:r>
            <a:r>
              <a:rPr lang="ru-RU" b="1" i="1" dirty="0" err="1" smtClean="0"/>
              <a:t>навiть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посiвне</a:t>
            </a:r>
            <a:r>
              <a:rPr lang="ru-RU" b="1" i="1" dirty="0" smtClean="0"/>
              <a:t>. Забирали не </a:t>
            </a:r>
            <a:r>
              <a:rPr lang="ru-RU" b="1" i="1" dirty="0" err="1" smtClean="0"/>
              <a:t>лише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колгоспне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знаходили</a:t>
            </a:r>
            <a:r>
              <a:rPr lang="ru-RU" b="1" i="1" dirty="0" smtClean="0"/>
              <a:t> в хатах у людей. </a:t>
            </a:r>
            <a:r>
              <a:rPr lang="ru-RU" b="1" i="1" dirty="0" err="1" smtClean="0"/>
              <a:t>Одночасно</a:t>
            </a:r>
            <a:r>
              <a:rPr lang="ru-RU" b="1" i="1" dirty="0" smtClean="0"/>
              <a:t> за кордон </a:t>
            </a:r>
            <a:r>
              <a:rPr lang="ru-RU" b="1" i="1" dirty="0" err="1" smtClean="0"/>
              <a:t>продавалося</a:t>
            </a:r>
            <a:r>
              <a:rPr lang="ru-RU" b="1" i="1" dirty="0" smtClean="0"/>
              <a:t> зерна </a:t>
            </a:r>
            <a:r>
              <a:rPr lang="ru-RU" b="1" i="1" dirty="0" err="1" smtClean="0"/>
              <a:t>бiльше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нiж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минулi</a:t>
            </a:r>
            <a:r>
              <a:rPr lang="ru-RU" b="1" i="1" dirty="0" smtClean="0"/>
              <a:t> роки, а на </a:t>
            </a:r>
            <a:r>
              <a:rPr lang="ru-RU" b="1" i="1" dirty="0" err="1" smtClean="0"/>
              <a:t>цi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кошти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купували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устаткування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промислових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новобудов</a:t>
            </a:r>
            <a:r>
              <a:rPr lang="ru-RU" b="1" i="1" dirty="0" smtClean="0"/>
              <a:t>. У </a:t>
            </a:r>
            <a:r>
              <a:rPr lang="ru-RU" b="1" i="1" dirty="0" err="1" smtClean="0"/>
              <a:t>мiстах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введено </a:t>
            </a:r>
            <a:r>
              <a:rPr lang="ru-RU" b="1" i="1" dirty="0" err="1" smtClean="0"/>
              <a:t>картки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продукти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зокрема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хлiб</a:t>
            </a:r>
            <a:r>
              <a:rPr lang="ru-RU" b="1" i="1" dirty="0" smtClean="0"/>
              <a:t>, у </a:t>
            </a:r>
            <a:r>
              <a:rPr lang="ru-RU" b="1" i="1" dirty="0" err="1" smtClean="0"/>
              <a:t>крамницях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нiчого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вiльно</a:t>
            </a:r>
            <a:r>
              <a:rPr lang="ru-RU" b="1" i="1" dirty="0" smtClean="0"/>
              <a:t> не продавалось. </a:t>
            </a:r>
            <a:br>
              <a:rPr lang="ru-RU" b="1" i="1" dirty="0" smtClean="0"/>
            </a:br>
            <a:r>
              <a:rPr lang="ru-RU" b="1" i="1" dirty="0" err="1" smtClean="0"/>
              <a:t>Вже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взимку</a:t>
            </a:r>
            <a:r>
              <a:rPr lang="ru-RU" b="1" i="1" dirty="0" smtClean="0"/>
              <a:t> 1933 року </a:t>
            </a:r>
            <a:r>
              <a:rPr lang="ru-RU" b="1" i="1" dirty="0" err="1" smtClean="0"/>
              <a:t>селяни</a:t>
            </a:r>
            <a:r>
              <a:rPr lang="ru-RU" b="1" i="1" dirty="0" smtClean="0"/>
              <a:t> почали </a:t>
            </a:r>
            <a:r>
              <a:rPr lang="ru-RU" b="1" i="1" dirty="0" err="1" smtClean="0"/>
              <a:t>гинути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вiд</a:t>
            </a:r>
            <a:r>
              <a:rPr lang="ru-RU" b="1" i="1" dirty="0" smtClean="0"/>
              <a:t> голоду. </a:t>
            </a:r>
            <a:r>
              <a:rPr lang="ru-RU" b="1" i="1" dirty="0" err="1" smtClean="0"/>
              <a:t>Рятуючись</a:t>
            </a:r>
            <a:r>
              <a:rPr lang="ru-RU" b="1" i="1" dirty="0" smtClean="0"/>
              <a:t>, вони </a:t>
            </a:r>
            <a:r>
              <a:rPr lang="ru-RU" b="1" i="1" dirty="0" err="1" smtClean="0"/>
              <a:t>втiкали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мiста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i</a:t>
            </a:r>
            <a:r>
              <a:rPr lang="ru-RU" b="1" i="1" dirty="0" smtClean="0"/>
              <a:t> там часто </a:t>
            </a:r>
            <a:r>
              <a:rPr lang="ru-RU" b="1" i="1" dirty="0" err="1" smtClean="0"/>
              <a:t>вмирали</a:t>
            </a:r>
            <a:r>
              <a:rPr lang="ru-RU" b="1" i="1" dirty="0" smtClean="0"/>
              <a:t> просто на </a:t>
            </a:r>
            <a:r>
              <a:rPr lang="ru-RU" b="1" i="1" dirty="0" err="1" smtClean="0"/>
              <a:t>вулицях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Намагаючись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зберегти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дiтей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селяни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залишали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бiля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лiкарень</a:t>
            </a:r>
            <a:r>
              <a:rPr lang="ru-RU" b="1" i="1" dirty="0" smtClean="0"/>
              <a:t>, на вокзалах. </a:t>
            </a:r>
            <a:r>
              <a:rPr lang="ru-RU" b="1" i="1" dirty="0" err="1" smtClean="0"/>
              <a:t>Щоб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припинити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втечу</a:t>
            </a:r>
            <a:r>
              <a:rPr lang="ru-RU" b="1" i="1" dirty="0" smtClean="0"/>
              <a:t> селян, </a:t>
            </a:r>
            <a:r>
              <a:rPr lang="ru-RU" b="1" i="1" dirty="0" err="1" smtClean="0"/>
              <a:t>навколо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сiл</a:t>
            </a:r>
            <a:r>
              <a:rPr lang="ru-RU" b="1" i="1" dirty="0" smtClean="0"/>
              <a:t>, на дорогах до </a:t>
            </a:r>
            <a:r>
              <a:rPr lang="ru-RU" b="1" i="1" dirty="0" err="1" smtClean="0"/>
              <a:t>мiст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виставлялися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вiйськовi</a:t>
            </a:r>
            <a:r>
              <a:rPr lang="ru-RU" b="1" i="1" dirty="0" smtClean="0"/>
              <a:t> загони. </a:t>
            </a:r>
            <a:endParaRPr lang="uk-UA" b="1" i="1" dirty="0"/>
          </a:p>
        </p:txBody>
      </p:sp>
    </p:spTree>
  </p:cSld>
  <p:clrMapOvr>
    <a:masterClrMapping/>
  </p:clrMapOvr>
  <p:transition spd="slow" advClick="0" advTm="1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64331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Селяни, не маючи чого їсти, пекли </a:t>
            </a:r>
            <a:r>
              <a:rPr lang="uk-UA" b="1" i="1" dirty="0" err="1" smtClean="0"/>
              <a:t>хл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б </a:t>
            </a:r>
            <a:r>
              <a:rPr lang="en-US" b="1" i="1" dirty="0" err="1" smtClean="0"/>
              <a:t>i</a:t>
            </a:r>
            <a:r>
              <a:rPr lang="uk-UA" b="1" i="1" dirty="0" smtClean="0"/>
              <a:t>з вис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вок</a:t>
            </a:r>
            <a:r>
              <a:rPr lang="uk-UA" b="1" i="1" dirty="0" smtClean="0"/>
              <a:t>, </a:t>
            </a:r>
            <a:r>
              <a:rPr lang="uk-UA" b="1" i="1" dirty="0" err="1" smtClean="0"/>
              <a:t>здом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шками</a:t>
            </a:r>
            <a:r>
              <a:rPr lang="uk-UA" b="1" i="1" dirty="0" smtClean="0"/>
              <a:t> трави, варили юшку з бур’яну, їли бруньки. У селах зникли </a:t>
            </a:r>
            <a:r>
              <a:rPr lang="uk-UA" b="1" i="1" dirty="0" err="1" smtClean="0"/>
              <a:t>кон</a:t>
            </a:r>
            <a:r>
              <a:rPr lang="en-US" b="1" i="1" dirty="0" err="1" smtClean="0"/>
              <a:t>i</a:t>
            </a:r>
            <a:r>
              <a:rPr lang="en-US" b="1" i="1" dirty="0" smtClean="0"/>
              <a:t>, </a:t>
            </a:r>
            <a:r>
              <a:rPr lang="uk-UA" b="1" i="1" dirty="0" smtClean="0"/>
              <a:t>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вц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та 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нша</a:t>
            </a:r>
            <a:r>
              <a:rPr lang="uk-UA" b="1" i="1" dirty="0" smtClean="0"/>
              <a:t> худоба. Доходило </a:t>
            </a:r>
            <a:r>
              <a:rPr lang="uk-UA" b="1" i="1" dirty="0" err="1" smtClean="0"/>
              <a:t>нав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ть</a:t>
            </a:r>
            <a:r>
              <a:rPr lang="uk-UA" b="1" i="1" dirty="0" smtClean="0"/>
              <a:t> до людоїдства. Трошки легше було тим, хто працював у колгосп</a:t>
            </a:r>
            <a:r>
              <a:rPr lang="en-US" b="1" i="1" dirty="0" err="1" smtClean="0"/>
              <a:t>i</a:t>
            </a:r>
            <a:r>
              <a:rPr lang="en-US" b="1" i="1" dirty="0" smtClean="0"/>
              <a:t>: </a:t>
            </a:r>
            <a:r>
              <a:rPr lang="uk-UA" b="1" i="1" dirty="0" smtClean="0"/>
              <a:t>для них 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нод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варили поганеньку юшку, пекли сякий-такий </a:t>
            </a:r>
            <a:r>
              <a:rPr lang="uk-UA" b="1" i="1" dirty="0" err="1" smtClean="0"/>
              <a:t>хл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б, але того не вистачало. </a:t>
            </a:r>
            <a:br>
              <a:rPr lang="uk-UA" b="1" i="1" dirty="0" smtClean="0"/>
            </a:br>
            <a:r>
              <a:rPr lang="uk-UA" b="1" i="1" dirty="0" smtClean="0"/>
              <a:t>Українське село перетворилося на пустку. 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голоду та страху перед голодною смертю люди </a:t>
            </a:r>
            <a:r>
              <a:rPr lang="uk-UA" b="1" i="1" dirty="0" err="1" smtClean="0"/>
              <a:t>дичав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ли</a:t>
            </a:r>
            <a:r>
              <a:rPr lang="uk-UA" b="1" i="1" dirty="0" smtClean="0"/>
              <a:t>, забувалися </a:t>
            </a:r>
            <a:r>
              <a:rPr lang="uk-UA" b="1" i="1" dirty="0" err="1" smtClean="0"/>
              <a:t>добр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звичаї, їх заступала </a:t>
            </a:r>
            <a:r>
              <a:rPr lang="uk-UA" b="1" i="1" dirty="0" err="1" smtClean="0"/>
              <a:t>жорсток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сть</a:t>
            </a:r>
            <a:r>
              <a:rPr lang="uk-UA" b="1" i="1" dirty="0" smtClean="0"/>
              <a:t>. </a:t>
            </a:r>
            <a:endParaRPr lang="uk-UA" b="1" i="1" dirty="0"/>
          </a:p>
        </p:txBody>
      </p:sp>
      <p:pic>
        <p:nvPicPr>
          <p:cNvPr id="4" name="Рисунок 3" descr="Innitzer3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047" y="-214338"/>
            <a:ext cx="5449588" cy="342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golodo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-285776"/>
            <a:ext cx="5007469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0"/>
            <a:ext cx="6143636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i="1" dirty="0" smtClean="0"/>
              <a:t>В </a:t>
            </a:r>
            <a:r>
              <a:rPr lang="uk-UA" b="1" i="1" dirty="0" err="1" smtClean="0"/>
              <a:t>ус</a:t>
            </a:r>
            <a:r>
              <a:rPr lang="en-US" b="1" i="1" dirty="0" err="1" smtClean="0"/>
              <a:t>i</a:t>
            </a:r>
            <a:r>
              <a:rPr lang="uk-UA" b="1" i="1" dirty="0" smtClean="0"/>
              <a:t>х 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сцевостях</a:t>
            </a:r>
            <a:r>
              <a:rPr lang="uk-UA" b="1" i="1" dirty="0" smtClean="0"/>
              <a:t> України, </a:t>
            </a:r>
            <a:r>
              <a:rPr lang="uk-UA" b="1" i="1" dirty="0" err="1" smtClean="0"/>
              <a:t>кр</a:t>
            </a:r>
            <a:r>
              <a:rPr lang="en-US" b="1" i="1" dirty="0" err="1" smtClean="0"/>
              <a:t>i</a:t>
            </a:r>
            <a:r>
              <a:rPr lang="uk-UA" b="1" i="1" dirty="0" smtClean="0"/>
              <a:t>м </a:t>
            </a:r>
            <a:r>
              <a:rPr lang="uk-UA" b="1" i="1" dirty="0" err="1" smtClean="0"/>
              <a:t>прикордоннних</a:t>
            </a:r>
            <a:r>
              <a:rPr lang="uk-UA" b="1" i="1" dirty="0" smtClean="0"/>
              <a:t>, поширилися </a:t>
            </a:r>
            <a:r>
              <a:rPr lang="uk-UA" b="1" i="1" dirty="0" err="1" smtClean="0"/>
              <a:t>подв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рн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обшуки з </a:t>
            </a:r>
            <a:r>
              <a:rPr lang="uk-UA" b="1" i="1" dirty="0" err="1" smtClean="0"/>
              <a:t>конф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скац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єю</a:t>
            </a:r>
            <a:r>
              <a:rPr lang="uk-UA" b="1" i="1" dirty="0" smtClean="0"/>
              <a:t>, </a:t>
            </a:r>
            <a:r>
              <a:rPr lang="uk-UA" b="1" i="1" dirty="0" err="1" smtClean="0"/>
              <a:t>кр</a:t>
            </a:r>
            <a:r>
              <a:rPr lang="en-US" b="1" i="1" dirty="0" err="1" smtClean="0"/>
              <a:t>i</a:t>
            </a:r>
            <a:r>
              <a:rPr lang="uk-UA" b="1" i="1" dirty="0" smtClean="0"/>
              <a:t>м </a:t>
            </a:r>
            <a:r>
              <a:rPr lang="uk-UA" b="1" i="1" dirty="0" err="1" smtClean="0"/>
              <a:t>хл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ба, будь-яких запас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їж</a:t>
            </a:r>
            <a:r>
              <a:rPr lang="en-US" b="1" i="1" dirty="0" err="1" smtClean="0"/>
              <a:t>i</a:t>
            </a:r>
            <a:r>
              <a:rPr lang="en-US" b="1" i="1" dirty="0" smtClean="0"/>
              <a:t>-</a:t>
            </a:r>
            <a:r>
              <a:rPr lang="uk-UA" b="1" i="1" dirty="0" smtClean="0"/>
              <a:t>сухар</a:t>
            </a:r>
            <a:r>
              <a:rPr lang="en-US" b="1" i="1" dirty="0" err="1" smtClean="0"/>
              <a:t>i</a:t>
            </a:r>
            <a:r>
              <a:rPr lang="uk-UA" b="1" i="1" dirty="0" smtClean="0"/>
              <a:t>в, </a:t>
            </a:r>
            <a:r>
              <a:rPr lang="uk-UA" b="1" i="1" dirty="0" err="1" smtClean="0"/>
              <a:t>картопл</a:t>
            </a:r>
            <a:r>
              <a:rPr lang="en-US" b="1" i="1" dirty="0" err="1" smtClean="0"/>
              <a:t>i</a:t>
            </a:r>
            <a:r>
              <a:rPr lang="en-US" b="1" i="1" dirty="0" smtClean="0"/>
              <a:t>, </a:t>
            </a:r>
            <a:r>
              <a:rPr lang="uk-UA" b="1" i="1" dirty="0" smtClean="0"/>
              <a:t>буряк</a:t>
            </a:r>
            <a:r>
              <a:rPr lang="en-US" b="1" i="1" dirty="0" err="1" smtClean="0"/>
              <a:t>i</a:t>
            </a:r>
            <a:r>
              <a:rPr lang="uk-UA" b="1" i="1" dirty="0" smtClean="0"/>
              <a:t>в, сала, </a:t>
            </a:r>
            <a:r>
              <a:rPr lang="uk-UA" b="1" i="1" dirty="0" err="1" smtClean="0"/>
              <a:t>сол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нь</a:t>
            </a:r>
            <a:r>
              <a:rPr lang="uk-UA" b="1" i="1" dirty="0" smtClean="0"/>
              <a:t>, фруктової сушки тощо, заготовлених селянами до нового врожаю. </a:t>
            </a:r>
            <a:r>
              <a:rPr lang="uk-UA" b="1" i="1" dirty="0" err="1" smtClean="0"/>
              <a:t>Конф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скац</a:t>
            </a:r>
            <a:r>
              <a:rPr lang="en-US" b="1" i="1" dirty="0" err="1" smtClean="0"/>
              <a:t>i</a:t>
            </a:r>
            <a:r>
              <a:rPr lang="uk-UA" b="1" i="1" dirty="0" smtClean="0"/>
              <a:t>я подавалася як кара за </a:t>
            </a:r>
            <a:r>
              <a:rPr lang="uk-UA" b="1" i="1" dirty="0" err="1" smtClean="0"/>
              <a:t>“куркульський</a:t>
            </a:r>
            <a:r>
              <a:rPr lang="uk-UA" b="1" i="1" dirty="0" smtClean="0"/>
              <a:t> </a:t>
            </a:r>
            <a:r>
              <a:rPr lang="uk-UA" b="1" i="1" dirty="0" err="1" smtClean="0"/>
              <a:t>саботаж”</a:t>
            </a:r>
            <a:r>
              <a:rPr lang="uk-UA" b="1" i="1" dirty="0" smtClean="0"/>
              <a:t> </a:t>
            </a:r>
            <a:r>
              <a:rPr lang="uk-UA" b="1" i="1" dirty="0" err="1" smtClean="0"/>
              <a:t>хлібозагот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вель</a:t>
            </a:r>
            <a:r>
              <a:rPr lang="uk-UA" b="1" i="1" dirty="0" smtClean="0"/>
              <a:t>. Фактично це була д</a:t>
            </a:r>
            <a:r>
              <a:rPr lang="en-US" b="1" i="1" dirty="0" err="1" smtClean="0"/>
              <a:t>i</a:t>
            </a:r>
            <a:r>
              <a:rPr lang="uk-UA" b="1" i="1" dirty="0" smtClean="0"/>
              <a:t>я, </a:t>
            </a:r>
            <a:r>
              <a:rPr lang="uk-UA" b="1" i="1" dirty="0" err="1" smtClean="0"/>
              <a:t>св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домо</a:t>
            </a:r>
            <a:r>
              <a:rPr lang="uk-UA" b="1" i="1" dirty="0" smtClean="0"/>
              <a:t> спрямована на </a:t>
            </a:r>
            <a:r>
              <a:rPr lang="uk-UA" b="1" i="1" dirty="0" err="1" smtClean="0"/>
              <a:t>пов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льне</a:t>
            </a:r>
            <a:r>
              <a:rPr lang="uk-UA" b="1" i="1" dirty="0" smtClean="0"/>
              <a:t> ф</a:t>
            </a:r>
            <a:r>
              <a:rPr lang="en-US" b="1" i="1" dirty="0" err="1" smtClean="0"/>
              <a:t>i</a:t>
            </a:r>
            <a:r>
              <a:rPr lang="uk-UA" b="1" i="1" dirty="0" smtClean="0"/>
              <a:t>зичне винищення селянських родин. П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виглядом </a:t>
            </a:r>
            <a:r>
              <a:rPr lang="uk-UA" b="1" i="1" dirty="0" err="1" smtClean="0"/>
              <a:t>хл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бозагот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вл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на </a:t>
            </a:r>
            <a:r>
              <a:rPr lang="uk-UA" b="1" i="1" dirty="0" err="1" smtClean="0"/>
              <a:t>величезн</a:t>
            </a:r>
            <a:r>
              <a:rPr lang="en-US" b="1" i="1" dirty="0" err="1" smtClean="0"/>
              <a:t>i</a:t>
            </a:r>
            <a:r>
              <a:rPr lang="uk-UA" b="1" i="1" dirty="0" smtClean="0"/>
              <a:t>й </a:t>
            </a:r>
            <a:r>
              <a:rPr lang="uk-UA" b="1" i="1" dirty="0" err="1" smtClean="0"/>
              <a:t>територ</a:t>
            </a:r>
            <a:r>
              <a:rPr lang="en-US" b="1" i="1" dirty="0" err="1" smtClean="0"/>
              <a:t>i</a:t>
            </a:r>
            <a:r>
              <a:rPr lang="uk-UA" b="1" i="1" dirty="0" smtClean="0"/>
              <a:t>ї України було розгорнуто небачений терор голодом, щоб навчити тих, хто виживе, </a:t>
            </a:r>
            <a:r>
              <a:rPr lang="uk-UA" b="1" i="1" dirty="0" err="1" smtClean="0"/>
              <a:t>“уму-розуму”</a:t>
            </a:r>
            <a:r>
              <a:rPr lang="uk-UA" b="1" i="1" dirty="0" smtClean="0"/>
              <a:t>, тобто </a:t>
            </a:r>
            <a:r>
              <a:rPr lang="uk-UA" b="1" i="1" dirty="0" err="1" smtClean="0"/>
              <a:t>сумл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нн</a:t>
            </a:r>
            <a:r>
              <a:rPr lang="en-US" b="1" i="1" dirty="0" err="1" smtClean="0"/>
              <a:t>i</a:t>
            </a:r>
            <a:r>
              <a:rPr lang="uk-UA" b="1" i="1" dirty="0" smtClean="0"/>
              <a:t>й </a:t>
            </a:r>
            <a:r>
              <a:rPr lang="uk-UA" b="1" i="1" dirty="0" err="1" smtClean="0"/>
              <a:t>прац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на державу в громадському господарств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колгосп</a:t>
            </a:r>
            <a:r>
              <a:rPr lang="en-US" b="1" i="1" dirty="0" err="1" smtClean="0"/>
              <a:t>i</a:t>
            </a:r>
            <a:r>
              <a:rPr lang="uk-UA" b="1" i="1" dirty="0" smtClean="0"/>
              <a:t>в. </a:t>
            </a:r>
            <a:endParaRPr lang="uk-UA" b="1" i="1" dirty="0"/>
          </a:p>
        </p:txBody>
      </p:sp>
      <p:pic>
        <p:nvPicPr>
          <p:cNvPr id="4" name="Рисунок 3" descr="golodomor_m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350043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Те, що 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дбувалося</a:t>
            </a:r>
            <a:r>
              <a:rPr lang="uk-UA" b="1" i="1" dirty="0" smtClean="0"/>
              <a:t> в </a:t>
            </a:r>
            <a:r>
              <a:rPr lang="uk-UA" b="1" i="1" dirty="0" err="1" smtClean="0"/>
              <a:t>Україн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у 1933 </a:t>
            </a:r>
            <a:r>
              <a:rPr lang="uk-UA" b="1" i="1" dirty="0" err="1" smtClean="0"/>
              <a:t>роц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не знайшло будь-якого 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дображення</a:t>
            </a:r>
            <a:r>
              <a:rPr lang="uk-UA" b="1" i="1" dirty="0" smtClean="0"/>
              <a:t> в документах </a:t>
            </a:r>
            <a:r>
              <a:rPr lang="uk-UA" b="1" i="1" dirty="0" err="1" smtClean="0"/>
              <a:t>оф</a:t>
            </a:r>
            <a:r>
              <a:rPr lang="en-US" b="1" i="1" dirty="0" err="1" smtClean="0"/>
              <a:t>i</a:t>
            </a:r>
            <a:r>
              <a:rPr lang="uk-UA" b="1" i="1" dirty="0" smtClean="0"/>
              <a:t>ц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йних</a:t>
            </a:r>
            <a:r>
              <a:rPr lang="uk-UA" b="1" i="1" dirty="0" smtClean="0"/>
              <a:t> установ. Причина полягає в тому, що </a:t>
            </a:r>
            <a:r>
              <a:rPr lang="uk-UA" b="1" i="1" dirty="0" err="1" smtClean="0"/>
              <a:t>Стал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н наказав ставитися до голодомору як до не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снуючого</a:t>
            </a:r>
            <a:r>
              <a:rPr lang="uk-UA" b="1" i="1" dirty="0" smtClean="0"/>
              <a:t> явища. </a:t>
            </a:r>
            <a:r>
              <a:rPr lang="uk-UA" b="1" i="1" dirty="0" err="1" smtClean="0"/>
              <a:t>Нав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ть</a:t>
            </a:r>
            <a:r>
              <a:rPr lang="uk-UA" b="1" i="1" dirty="0" smtClean="0"/>
              <a:t> у стенограф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чних</a:t>
            </a:r>
            <a:r>
              <a:rPr lang="uk-UA" b="1" i="1" dirty="0" smtClean="0"/>
              <a:t> </a:t>
            </a:r>
            <a:r>
              <a:rPr lang="uk-UA" b="1" i="1" dirty="0" err="1" smtClean="0"/>
              <a:t>зв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тах</a:t>
            </a:r>
            <a:r>
              <a:rPr lang="uk-UA" b="1" i="1" dirty="0" smtClean="0"/>
              <a:t> пленум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ЦК </a:t>
            </a:r>
            <a:r>
              <a:rPr lang="uk-UA" b="1" i="1" dirty="0" err="1" smtClean="0"/>
              <a:t>КП</a:t>
            </a:r>
            <a:r>
              <a:rPr lang="uk-UA" b="1" i="1" dirty="0" smtClean="0"/>
              <a:t>(б)У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протоколах </a:t>
            </a:r>
            <a:r>
              <a:rPr lang="uk-UA" b="1" i="1" dirty="0" err="1" smtClean="0"/>
              <a:t>пол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тбюро</a:t>
            </a:r>
            <a:r>
              <a:rPr lang="uk-UA" b="1" i="1" dirty="0" smtClean="0"/>
              <a:t> ЦК </a:t>
            </a:r>
            <a:r>
              <a:rPr lang="uk-UA" b="1" i="1" dirty="0" err="1" smtClean="0"/>
              <a:t>КП</a:t>
            </a:r>
            <a:r>
              <a:rPr lang="uk-UA" b="1" i="1" dirty="0" smtClean="0"/>
              <a:t>(б)У цього пер</a:t>
            </a:r>
            <a:r>
              <a:rPr lang="en-US" b="1" i="1" dirty="0" err="1" smtClean="0"/>
              <a:t>i</a:t>
            </a:r>
            <a:r>
              <a:rPr lang="uk-UA" b="1" i="1" dirty="0" smtClean="0"/>
              <a:t>оду слово </a:t>
            </a:r>
            <a:r>
              <a:rPr lang="uk-UA" b="1" i="1" dirty="0" err="1" smtClean="0"/>
              <a:t>“голод”</a:t>
            </a:r>
            <a:r>
              <a:rPr lang="uk-UA" b="1" i="1" dirty="0" smtClean="0"/>
              <a:t> не згадується. </a:t>
            </a:r>
            <a:br>
              <a:rPr lang="uk-UA" b="1" i="1" dirty="0" smtClean="0"/>
            </a:br>
            <a:r>
              <a:rPr lang="uk-UA" b="1" i="1" dirty="0" smtClean="0"/>
              <a:t>Не п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длягає</a:t>
            </a:r>
            <a:r>
              <a:rPr lang="uk-UA" b="1" i="1" dirty="0" smtClean="0"/>
              <a:t> </a:t>
            </a:r>
            <a:r>
              <a:rPr lang="uk-UA" b="1" i="1" dirty="0" err="1" smtClean="0"/>
              <a:t>сумн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ву</a:t>
            </a:r>
            <a:r>
              <a:rPr lang="uk-UA" b="1" i="1" dirty="0" smtClean="0"/>
              <a:t>, що до </a:t>
            </a:r>
            <a:r>
              <a:rPr lang="uk-UA" b="1" i="1" dirty="0" err="1" smtClean="0"/>
              <a:t>загибел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льйон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селян призвело холоднокровне р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шення</a:t>
            </a:r>
            <a:r>
              <a:rPr lang="uk-UA" b="1" i="1" dirty="0" smtClean="0"/>
              <a:t> </a:t>
            </a:r>
            <a:r>
              <a:rPr lang="uk-UA" b="1" i="1" dirty="0" err="1" smtClean="0"/>
              <a:t>Стал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на вилучити в українських селян </a:t>
            </a:r>
            <a:r>
              <a:rPr lang="uk-UA" b="1" i="1" dirty="0" err="1" smtClean="0"/>
              <a:t>вс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їстивн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припаси, а </a:t>
            </a:r>
            <a:r>
              <a:rPr lang="uk-UA" b="1" i="1" dirty="0" err="1" smtClean="0"/>
              <a:t>пот</a:t>
            </a:r>
            <a:r>
              <a:rPr lang="en-US" b="1" i="1" dirty="0" err="1" smtClean="0"/>
              <a:t>i</a:t>
            </a:r>
            <a:r>
              <a:rPr lang="uk-UA" b="1" i="1" dirty="0" smtClean="0"/>
              <a:t>м оповити голодуючих зав</a:t>
            </a:r>
            <a:r>
              <a:rPr lang="en-US" b="1" i="1" dirty="0" err="1" smtClean="0"/>
              <a:t>i</a:t>
            </a:r>
            <a:r>
              <a:rPr lang="uk-UA" b="1" i="1" dirty="0" smtClean="0"/>
              <a:t>сою мовчання, заборонити будь-яку допомогу їм з боку 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жнародної</a:t>
            </a:r>
            <a:r>
              <a:rPr lang="uk-UA" b="1" i="1" dirty="0" smtClean="0"/>
              <a:t> чи радянської </a:t>
            </a:r>
            <a:r>
              <a:rPr lang="uk-UA" b="1" i="1" dirty="0" err="1" smtClean="0"/>
              <a:t>громадскост</a:t>
            </a:r>
            <a:r>
              <a:rPr lang="en-US" b="1" i="1" dirty="0" err="1" smtClean="0"/>
              <a:t>i</a:t>
            </a:r>
            <a:r>
              <a:rPr lang="en-US" b="1" i="1" dirty="0" smtClean="0"/>
              <a:t>. </a:t>
            </a:r>
            <a:r>
              <a:rPr lang="uk-UA" b="1" i="1" dirty="0" smtClean="0"/>
              <a:t>Щоб перешкодити самочинним втечам величезної маси голодуючих за меж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республ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ки</a:t>
            </a:r>
            <a:r>
              <a:rPr lang="uk-UA" b="1" i="1" dirty="0" smtClean="0"/>
              <a:t>, на її кордонах були </a:t>
            </a:r>
            <a:r>
              <a:rPr lang="uk-UA" b="1" i="1" dirty="0" err="1" smtClean="0"/>
              <a:t>розм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щен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загороджувальн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загони </a:t>
            </a:r>
            <a:r>
              <a:rPr lang="uk-UA" b="1" i="1" dirty="0" err="1" smtClean="0"/>
              <a:t>внутр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шн</a:t>
            </a:r>
            <a:r>
              <a:rPr lang="en-US" b="1" i="1" dirty="0" err="1" smtClean="0"/>
              <a:t>i</a:t>
            </a:r>
            <a:r>
              <a:rPr lang="uk-UA" b="1" i="1" dirty="0" smtClean="0"/>
              <a:t>х в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йськ</a:t>
            </a:r>
            <a:r>
              <a:rPr lang="uk-UA" b="1" i="1" dirty="0" smtClean="0"/>
              <a:t>. </a:t>
            </a:r>
            <a:endParaRPr lang="uk-UA" b="1" i="1" dirty="0"/>
          </a:p>
        </p:txBody>
      </p:sp>
    </p:spTree>
  </p:cSld>
  <p:clrMapOvr>
    <a:masterClrMapping/>
  </p:clrMapOvr>
  <p:transition spd="med" advClick="0" advTm="1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809318"/>
          </a:xfrm>
        </p:spPr>
        <p:txBody>
          <a:bodyPr>
            <a:normAutofit fontScale="92500"/>
          </a:bodyPr>
          <a:lstStyle/>
          <a:p>
            <a:r>
              <a:rPr lang="uk-UA" b="1" i="1" dirty="0" err="1" smtClean="0"/>
              <a:t>Смертн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сть</a:t>
            </a:r>
            <a:r>
              <a:rPr lang="uk-UA" b="1" i="1" dirty="0" smtClean="0"/>
              <a:t> 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д голоду почалася вже в перший 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сяць</a:t>
            </a:r>
            <a:r>
              <a:rPr lang="uk-UA" b="1" i="1" dirty="0" smtClean="0"/>
              <a:t> д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яльност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молотовської</a:t>
            </a:r>
            <a:r>
              <a:rPr lang="uk-UA" b="1" i="1" dirty="0" smtClean="0"/>
              <a:t> ком</a:t>
            </a:r>
            <a:r>
              <a:rPr lang="en-US" b="1" i="1" dirty="0" err="1" smtClean="0"/>
              <a:t>i</a:t>
            </a:r>
            <a:r>
              <a:rPr lang="uk-UA" b="1" i="1" dirty="0" smtClean="0"/>
              <a:t>с</a:t>
            </a:r>
            <a:r>
              <a:rPr lang="en-US" b="1" i="1" dirty="0" err="1" smtClean="0"/>
              <a:t>i</a:t>
            </a:r>
            <a:r>
              <a:rPr lang="uk-UA" b="1" i="1" dirty="0" smtClean="0"/>
              <a:t>ї . 3 березня 1933 року вона стала масовою. Майже всюди органи ДПУ реєстрували випадки людоїдства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трупоїдства</a:t>
            </a:r>
            <a:r>
              <a:rPr lang="uk-UA" b="1" i="1" dirty="0" smtClean="0"/>
              <a:t>. Проте </a:t>
            </a:r>
            <a:r>
              <a:rPr lang="uk-UA" b="1" i="1" dirty="0" err="1" smtClean="0"/>
              <a:t>Стал</a:t>
            </a:r>
            <a:r>
              <a:rPr lang="en-US" b="1" i="1" dirty="0" err="1" smtClean="0"/>
              <a:t>i</a:t>
            </a:r>
            <a:r>
              <a:rPr lang="uk-UA" b="1" i="1" dirty="0" smtClean="0"/>
              <a:t>н в ц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траг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сяц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небаченого в </a:t>
            </a:r>
            <a:r>
              <a:rPr lang="en-US" b="1" i="1" dirty="0" err="1" smtClean="0"/>
              <a:t>i</a:t>
            </a:r>
            <a:r>
              <a:rPr lang="uk-UA" b="1" i="1" dirty="0" smtClean="0"/>
              <a:t>стор</a:t>
            </a:r>
            <a:r>
              <a:rPr lang="en-US" b="1" i="1" dirty="0" err="1" smtClean="0"/>
              <a:t>i</a:t>
            </a:r>
            <a:r>
              <a:rPr lang="uk-UA" b="1" i="1" dirty="0" smtClean="0"/>
              <a:t>ї голодомору </a:t>
            </a:r>
            <a:r>
              <a:rPr lang="uk-UA" b="1" i="1" dirty="0" err="1" smtClean="0"/>
              <a:t>спром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гся</a:t>
            </a:r>
            <a:r>
              <a:rPr lang="uk-UA" b="1" i="1" dirty="0" smtClean="0"/>
              <a:t> визнати </a:t>
            </a:r>
            <a:r>
              <a:rPr lang="uk-UA" b="1" i="1" dirty="0" err="1" smtClean="0"/>
              <a:t>публ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чно</a:t>
            </a:r>
            <a:r>
              <a:rPr lang="uk-UA" b="1" i="1" dirty="0" smtClean="0"/>
              <a:t> т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льки</a:t>
            </a:r>
            <a:r>
              <a:rPr lang="uk-UA" b="1" i="1" dirty="0" smtClean="0"/>
              <a:t> </a:t>
            </a:r>
            <a:r>
              <a:rPr lang="uk-UA" b="1" i="1" dirty="0" err="1" smtClean="0"/>
              <a:t>“харчов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труднощ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в ряд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колгосп</a:t>
            </a:r>
            <a:r>
              <a:rPr lang="en-US" b="1" i="1" dirty="0" err="1" smtClean="0"/>
              <a:t>i</a:t>
            </a:r>
            <a:r>
              <a:rPr lang="uk-UA" b="1" i="1" dirty="0" smtClean="0"/>
              <a:t>в”. У промов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на орган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зованому</a:t>
            </a:r>
            <a:r>
              <a:rPr lang="uk-UA" b="1" i="1" dirty="0" smtClean="0"/>
              <a:t> партапаратом Всесоюзному з’їзд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колгоспник</a:t>
            </a:r>
            <a:r>
              <a:rPr lang="en-US" b="1" i="1" dirty="0" err="1" smtClean="0"/>
              <a:t>i</a:t>
            </a:r>
            <a:r>
              <a:rPr lang="uk-UA" b="1" i="1" dirty="0" smtClean="0"/>
              <a:t>в-ударник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19 лютого 1933 року в</a:t>
            </a:r>
            <a:r>
              <a:rPr lang="en-US" b="1" i="1" dirty="0" err="1" smtClean="0"/>
              <a:t>i</a:t>
            </a:r>
            <a:r>
              <a:rPr lang="uk-UA" b="1" i="1" dirty="0" smtClean="0"/>
              <a:t>н цин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чно</a:t>
            </a:r>
            <a:r>
              <a:rPr lang="uk-UA" b="1" i="1" dirty="0" smtClean="0"/>
              <a:t> </a:t>
            </a:r>
            <a:r>
              <a:rPr lang="uk-UA" b="1" i="1" dirty="0" err="1" smtClean="0"/>
              <a:t>заспок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йливо</a:t>
            </a:r>
            <a:r>
              <a:rPr lang="uk-UA" b="1" i="1" dirty="0" smtClean="0"/>
              <a:t> заявив: “В усякому раз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пор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вняно</a:t>
            </a:r>
            <a:r>
              <a:rPr lang="uk-UA" b="1" i="1" dirty="0" smtClean="0"/>
              <a:t> з тими труднощами,що їх пережили роб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тники</a:t>
            </a:r>
            <a:r>
              <a:rPr lang="uk-UA" b="1" i="1" dirty="0" smtClean="0"/>
              <a:t> 10-15 рок</a:t>
            </a:r>
            <a:r>
              <a:rPr lang="en-US" b="1" i="1" dirty="0" err="1" smtClean="0"/>
              <a:t>i</a:t>
            </a:r>
            <a:r>
              <a:rPr lang="uk-UA" b="1" i="1" dirty="0" smtClean="0"/>
              <a:t>в тому, ваш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err="1" smtClean="0"/>
              <a:t>труднощ</a:t>
            </a:r>
            <a:r>
              <a:rPr lang="en-US" b="1" i="1" dirty="0" err="1" smtClean="0"/>
              <a:t>i</a:t>
            </a:r>
            <a:r>
              <a:rPr lang="en-US" b="1" i="1" dirty="0" smtClean="0"/>
              <a:t>, </a:t>
            </a:r>
            <a:r>
              <a:rPr lang="uk-UA" b="1" i="1" dirty="0" smtClean="0"/>
              <a:t>товариш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uk-UA" b="1" i="1" dirty="0" smtClean="0"/>
              <a:t>колгоспники, здаються дитячою 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грашкою”</a:t>
            </a:r>
            <a:r>
              <a:rPr lang="uk-UA" b="1" i="1" dirty="0" smtClean="0"/>
              <a:t>. </a:t>
            </a:r>
            <a:endParaRPr lang="uk-UA" b="1" i="1" dirty="0"/>
          </a:p>
        </p:txBody>
      </p:sp>
    </p:spTree>
  </p:cSld>
  <p:clrMapOvr>
    <a:masterClrMapping/>
  </p:clrMapOvr>
  <p:transition spd="slow" advClick="0" advTm="1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851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“Голодомор 1932-1933”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“Голодомор 1932-1933”</dc:title>
  <dc:creator>Руслан</dc:creator>
  <cp:lastModifiedBy>Руслан</cp:lastModifiedBy>
  <cp:revision>11</cp:revision>
  <dcterms:created xsi:type="dcterms:W3CDTF">2013-04-17T16:22:24Z</dcterms:created>
  <dcterms:modified xsi:type="dcterms:W3CDTF">2013-04-17T17:16:31Z</dcterms:modified>
</cp:coreProperties>
</file>