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70" r:id="rId13"/>
    <p:sldId id="269" r:id="rId14"/>
    <p:sldId id="267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5FC20B-FDBF-4272-97F4-F3525C246771}" type="datetimeFigureOut">
              <a:rPr lang="ru-RU" smtClean="0"/>
              <a:pPr/>
              <a:t>04.01.2015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332F06-3206-4AB8-9013-B66903365AE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98415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04.01.2015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04.01.2015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04.01.2015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04.01.2015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04.01.2015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04.01.2015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image" Target="../media/image10.jpeg"/><Relationship Id="rId7" Type="http://schemas.openxmlformats.org/officeDocument/2006/relationships/image" Target="../media/image11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jpeg"/><Relationship Id="rId3" Type="http://schemas.openxmlformats.org/officeDocument/2006/relationships/image" Target="../media/image18.jpeg"/><Relationship Id="rId7" Type="http://schemas.openxmlformats.org/officeDocument/2006/relationships/image" Target="../media/image22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jpeg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7200" dirty="0" smtClean="0">
                <a:solidFill>
                  <a:srgbClr val="FF0000"/>
                </a:solidFill>
              </a:rPr>
              <a:t>Культура Китаю в </a:t>
            </a:r>
            <a:r>
              <a:rPr lang="en-US" sz="7200" dirty="0" smtClean="0">
                <a:solidFill>
                  <a:srgbClr val="FF0000"/>
                </a:solidFill>
              </a:rPr>
              <a:t>XVI-XVIII c</a:t>
            </a:r>
            <a:r>
              <a:rPr lang="ru-RU" sz="7200" dirty="0" err="1" smtClean="0">
                <a:solidFill>
                  <a:srgbClr val="FF0000"/>
                </a:solidFill>
              </a:rPr>
              <a:t>толіттях</a:t>
            </a:r>
            <a:endParaRPr lang="ru-RU" sz="7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err="1" smtClean="0">
                <a:solidFill>
                  <a:srgbClr val="0070C0"/>
                </a:solidFill>
              </a:rPr>
              <a:t>Китайському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живопису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притаманна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жанрова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різноманітність</a:t>
            </a:r>
            <a:r>
              <a:rPr lang="ru-RU" dirty="0" smtClean="0">
                <a:solidFill>
                  <a:srgbClr val="0070C0"/>
                </a:solidFill>
              </a:rPr>
              <a:t> :</a:t>
            </a:r>
          </a:p>
          <a:p>
            <a:r>
              <a:rPr lang="ru-RU" dirty="0" err="1" smtClean="0">
                <a:solidFill>
                  <a:srgbClr val="0070C0"/>
                </a:solidFill>
              </a:rPr>
              <a:t>Релігійний</a:t>
            </a:r>
            <a:r>
              <a:rPr lang="ru-RU" dirty="0" smtClean="0">
                <a:solidFill>
                  <a:srgbClr val="0070C0"/>
                </a:solidFill>
              </a:rPr>
              <a:t> образ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Портрет (</a:t>
            </a:r>
            <a:r>
              <a:rPr lang="ru-RU" dirty="0" err="1" smtClean="0">
                <a:solidFill>
                  <a:srgbClr val="0070C0"/>
                </a:solidFill>
              </a:rPr>
              <a:t>офіційний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чи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приватний</a:t>
            </a:r>
            <a:r>
              <a:rPr lang="ru-RU" dirty="0" smtClean="0">
                <a:solidFill>
                  <a:srgbClr val="0070C0"/>
                </a:solidFill>
              </a:rPr>
              <a:t>)</a:t>
            </a:r>
          </a:p>
          <a:p>
            <a:r>
              <a:rPr lang="ru-RU" dirty="0" err="1" smtClean="0">
                <a:solidFill>
                  <a:srgbClr val="0070C0"/>
                </a:solidFill>
              </a:rPr>
              <a:t>Історичний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живопис</a:t>
            </a:r>
            <a:r>
              <a:rPr lang="ru-RU" dirty="0" smtClean="0">
                <a:solidFill>
                  <a:srgbClr val="0070C0"/>
                </a:solidFill>
              </a:rPr>
              <a:t> (</a:t>
            </a:r>
            <a:r>
              <a:rPr lang="ru-RU" dirty="0" err="1" smtClean="0">
                <a:solidFill>
                  <a:srgbClr val="0070C0"/>
                </a:solidFill>
              </a:rPr>
              <a:t>історична</a:t>
            </a:r>
            <a:r>
              <a:rPr lang="ru-RU" dirty="0" smtClean="0">
                <a:solidFill>
                  <a:srgbClr val="0070C0"/>
                </a:solidFill>
              </a:rPr>
              <a:t> картина)</a:t>
            </a:r>
          </a:p>
          <a:p>
            <a:r>
              <a:rPr lang="ru-RU" dirty="0" err="1" smtClean="0">
                <a:solidFill>
                  <a:srgbClr val="0070C0"/>
                </a:solidFill>
              </a:rPr>
              <a:t>Міфологічна</a:t>
            </a:r>
            <a:r>
              <a:rPr lang="ru-RU" dirty="0" smtClean="0">
                <a:solidFill>
                  <a:srgbClr val="0070C0"/>
                </a:solidFill>
              </a:rPr>
              <a:t> картина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Пейзаж</a:t>
            </a:r>
          </a:p>
          <a:p>
            <a:r>
              <a:rPr lang="ru-RU" dirty="0" err="1" smtClean="0">
                <a:solidFill>
                  <a:srgbClr val="0070C0"/>
                </a:solidFill>
              </a:rPr>
              <a:t>Побутовий</a:t>
            </a:r>
            <a:r>
              <a:rPr lang="ru-RU" dirty="0" smtClean="0">
                <a:solidFill>
                  <a:srgbClr val="0070C0"/>
                </a:solidFill>
              </a:rPr>
              <a:t> жанр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Натюрморт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FF0000"/>
                </a:solidFill>
              </a:rPr>
              <a:t>                         Живопис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3074" name="Picture 2" descr="http://upload.wikimedia.org/wikipedia/commons/thumb/e/e1/Chen_Yizhou_Summer_Breeze_over_Verdabt_Peaks_ink_on_paper_hanging_scroll_The_Hashimoto_Collection.jpg/100px-Chen_Yizhou_Summer_Breeze_over_Verdabt_Peaks_ink_on_paper_hanging_scroll_The_Hashimoto_Collec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03244" y="0"/>
            <a:ext cx="1440756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076" name="Picture 4" descr="http://upload.wikimedia.org/wikipedia/uk/thumb/a/a5/After_Chen_Chun%2C_Garden_Flowers%2C_1540.jpg/200px-After_Chen_Chun%2C_Garden_Flowers%2C_154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4293096"/>
            <a:ext cx="3789895" cy="216024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0"/>
            <a:ext cx="8686800" cy="2564904"/>
          </a:xfrm>
        </p:spPr>
        <p:txBody>
          <a:bodyPr/>
          <a:lstStyle/>
          <a:p>
            <a:pPr>
              <a:buNone/>
            </a:pPr>
            <a:r>
              <a:rPr lang="uk-UA" dirty="0" smtClean="0">
                <a:solidFill>
                  <a:srgbClr val="0070C0"/>
                </a:solidFill>
              </a:rPr>
              <a:t>      Образотворчі прийоми Китайського живопису не схожі на європейське </a:t>
            </a:r>
            <a:r>
              <a:rPr lang="uk-UA" dirty="0" err="1" smtClean="0">
                <a:solidFill>
                  <a:srgbClr val="0070C0"/>
                </a:solidFill>
              </a:rPr>
              <a:t>мистецтво.Китайський</a:t>
            </a:r>
            <a:r>
              <a:rPr lang="uk-UA" dirty="0" smtClean="0">
                <a:solidFill>
                  <a:srgbClr val="0070C0"/>
                </a:solidFill>
              </a:rPr>
              <a:t> художник  прагнув не стільки відбити навколишній світ , стільки за допомогою фарб осягнути його таємниці : </a:t>
            </a:r>
            <a:r>
              <a:rPr lang="uk-UA" dirty="0" err="1" smtClean="0">
                <a:solidFill>
                  <a:srgbClr val="0070C0"/>
                </a:solidFill>
              </a:rPr>
              <a:t>“умістити</a:t>
            </a:r>
            <a:r>
              <a:rPr lang="uk-UA" dirty="0" smtClean="0">
                <a:solidFill>
                  <a:srgbClr val="0070C0"/>
                </a:solidFill>
              </a:rPr>
              <a:t> весь світ речей у крихітний простір </a:t>
            </a:r>
            <a:r>
              <a:rPr lang="uk-UA" dirty="0" err="1" smtClean="0">
                <a:solidFill>
                  <a:srgbClr val="0070C0"/>
                </a:solidFill>
              </a:rPr>
              <a:t>серця</a:t>
            </a:r>
            <a:r>
              <a:rPr lang="uk-UA" dirty="0" err="1" smtClean="0"/>
              <a:t>”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 flipH="1">
            <a:off x="-1764704" y="836712"/>
            <a:ext cx="936104" cy="53488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25602" name="Picture 2" descr="http://upload.wikimedia.org/wikipedia/commons/thumb/c/c2/Ma_Yuan_Walking_on_Path_in_Spring.jpg/400px-Ma_Yuan_Walking_on_Path_in_Spr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62" y="3212976"/>
            <a:ext cx="4343338" cy="2736304"/>
          </a:xfrm>
          <a:prstGeom prst="rect">
            <a:avLst/>
          </a:prstGeom>
          <a:noFill/>
        </p:spPr>
      </p:pic>
      <p:pic>
        <p:nvPicPr>
          <p:cNvPr id="25604" name="Picture 4" descr="http://upload.wikimedia.org/wikipedia/commons/thumb/3/3c/Li_Song%2C_Basket_of_Flowers.jpg/120px-Li_Song%2C_Basket_of_Flower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212976"/>
            <a:ext cx="2608376" cy="2564904"/>
          </a:xfrm>
          <a:prstGeom prst="rect">
            <a:avLst/>
          </a:prstGeom>
          <a:noFill/>
        </p:spPr>
      </p:pic>
      <p:pic>
        <p:nvPicPr>
          <p:cNvPr id="25608" name="Picture 8" descr="http://upload.wikimedia.org/wikipedia/uk/thumb/d/d5/Hua_Yan_%28Chinese%2C_1682%E2%80%931756%29_White_Peony_and_Rocks_1752_%D0%9C%D0%95%D0%A2.jpg/200px-Hua_Yan_%28Chinese%2C_1682%E2%80%931756%29_White_Peony_and_Rocks_1752_%D0%9C%D0%95%D0%A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99792" y="2420888"/>
            <a:ext cx="2014839" cy="4221088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err="1" smtClean="0">
                <a:solidFill>
                  <a:srgbClr val="0070C0"/>
                </a:solidFill>
              </a:rPr>
              <a:t>Працьовитий</a:t>
            </a:r>
            <a:r>
              <a:rPr lang="ru-RU" sz="4000" dirty="0" smtClean="0">
                <a:solidFill>
                  <a:srgbClr val="0070C0"/>
                </a:solidFill>
              </a:rPr>
              <a:t> </a:t>
            </a:r>
            <a:r>
              <a:rPr lang="ru-RU" sz="4000" dirty="0" err="1" smtClean="0">
                <a:solidFill>
                  <a:srgbClr val="0070C0"/>
                </a:solidFill>
              </a:rPr>
              <a:t>і</a:t>
            </a:r>
            <a:r>
              <a:rPr lang="ru-RU" sz="4000" dirty="0" smtClean="0">
                <a:solidFill>
                  <a:srgbClr val="0070C0"/>
                </a:solidFill>
              </a:rPr>
              <a:t> </a:t>
            </a:r>
            <a:r>
              <a:rPr lang="ru-RU" sz="4000" dirty="0" err="1" smtClean="0">
                <a:solidFill>
                  <a:srgbClr val="0070C0"/>
                </a:solidFill>
              </a:rPr>
              <a:t>талановитий</a:t>
            </a:r>
            <a:r>
              <a:rPr lang="ru-RU" sz="4000" dirty="0" smtClean="0">
                <a:solidFill>
                  <a:srgbClr val="0070C0"/>
                </a:solidFill>
              </a:rPr>
              <a:t> </a:t>
            </a:r>
            <a:r>
              <a:rPr lang="ru-RU" sz="4000" dirty="0" err="1" smtClean="0">
                <a:solidFill>
                  <a:srgbClr val="0070C0"/>
                </a:solidFill>
              </a:rPr>
              <a:t>китайський</a:t>
            </a:r>
            <a:r>
              <a:rPr lang="ru-RU" sz="4000" dirty="0" smtClean="0">
                <a:solidFill>
                  <a:srgbClr val="0070C0"/>
                </a:solidFill>
              </a:rPr>
              <a:t> народ </a:t>
            </a:r>
            <a:r>
              <a:rPr lang="ru-RU" sz="4000" dirty="0" err="1" smtClean="0">
                <a:solidFill>
                  <a:srgbClr val="0070C0"/>
                </a:solidFill>
              </a:rPr>
              <a:t>зробив</a:t>
            </a:r>
            <a:r>
              <a:rPr lang="ru-RU" sz="4000" dirty="0" smtClean="0">
                <a:solidFill>
                  <a:srgbClr val="0070C0"/>
                </a:solidFill>
              </a:rPr>
              <a:t> великий </a:t>
            </a:r>
            <a:r>
              <a:rPr lang="ru-RU" sz="4000" dirty="0" err="1" smtClean="0">
                <a:solidFill>
                  <a:srgbClr val="0070C0"/>
                </a:solidFill>
              </a:rPr>
              <a:t>внесок</a:t>
            </a:r>
            <a:r>
              <a:rPr lang="ru-RU" sz="4000" dirty="0" smtClean="0">
                <a:solidFill>
                  <a:srgbClr val="0070C0"/>
                </a:solidFill>
              </a:rPr>
              <a:t> до </a:t>
            </a:r>
            <a:r>
              <a:rPr lang="ru-RU" sz="4000" dirty="0" err="1" smtClean="0">
                <a:solidFill>
                  <a:srgbClr val="0070C0"/>
                </a:solidFill>
              </a:rPr>
              <a:t>скарбниці</a:t>
            </a:r>
            <a:r>
              <a:rPr lang="ru-RU" sz="4000" dirty="0" smtClean="0">
                <a:solidFill>
                  <a:srgbClr val="0070C0"/>
                </a:solidFill>
              </a:rPr>
              <a:t> </a:t>
            </a:r>
            <a:r>
              <a:rPr lang="ru-RU" sz="4000" dirty="0" err="1" smtClean="0">
                <a:solidFill>
                  <a:srgbClr val="0070C0"/>
                </a:solidFill>
              </a:rPr>
              <a:t>Світової</a:t>
            </a:r>
            <a:r>
              <a:rPr lang="ru-RU" sz="4000" dirty="0" smtClean="0">
                <a:solidFill>
                  <a:srgbClr val="0070C0"/>
                </a:solidFill>
              </a:rPr>
              <a:t> </a:t>
            </a:r>
            <a:r>
              <a:rPr lang="ru-RU" sz="4000" dirty="0" err="1" smtClean="0">
                <a:solidFill>
                  <a:srgbClr val="0070C0"/>
                </a:solidFill>
              </a:rPr>
              <a:t>культури</a:t>
            </a:r>
            <a:endParaRPr lang="ru-RU" sz="4000" dirty="0" smtClean="0">
              <a:solidFill>
                <a:srgbClr val="0070C0"/>
              </a:solidFill>
            </a:endParaRPr>
          </a:p>
          <a:p>
            <a:r>
              <a:rPr lang="uk-UA" sz="4000" dirty="0" err="1" smtClean="0">
                <a:solidFill>
                  <a:srgbClr val="0070C0"/>
                </a:solidFill>
              </a:rPr>
              <a:t>“Піднебесна</a:t>
            </a:r>
            <a:r>
              <a:rPr lang="uk-UA" sz="4000" dirty="0" smtClean="0">
                <a:solidFill>
                  <a:srgbClr val="0070C0"/>
                </a:solidFill>
              </a:rPr>
              <a:t> </a:t>
            </a:r>
            <a:r>
              <a:rPr lang="uk-UA" sz="4000" dirty="0" err="1" smtClean="0">
                <a:solidFill>
                  <a:srgbClr val="0070C0"/>
                </a:solidFill>
              </a:rPr>
              <a:t>імперія”</a:t>
            </a:r>
            <a:r>
              <a:rPr lang="uk-UA" sz="4000" dirty="0" smtClean="0">
                <a:solidFill>
                  <a:srgbClr val="0070C0"/>
                </a:solidFill>
              </a:rPr>
              <a:t> почала наздоганяти у своєму розвитку провідні країни Європи</a:t>
            </a:r>
            <a:endParaRPr lang="ru-RU" sz="4000" dirty="0">
              <a:solidFill>
                <a:srgbClr val="0070C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6000" dirty="0" smtClean="0">
                <a:solidFill>
                  <a:srgbClr val="FF0000"/>
                </a:solidFill>
              </a:rPr>
              <a:t>          ВИСНОВОК</a:t>
            </a:r>
            <a:endParaRPr lang="ru-RU" sz="6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split orient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1\Desktop\інд\кит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472561" y="2348880"/>
            <a:ext cx="3472561" cy="2601069"/>
          </a:xfrm>
          <a:prstGeom prst="rect">
            <a:avLst/>
          </a:prstGeom>
          <a:noFill/>
        </p:spPr>
      </p:pic>
      <p:pic>
        <p:nvPicPr>
          <p:cNvPr id="2050" name="Picture 2" descr="http://im2-tub-ua.yandex.net/i?id=25029405-71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0"/>
            <a:ext cx="7488832" cy="685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0" y="522920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800" dirty="0" smtClean="0">
                <a:solidFill>
                  <a:srgbClr val="0070C0"/>
                </a:solidFill>
              </a:rPr>
              <a:t>Дякую </a:t>
            </a:r>
            <a:r>
              <a:rPr lang="uk-UA" sz="4800" dirty="0" smtClean="0">
                <a:solidFill>
                  <a:srgbClr val="0070C0"/>
                </a:solidFill>
              </a:rPr>
              <a:t>за перегляд!!!</a:t>
            </a:r>
            <a:endParaRPr lang="ru-RU" sz="48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79512" y="0"/>
            <a:ext cx="8507288" cy="6021288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uk-UA" sz="4800" dirty="0" smtClean="0">
              <a:solidFill>
                <a:srgbClr val="0070C0"/>
              </a:solidFill>
            </a:endParaRPr>
          </a:p>
          <a:p>
            <a:pPr algn="ctr">
              <a:buNone/>
            </a:pPr>
            <a:endParaRPr lang="uk-UA" sz="4800" dirty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uk-UA" sz="4800" dirty="0" smtClean="0">
                <a:solidFill>
                  <a:srgbClr val="0070C0"/>
                </a:solidFill>
              </a:rPr>
              <a:t>Презентацію </a:t>
            </a:r>
            <a:r>
              <a:rPr lang="uk-UA" sz="4800" dirty="0" err="1" smtClean="0">
                <a:solidFill>
                  <a:srgbClr val="0070C0"/>
                </a:solidFill>
              </a:rPr>
              <a:t>підготува</a:t>
            </a:r>
            <a:r>
              <a:rPr lang="ru-RU" sz="4800" dirty="0" smtClean="0">
                <a:solidFill>
                  <a:srgbClr val="0070C0"/>
                </a:solidFill>
              </a:rPr>
              <a:t>в </a:t>
            </a:r>
            <a:r>
              <a:rPr lang="ru-RU" sz="4800" dirty="0" err="1" smtClean="0">
                <a:solidFill>
                  <a:srgbClr val="0070C0"/>
                </a:solidFill>
              </a:rPr>
              <a:t>учень</a:t>
            </a:r>
            <a:r>
              <a:rPr lang="uk-UA" sz="4800" dirty="0" smtClean="0">
                <a:solidFill>
                  <a:srgbClr val="0070C0"/>
                </a:solidFill>
              </a:rPr>
              <a:t> </a:t>
            </a:r>
            <a:r>
              <a:rPr lang="uk-UA" sz="4800" dirty="0" smtClean="0">
                <a:solidFill>
                  <a:srgbClr val="0070C0"/>
                </a:solidFill>
              </a:rPr>
              <a:t>8-А класу </a:t>
            </a:r>
          </a:p>
          <a:p>
            <a:pPr algn="ctr">
              <a:buNone/>
            </a:pPr>
            <a:r>
              <a:rPr lang="uk-UA" sz="4800" dirty="0" smtClean="0">
                <a:solidFill>
                  <a:srgbClr val="0070C0"/>
                </a:solidFill>
              </a:rPr>
              <a:t> </a:t>
            </a:r>
            <a:r>
              <a:rPr lang="uk-UA" sz="4800" dirty="0" err="1" smtClean="0">
                <a:solidFill>
                  <a:srgbClr val="0070C0"/>
                </a:solidFill>
              </a:rPr>
              <a:t>Козленко</a:t>
            </a:r>
            <a:r>
              <a:rPr lang="uk-UA" sz="4800" dirty="0" smtClean="0">
                <a:solidFill>
                  <a:srgbClr val="0070C0"/>
                </a:solidFill>
              </a:rPr>
              <a:t> Сергій</a:t>
            </a:r>
            <a:endParaRPr lang="ru-RU" sz="4800" dirty="0">
              <a:solidFill>
                <a:srgbClr val="0070C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 flipV="1">
            <a:off x="457200" y="0"/>
            <a:ext cx="8229600" cy="15240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>
            <a:spLocks noGrp="1"/>
          </p:cNvSpPr>
          <p:nvPr>
            <p:ph idx="1"/>
          </p:nvPr>
        </p:nvSpPr>
        <p:spPr>
          <a:xfrm>
            <a:off x="0" y="0"/>
            <a:ext cx="8820472" cy="2204864"/>
          </a:xfrm>
        </p:spPr>
        <p:txBody>
          <a:bodyPr/>
          <a:lstStyle/>
          <a:p>
            <a:pPr algn="just">
              <a:buNone/>
            </a:pPr>
            <a:r>
              <a:rPr lang="uk-UA" sz="3200" dirty="0" smtClean="0">
                <a:solidFill>
                  <a:srgbClr val="0070C0"/>
                </a:solidFill>
              </a:rPr>
              <a:t>        У </a:t>
            </a:r>
            <a:r>
              <a:rPr lang="en-US" sz="3200" dirty="0" smtClean="0">
                <a:solidFill>
                  <a:srgbClr val="0070C0"/>
                </a:solidFill>
              </a:rPr>
              <a:t>XVI-XVIII</a:t>
            </a:r>
            <a:r>
              <a:rPr lang="uk-UA" sz="3200" dirty="0" smtClean="0">
                <a:solidFill>
                  <a:srgbClr val="0070C0"/>
                </a:solidFill>
              </a:rPr>
              <a:t>ст. У культурі Китаю настає новий період розвитку науки , освіти , усіх напрямків художнього та ужиткового мистецтва</a:t>
            </a:r>
          </a:p>
          <a:p>
            <a:endParaRPr lang="ru-RU" dirty="0"/>
          </a:p>
        </p:txBody>
      </p:sp>
      <p:pic>
        <p:nvPicPr>
          <p:cNvPr id="5" name="Рисунок 2" descr="about-china-12768654344138_w769h406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132856"/>
            <a:ext cx="8130985" cy="4293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1656184"/>
          </a:xfrm>
        </p:spPr>
        <p:txBody>
          <a:bodyPr/>
          <a:lstStyle/>
          <a:p>
            <a:pPr>
              <a:buNone/>
            </a:pPr>
            <a:r>
              <a:rPr lang="uk-UA" dirty="0" smtClean="0">
                <a:solidFill>
                  <a:srgbClr val="0070C0"/>
                </a:solidFill>
              </a:rPr>
              <a:t>          Китай завжди вважався країною освічених </a:t>
            </a:r>
            <a:r>
              <a:rPr lang="uk-UA" dirty="0" err="1" smtClean="0">
                <a:solidFill>
                  <a:srgbClr val="0070C0"/>
                </a:solidFill>
              </a:rPr>
              <a:t>людей.Понад</a:t>
            </a:r>
            <a:r>
              <a:rPr lang="uk-UA" dirty="0" smtClean="0">
                <a:solidFill>
                  <a:srgbClr val="0070C0"/>
                </a:solidFill>
              </a:rPr>
              <a:t> 10 % китайців були високоосвіченими людьми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 flipH="1">
            <a:off x="539552" y="5733256"/>
            <a:ext cx="3528392" cy="1124744"/>
          </a:xfrm>
        </p:spPr>
        <p:txBody>
          <a:bodyPr>
            <a:noAutofit/>
          </a:bodyPr>
          <a:lstStyle/>
          <a:p>
            <a:r>
              <a:rPr lang="uk-UA" sz="2000" b="1" dirty="0" smtClean="0">
                <a:solidFill>
                  <a:srgbClr val="FF0000"/>
                </a:solidFill>
                <a:latin typeface="Constantia" pitchFamily="18" charset="0"/>
              </a:rPr>
              <a:t>ЛАО-ЦЗИ </a:t>
            </a:r>
            <a:br>
              <a:rPr lang="uk-UA" sz="2000" b="1" dirty="0" smtClean="0">
                <a:solidFill>
                  <a:srgbClr val="FF0000"/>
                </a:solidFill>
                <a:latin typeface="Constantia" pitchFamily="18" charset="0"/>
              </a:rPr>
            </a:br>
            <a:r>
              <a:rPr lang="uk-UA" sz="2000" b="1" dirty="0" smtClean="0">
                <a:solidFill>
                  <a:srgbClr val="FF0000"/>
                </a:solidFill>
                <a:latin typeface="Constantia" pitchFamily="18" charset="0"/>
              </a:rPr>
              <a:t>(604 р. до н. е. — 531 р. до н. е.) </a:t>
            </a:r>
            <a:r>
              <a:rPr lang="ru-RU" sz="2000" b="1" dirty="0" smtClean="0">
                <a:solidFill>
                  <a:srgbClr val="FF0000"/>
                </a:solidFill>
                <a:latin typeface="Constantia" pitchFamily="18" charset="0"/>
              </a:rPr>
              <a:t/>
            </a:r>
            <a:br>
              <a:rPr lang="ru-RU" sz="2000" b="1" dirty="0" smtClean="0">
                <a:solidFill>
                  <a:srgbClr val="FF0000"/>
                </a:solidFill>
                <a:latin typeface="Constantia" pitchFamily="18" charset="0"/>
              </a:rPr>
            </a:br>
            <a:endParaRPr lang="ru-RU" sz="2000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Лао-цзи 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484784"/>
            <a:ext cx="2788368" cy="3960441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7" name="Рисунок 1" descr="Konfuzius-1770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1484784"/>
            <a:ext cx="2783248" cy="3926211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8" name="Прямоугольник 7"/>
          <p:cNvSpPr/>
          <p:nvPr/>
        </p:nvSpPr>
        <p:spPr>
          <a:xfrm>
            <a:off x="4283968" y="5661248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uk-UA" sz="2000" b="1" dirty="0" smtClean="0">
                <a:solidFill>
                  <a:srgbClr val="FF0000"/>
                </a:solidFill>
                <a:latin typeface="Constantia" pitchFamily="18" charset="0"/>
              </a:rPr>
              <a:t>КОНФУЦІЙ </a:t>
            </a:r>
          </a:p>
          <a:p>
            <a:pPr algn="ctr"/>
            <a:r>
              <a:rPr lang="uk-UA" sz="2000" b="1" dirty="0" smtClean="0">
                <a:solidFill>
                  <a:srgbClr val="FF0000"/>
                </a:solidFill>
                <a:latin typeface="Constantia" pitchFamily="18" charset="0"/>
              </a:rPr>
              <a:t>551 – 579 рр. до н.е</a:t>
            </a:r>
            <a:r>
              <a:rPr lang="uk-UA" b="1" dirty="0" smtClean="0">
                <a:latin typeface="Constantia" pitchFamily="18" charset="0"/>
              </a:rPr>
              <a:t>.</a:t>
            </a:r>
            <a:endParaRPr lang="ru-RU" b="1" dirty="0">
              <a:latin typeface="Constantia" pitchFamily="18" charset="0"/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           У країні цінувалися книги , які накопичувалися в державних , монастирських , шкільних і особистих бібліотеках.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                           Книги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10242" name="Picture 2" descr="http://im6-tub-ua.yandex.net/i?id=541780372-06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068960"/>
            <a:ext cx="4244618" cy="2652886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pic>
        <p:nvPicPr>
          <p:cNvPr id="10244" name="Picture 4" descr="http://im6-tub-ua.yandex.net/i?id=138399395-53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3067031"/>
            <a:ext cx="3874030" cy="2594217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         Не випадково , що в Китаї на 5 століть раніше за Європу було винайдене книгодрукування. У Китаї видавалася велика кількість книг та іншої друкованої продукції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                </a:t>
            </a:r>
            <a:r>
              <a:rPr lang="ru-RU" dirty="0" err="1" smtClean="0">
                <a:solidFill>
                  <a:srgbClr val="FF0000"/>
                </a:solidFill>
              </a:rPr>
              <a:t>Книгодрукування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9218" name="Picture 2" descr="http://im4-tub-ua.yandex.net/i?id=224551160-33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429000"/>
            <a:ext cx="3888432" cy="3119063"/>
          </a:xfrm>
          <a:prstGeom prst="rect">
            <a:avLst/>
          </a:prstGeom>
          <a:noFill/>
        </p:spPr>
      </p:pic>
      <p:pic>
        <p:nvPicPr>
          <p:cNvPr id="9220" name="Picture 4" descr="http://im2-tub-ua.yandex.net/i?id=310684512-39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7" y="3501008"/>
            <a:ext cx="4205267" cy="2880320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800" dirty="0" smtClean="0">
                <a:solidFill>
                  <a:srgbClr val="0070C0"/>
                </a:solidFill>
              </a:rPr>
              <a:t>У </a:t>
            </a:r>
            <a:r>
              <a:rPr lang="en-US" sz="4800" dirty="0" smtClean="0">
                <a:solidFill>
                  <a:srgbClr val="0070C0"/>
                </a:solidFill>
              </a:rPr>
              <a:t>XVI-XVIII</a:t>
            </a:r>
            <a:r>
              <a:rPr lang="ru-RU" sz="4800" dirty="0" smtClean="0">
                <a:solidFill>
                  <a:srgbClr val="0070C0"/>
                </a:solidFill>
              </a:rPr>
              <a:t> ст. в </a:t>
            </a:r>
            <a:r>
              <a:rPr lang="ru-RU" sz="4800" dirty="0" err="1" smtClean="0">
                <a:solidFill>
                  <a:srgbClr val="0070C0"/>
                </a:solidFill>
              </a:rPr>
              <a:t>Китаї</a:t>
            </a:r>
            <a:r>
              <a:rPr lang="ru-RU" sz="4800" dirty="0" smtClean="0">
                <a:solidFill>
                  <a:srgbClr val="0070C0"/>
                </a:solidFill>
              </a:rPr>
              <a:t> </a:t>
            </a:r>
            <a:r>
              <a:rPr lang="ru-RU" sz="4800" dirty="0" err="1" smtClean="0">
                <a:solidFill>
                  <a:srgbClr val="0070C0"/>
                </a:solidFill>
              </a:rPr>
              <a:t>відбувався</a:t>
            </a:r>
            <a:r>
              <a:rPr lang="ru-RU" sz="4800" dirty="0" smtClean="0">
                <a:solidFill>
                  <a:srgbClr val="0070C0"/>
                </a:solidFill>
              </a:rPr>
              <a:t> </a:t>
            </a:r>
            <a:r>
              <a:rPr lang="ru-RU" sz="4800" dirty="0" err="1" smtClean="0">
                <a:solidFill>
                  <a:srgbClr val="0070C0"/>
                </a:solidFill>
              </a:rPr>
              <a:t>бурхливий</a:t>
            </a:r>
            <a:r>
              <a:rPr lang="ru-RU" sz="4800" dirty="0" smtClean="0">
                <a:solidFill>
                  <a:srgbClr val="0070C0"/>
                </a:solidFill>
              </a:rPr>
              <a:t> </a:t>
            </a:r>
            <a:r>
              <a:rPr lang="ru-RU" sz="4800" dirty="0" err="1" smtClean="0">
                <a:solidFill>
                  <a:srgbClr val="0070C0"/>
                </a:solidFill>
              </a:rPr>
              <a:t>розвиток</a:t>
            </a:r>
            <a:r>
              <a:rPr lang="ru-RU" sz="4800" dirty="0" smtClean="0">
                <a:solidFill>
                  <a:srgbClr val="0070C0"/>
                </a:solidFill>
              </a:rPr>
              <a:t> науки.</a:t>
            </a:r>
          </a:p>
          <a:p>
            <a:r>
              <a:rPr lang="ru-RU" sz="4800" dirty="0" err="1" smtClean="0">
                <a:solidFill>
                  <a:srgbClr val="0070C0"/>
                </a:solidFill>
              </a:rPr>
              <a:t>Було</a:t>
            </a:r>
            <a:r>
              <a:rPr lang="ru-RU" sz="4800" dirty="0" smtClean="0">
                <a:solidFill>
                  <a:srgbClr val="0070C0"/>
                </a:solidFill>
              </a:rPr>
              <a:t> </a:t>
            </a:r>
            <a:r>
              <a:rPr lang="ru-RU" sz="4800" dirty="0" err="1" smtClean="0">
                <a:solidFill>
                  <a:srgbClr val="0070C0"/>
                </a:solidFill>
              </a:rPr>
              <a:t>винайдено</a:t>
            </a:r>
            <a:r>
              <a:rPr lang="ru-RU" sz="4800" dirty="0" smtClean="0">
                <a:solidFill>
                  <a:srgbClr val="0070C0"/>
                </a:solidFill>
              </a:rPr>
              <a:t> </a:t>
            </a:r>
            <a:r>
              <a:rPr lang="ru-RU" sz="4800" dirty="0" err="1" smtClean="0">
                <a:solidFill>
                  <a:srgbClr val="0070C0"/>
                </a:solidFill>
              </a:rPr>
              <a:t>багато</a:t>
            </a:r>
            <a:r>
              <a:rPr lang="ru-RU" sz="4800" dirty="0" smtClean="0">
                <a:solidFill>
                  <a:srgbClr val="0070C0"/>
                </a:solidFill>
              </a:rPr>
              <a:t> </a:t>
            </a:r>
            <a:r>
              <a:rPr lang="ru-RU" sz="4800" dirty="0" err="1" smtClean="0">
                <a:solidFill>
                  <a:srgbClr val="0070C0"/>
                </a:solidFill>
              </a:rPr>
              <a:t>технічних</a:t>
            </a:r>
            <a:r>
              <a:rPr lang="ru-RU" sz="4800" dirty="0" smtClean="0">
                <a:solidFill>
                  <a:srgbClr val="0070C0"/>
                </a:solidFill>
              </a:rPr>
              <a:t> </a:t>
            </a:r>
            <a:r>
              <a:rPr lang="ru-RU" sz="4800" dirty="0" err="1" smtClean="0">
                <a:solidFill>
                  <a:srgbClr val="0070C0"/>
                </a:solidFill>
              </a:rPr>
              <a:t>винаходів</a:t>
            </a:r>
            <a:endParaRPr lang="ru-RU" sz="4800" dirty="0" smtClean="0">
              <a:solidFill>
                <a:srgbClr val="0070C0"/>
              </a:solidFill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FF0000"/>
                </a:solidFill>
              </a:rPr>
              <a:t>           Розвиток  науки і техніки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Picture 4" descr="http://upload.wikimedia.org/wikipedia/commons/thumb/b/b6/FileStack_retouched.jpg/220px-FileStack_retouch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412776" y="3645024"/>
            <a:ext cx="2095500" cy="1866901"/>
          </a:xfrm>
          <a:prstGeom prst="rect">
            <a:avLst/>
          </a:prstGeom>
          <a:noFill/>
        </p:spPr>
      </p:pic>
      <p:pic>
        <p:nvPicPr>
          <p:cNvPr id="5" name="Picture 12" descr="http://www.stihi.ru/pics/2010/05/31/175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36912" y="3429000"/>
            <a:ext cx="2938833" cy="2193777"/>
          </a:xfrm>
          <a:prstGeom prst="rect">
            <a:avLst/>
          </a:prstGeom>
          <a:noFill/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0188624" y="3501008"/>
            <a:ext cx="288032" cy="259499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00336"/>
          </a:xfrm>
        </p:spPr>
        <p:txBody>
          <a:bodyPr/>
          <a:lstStyle/>
          <a:p>
            <a:r>
              <a:rPr lang="uk-UA" dirty="0" smtClean="0">
                <a:solidFill>
                  <a:srgbClr val="FF0000"/>
                </a:solidFill>
              </a:rPr>
              <a:t>                 Технічні винаходи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6146" name="Picture 2" descr="http://upload.wikimedia.org/wikipedia/commons/thumb/9/99/Kompas_Sofia.JPG/250px-Kompas_Sofi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908720"/>
            <a:ext cx="2585392" cy="1944216"/>
          </a:xfrm>
          <a:prstGeom prst="rect">
            <a:avLst/>
          </a:prstGeom>
          <a:noFill/>
        </p:spPr>
      </p:pic>
      <p:pic>
        <p:nvPicPr>
          <p:cNvPr id="6148" name="Picture 4" descr="http://upload.wikimedia.org/wikipedia/commons/thumb/b/b6/FileStack_retouched.jpg/220px-FileStack_retouche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980728"/>
            <a:ext cx="2664296" cy="2373647"/>
          </a:xfrm>
          <a:prstGeom prst="rect">
            <a:avLst/>
          </a:prstGeom>
          <a:noFill/>
        </p:spPr>
      </p:pic>
      <p:pic>
        <p:nvPicPr>
          <p:cNvPr id="6150" name="Picture 6" descr="http://upload.wikimedia.org/wikipedia/commons/thumb/7/76/N110_ruuti.jpg/250px-N110_ruuti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99792" y="980728"/>
            <a:ext cx="2381250" cy="1790701"/>
          </a:xfrm>
          <a:prstGeom prst="rect">
            <a:avLst/>
          </a:prstGeom>
          <a:noFill/>
        </p:spPr>
      </p:pic>
      <p:pic>
        <p:nvPicPr>
          <p:cNvPr id="6152" name="Picture 8" descr="http://upload.wikimedia.org/wikipedia/commons/thumb/e/ed/NIEdot353.jpg/350px-NIEdot35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4077072"/>
            <a:ext cx="3143250" cy="2376264"/>
          </a:xfrm>
          <a:prstGeom prst="rect">
            <a:avLst/>
          </a:prstGeom>
          <a:noFill/>
        </p:spPr>
      </p:pic>
      <p:pic>
        <p:nvPicPr>
          <p:cNvPr id="6154" name="Picture 10" descr="http://upload.wikimedia.org/wikipedia/uk/thumb/4/4d/%D0%92%D0%B8%D1%80%D0%BE%D0%B1%D0%BD%D0%B8%D1%86%D1%82%D0%B2%D0%BE_%D1%87%D0%B0%D0%B2%D1%83%D0%BD%D1%83.jpg/220px-%D0%92%D0%B8%D1%80%D0%BE%D0%B1%D0%BD%D0%B8%D1%86%D1%82%D0%B2%D0%BE_%D1%87%D0%B0%D0%B2%D1%83%D0%BD%D1%83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372200" y="3501008"/>
            <a:ext cx="2520280" cy="1661095"/>
          </a:xfrm>
          <a:prstGeom prst="rect">
            <a:avLst/>
          </a:prstGeom>
          <a:noFill/>
        </p:spPr>
      </p:pic>
      <p:pic>
        <p:nvPicPr>
          <p:cNvPr id="6156" name="Picture 12" descr="http://www.stihi.ru/pics/2010/05/31/1756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347864" y="3284984"/>
            <a:ext cx="2938833" cy="2193777"/>
          </a:xfrm>
          <a:prstGeom prst="rect">
            <a:avLst/>
          </a:prstGeom>
          <a:noFill/>
        </p:spPr>
      </p:pic>
      <p:pic>
        <p:nvPicPr>
          <p:cNvPr id="6158" name="Picture 14" descr="http://im1-tub-ua.yandex.net/i?id=93176226-66-72&amp;n=21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549277" y="1484784"/>
            <a:ext cx="1594723" cy="996702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251520" y="3356992"/>
            <a:ext cx="25922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>
                <a:solidFill>
                  <a:srgbClr val="0070C0"/>
                </a:solidFill>
              </a:rPr>
              <a:t>      Папір</a:t>
            </a:r>
          </a:p>
          <a:p>
            <a:endParaRPr lang="ru-RU" sz="2800" dirty="0"/>
          </a:p>
        </p:txBody>
      </p:sp>
      <p:sp>
        <p:nvSpPr>
          <p:cNvPr id="14" name="TextBox 13"/>
          <p:cNvSpPr txBox="1"/>
          <p:nvPr/>
        </p:nvSpPr>
        <p:spPr>
          <a:xfrm flipH="1">
            <a:off x="5796136" y="2852936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>
                <a:solidFill>
                  <a:srgbClr val="0070C0"/>
                </a:solidFill>
              </a:rPr>
              <a:t>Компас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 flipH="1">
            <a:off x="3275856" y="2780928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>
                <a:solidFill>
                  <a:srgbClr val="0070C0"/>
                </a:solidFill>
              </a:rPr>
              <a:t>Порох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 flipH="1">
            <a:off x="3563888" y="5445224"/>
            <a:ext cx="27363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>
                <a:solidFill>
                  <a:srgbClr val="0070C0"/>
                </a:solidFill>
              </a:rPr>
              <a:t>Повітряний</a:t>
            </a:r>
            <a:r>
              <a:rPr lang="uk-UA" dirty="0" smtClean="0">
                <a:solidFill>
                  <a:srgbClr val="0070C0"/>
                </a:solidFill>
              </a:rPr>
              <a:t> </a:t>
            </a:r>
            <a:r>
              <a:rPr lang="uk-UA" sz="2800" dirty="0" smtClean="0">
                <a:solidFill>
                  <a:srgbClr val="0070C0"/>
                </a:solidFill>
              </a:rPr>
              <a:t>змій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740352" y="2492896"/>
            <a:ext cx="11138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dirty="0" smtClean="0">
                <a:solidFill>
                  <a:srgbClr val="0070C0"/>
                </a:solidFill>
              </a:rPr>
              <a:t>Шовк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76256" y="5229200"/>
            <a:ext cx="11673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dirty="0" smtClean="0">
                <a:solidFill>
                  <a:srgbClr val="0070C0"/>
                </a:solidFill>
              </a:rPr>
              <a:t>Чавун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115616" y="6334780"/>
            <a:ext cx="19947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dirty="0" smtClean="0">
                <a:solidFill>
                  <a:srgbClr val="0070C0"/>
                </a:solidFill>
              </a:rPr>
              <a:t>Порцеляна</a:t>
            </a:r>
            <a:endParaRPr lang="ru-RU" sz="28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 </a:t>
            </a:r>
            <a:r>
              <a:rPr lang="ru-RU" dirty="0" err="1" smtClean="0">
                <a:solidFill>
                  <a:srgbClr val="0070C0"/>
                </a:solidFill>
              </a:rPr>
              <a:t>Міццю</a:t>
            </a:r>
            <a:r>
              <a:rPr lang="ru-RU" dirty="0" smtClean="0">
                <a:solidFill>
                  <a:srgbClr val="0070C0"/>
                </a:solidFill>
              </a:rPr>
              <a:t> та </a:t>
            </a:r>
            <a:r>
              <a:rPr lang="ru-RU" dirty="0" err="1" smtClean="0">
                <a:solidFill>
                  <a:srgbClr val="0070C0"/>
                </a:solidFill>
              </a:rPr>
              <a:t>пишнотою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вражала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китайська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столиця</a:t>
            </a:r>
            <a:r>
              <a:rPr lang="ru-RU" dirty="0" smtClean="0">
                <a:solidFill>
                  <a:srgbClr val="0070C0"/>
                </a:solidFill>
              </a:rPr>
              <a:t>, </a:t>
            </a:r>
            <a:r>
              <a:rPr lang="ru-RU" dirty="0" err="1" smtClean="0">
                <a:solidFill>
                  <a:srgbClr val="0070C0"/>
                </a:solidFill>
              </a:rPr>
              <a:t>що</a:t>
            </a:r>
            <a:r>
              <a:rPr lang="ru-RU" dirty="0" smtClean="0">
                <a:solidFill>
                  <a:srgbClr val="0070C0"/>
                </a:solidFill>
              </a:rPr>
              <a:t> стала центром </a:t>
            </a:r>
            <a:r>
              <a:rPr lang="ru-RU" dirty="0" err="1" smtClean="0">
                <a:solidFill>
                  <a:srgbClr val="0070C0"/>
                </a:solidFill>
              </a:rPr>
              <a:t>досягнень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культури</a:t>
            </a:r>
            <a:r>
              <a:rPr lang="ru-RU" dirty="0" smtClean="0">
                <a:solidFill>
                  <a:srgbClr val="0070C0"/>
                </a:solidFill>
              </a:rPr>
              <a:t>. До </a:t>
            </a:r>
            <a:r>
              <a:rPr lang="ru-RU" dirty="0" err="1" smtClean="0">
                <a:solidFill>
                  <a:srgbClr val="0070C0"/>
                </a:solidFill>
              </a:rPr>
              <a:t>Пекіна</a:t>
            </a:r>
            <a:r>
              <a:rPr lang="ru-RU" dirty="0" smtClean="0">
                <a:solidFill>
                  <a:srgbClr val="0070C0"/>
                </a:solidFill>
              </a:rPr>
              <a:t> вело </a:t>
            </a:r>
            <a:r>
              <a:rPr lang="ru-RU" dirty="0" err="1" smtClean="0">
                <a:solidFill>
                  <a:srgbClr val="0070C0"/>
                </a:solidFill>
              </a:rPr>
              <a:t>бруковане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гранітом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шосе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з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мармуровими</a:t>
            </a:r>
            <a:r>
              <a:rPr lang="ru-RU" dirty="0" smtClean="0">
                <a:solidFill>
                  <a:srgbClr val="0070C0"/>
                </a:solidFill>
              </a:rPr>
              <a:t> мостами. Ширина </a:t>
            </a:r>
            <a:r>
              <a:rPr lang="ru-RU" dirty="0" err="1" smtClean="0">
                <a:solidFill>
                  <a:srgbClr val="0070C0"/>
                </a:solidFill>
              </a:rPr>
              <a:t>головної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вулиці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міста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сягала</a:t>
            </a:r>
            <a:r>
              <a:rPr lang="ru-RU" dirty="0" smtClean="0">
                <a:solidFill>
                  <a:srgbClr val="0070C0"/>
                </a:solidFill>
              </a:rPr>
              <a:t> 30м. У 1793р., за словами </a:t>
            </a:r>
            <a:r>
              <a:rPr lang="ru-RU" dirty="0" err="1" smtClean="0">
                <a:solidFill>
                  <a:srgbClr val="0070C0"/>
                </a:solidFill>
              </a:rPr>
              <a:t>англійського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мандрівника</a:t>
            </a:r>
            <a:r>
              <a:rPr lang="ru-RU" dirty="0" smtClean="0">
                <a:solidFill>
                  <a:srgbClr val="0070C0"/>
                </a:solidFill>
              </a:rPr>
              <a:t>, </a:t>
            </a:r>
            <a:r>
              <a:rPr lang="ru-RU" dirty="0" err="1" smtClean="0">
                <a:solidFill>
                  <a:srgbClr val="0070C0"/>
                </a:solidFill>
              </a:rPr>
              <a:t>Пекін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налічував</a:t>
            </a:r>
            <a:r>
              <a:rPr lang="ru-RU" dirty="0" smtClean="0">
                <a:solidFill>
                  <a:srgbClr val="0070C0"/>
                </a:solidFill>
              </a:rPr>
              <a:t> 3 </a:t>
            </a:r>
            <a:r>
              <a:rPr lang="ru-RU" dirty="0" err="1" smtClean="0">
                <a:solidFill>
                  <a:srgbClr val="0070C0"/>
                </a:solidFill>
              </a:rPr>
              <a:t>млн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жителів</a:t>
            </a:r>
            <a:r>
              <a:rPr lang="ru-RU" dirty="0" smtClean="0">
                <a:solidFill>
                  <a:srgbClr val="0070C0"/>
                </a:solidFill>
              </a:rPr>
              <a:t>. </a:t>
            </a:r>
            <a:r>
              <a:rPr lang="ru-RU" dirty="0" err="1" smtClean="0">
                <a:solidFill>
                  <a:srgbClr val="0070C0"/>
                </a:solidFill>
              </a:rPr>
              <a:t>Величезне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місто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поділялося</a:t>
            </a:r>
            <a:r>
              <a:rPr lang="ru-RU" dirty="0" smtClean="0">
                <a:solidFill>
                  <a:srgbClr val="0070C0"/>
                </a:solidFill>
              </a:rPr>
              <a:t> на </a:t>
            </a:r>
            <a:r>
              <a:rPr lang="ru-RU" dirty="0" err="1" smtClean="0">
                <a:solidFill>
                  <a:srgbClr val="0070C0"/>
                </a:solidFill>
              </a:rPr>
              <a:t>дві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великі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частини</a:t>
            </a:r>
            <a:r>
              <a:rPr lang="ru-RU" dirty="0" smtClean="0">
                <a:solidFill>
                  <a:srgbClr val="0070C0"/>
                </a:solidFill>
              </a:rPr>
              <a:t>- </a:t>
            </a:r>
            <a:r>
              <a:rPr lang="ru-RU" dirty="0" err="1" smtClean="0">
                <a:solidFill>
                  <a:srgbClr val="0070C0"/>
                </a:solidFill>
              </a:rPr>
              <a:t>Внутрішнє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місто</a:t>
            </a:r>
            <a:r>
              <a:rPr lang="ru-RU" dirty="0" smtClean="0">
                <a:solidFill>
                  <a:srgbClr val="0070C0"/>
                </a:solidFill>
              </a:rPr>
              <a:t>, </a:t>
            </a:r>
            <a:r>
              <a:rPr lang="ru-RU" dirty="0" err="1" smtClean="0">
                <a:solidFill>
                  <a:srgbClr val="0070C0"/>
                </a:solidFill>
              </a:rPr>
              <a:t>резиденцію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імператора</a:t>
            </a:r>
            <a:r>
              <a:rPr lang="ru-RU" dirty="0" smtClean="0">
                <a:solidFill>
                  <a:srgbClr val="0070C0"/>
                </a:solidFill>
              </a:rPr>
              <a:t>, </a:t>
            </a:r>
            <a:r>
              <a:rPr lang="ru-RU" dirty="0" err="1" smtClean="0">
                <a:solidFill>
                  <a:srgbClr val="0070C0"/>
                </a:solidFill>
              </a:rPr>
              <a:t>і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Зовнішнє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місто</a:t>
            </a:r>
            <a:r>
              <a:rPr lang="ru-RU" dirty="0" smtClean="0">
                <a:solidFill>
                  <a:srgbClr val="0070C0"/>
                </a:solidFill>
              </a:rPr>
              <a:t>, де жили </a:t>
            </a:r>
            <a:r>
              <a:rPr lang="ru-RU" dirty="0" err="1" smtClean="0">
                <a:solidFill>
                  <a:srgbClr val="0070C0"/>
                </a:solidFill>
              </a:rPr>
              <a:t>звичайні</a:t>
            </a:r>
            <a:r>
              <a:rPr lang="ru-RU" dirty="0" smtClean="0">
                <a:solidFill>
                  <a:srgbClr val="0070C0"/>
                </a:solidFill>
              </a:rPr>
              <a:t> люди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>
                <a:solidFill>
                  <a:srgbClr val="FF0000"/>
                </a:solidFill>
              </a:rPr>
              <a:t>     Пекін – центр культури Китаю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 flipH="1">
            <a:off x="9972600" y="2708920"/>
            <a:ext cx="1224136" cy="129614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44352"/>
          </a:xfrm>
        </p:spPr>
        <p:txBody>
          <a:bodyPr/>
          <a:lstStyle/>
          <a:p>
            <a:r>
              <a:rPr lang="uk-UA" dirty="0" smtClean="0">
                <a:solidFill>
                  <a:srgbClr val="FF0000"/>
                </a:solidFill>
              </a:rPr>
              <a:t>            Пекін  у сні  і наяву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7170" name="Picture 2" descr="http://im7-tub-ua.yandex.net/i?id=23582798-20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3140968"/>
            <a:ext cx="2364263" cy="18002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172" name="Picture 4" descr="http://im1-tub-ua.yandex.net/i?id=124752820-34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30010" y="1196752"/>
            <a:ext cx="3513990" cy="216024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174" name="Picture 6" descr="http://im7-tub-ua.yandex.net/i?id=167507446-66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23207" y="3501008"/>
            <a:ext cx="2820793" cy="187220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176" name="Picture 8" descr="http://im0-tub-ua.yandex.net/i?id=382915191-21-72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03848" y="1268760"/>
            <a:ext cx="2193032" cy="164477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178" name="Picture 10" descr="http://im6-tub-ua.yandex.net/i?id=100956978-58-72&amp;n=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91880" y="5096173"/>
            <a:ext cx="2666231" cy="176182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180" name="Picture 12" descr="http://im2-tub-ua.yandex.net/i?id=275268955-30-72&amp;n=2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51520" y="4293096"/>
            <a:ext cx="2778587" cy="178879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182" name="Picture 14" descr="http://im1-tub-ua.yandex.net/i?id=52889368-15-72&amp;n=21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1340768"/>
            <a:ext cx="2987825" cy="224086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Другая 6">
      <a:dk1>
        <a:sysClr val="windowText" lastClr="000000"/>
      </a:dk1>
      <a:lt1>
        <a:srgbClr val="000000"/>
      </a:lt1>
      <a:dk2>
        <a:srgbClr val="F5F86C"/>
      </a:dk2>
      <a:lt2>
        <a:srgbClr val="FEFAC9"/>
      </a:lt2>
      <a:accent1>
        <a:srgbClr val="F0D67E"/>
      </a:accent1>
      <a:accent2>
        <a:srgbClr val="F3A447"/>
      </a:accent2>
      <a:accent3>
        <a:srgbClr val="E7BC29"/>
      </a:accent3>
      <a:accent4>
        <a:srgbClr val="B79214"/>
      </a:accent4>
      <a:accent5>
        <a:srgbClr val="FFFF0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191</TotalTime>
  <Words>314</Words>
  <Application>Microsoft Office PowerPoint</Application>
  <PresentationFormat>Экран (4:3)</PresentationFormat>
  <Paragraphs>42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Бумажная</vt:lpstr>
      <vt:lpstr>Культура Китаю в XVI-XVIII cтоліттях</vt:lpstr>
      <vt:lpstr>Презентация PowerPoint</vt:lpstr>
      <vt:lpstr>ЛАО-ЦЗИ  (604 р. до н. е. — 531 р. до н. е.)  </vt:lpstr>
      <vt:lpstr>                           Книги</vt:lpstr>
      <vt:lpstr>                Книгодрукування</vt:lpstr>
      <vt:lpstr>           Розвиток  науки і техніки</vt:lpstr>
      <vt:lpstr>                 Технічні винаходи</vt:lpstr>
      <vt:lpstr>     Пекін – центр культури Китаю</vt:lpstr>
      <vt:lpstr>            Пекін  у сні  і наяву</vt:lpstr>
      <vt:lpstr>                         Живопис</vt:lpstr>
      <vt:lpstr>Презентация PowerPoint</vt:lpstr>
      <vt:lpstr>          ВИСНОВОК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Культура Китаю в XVI-XVIII</dc:title>
  <dc:creator>1</dc:creator>
  <cp:lastModifiedBy>Женя</cp:lastModifiedBy>
  <cp:revision>24</cp:revision>
  <dcterms:created xsi:type="dcterms:W3CDTF">2014-04-07T14:13:24Z</dcterms:created>
  <dcterms:modified xsi:type="dcterms:W3CDTF">2015-01-04T21:01:04Z</dcterms:modified>
</cp:coreProperties>
</file>