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929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31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35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885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217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515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646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8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95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8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79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5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2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55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7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53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586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F616FD5-8ADD-4AD5-9829-CC53F16251CE}" type="datetimeFigureOut">
              <a:rPr lang="ru-RU" smtClean="0"/>
              <a:t>12.10.2014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1DEFB-97AA-4261-8F27-040B944D9A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023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53535" y="1539418"/>
            <a:ext cx="8825658" cy="2062199"/>
          </a:xfrm>
        </p:spPr>
        <p:txBody>
          <a:bodyPr/>
          <a:lstStyle/>
          <a:p>
            <a:pPr algn="ctr"/>
            <a:r>
              <a:rPr lang="uk-UA" dirty="0"/>
              <a:t>«Дуайт </a:t>
            </a:r>
            <a:r>
              <a:rPr lang="uk-UA" dirty="0" smtClean="0"/>
              <a:t>Ейзенхауер»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8221" y="1175764"/>
            <a:ext cx="8825658" cy="861420"/>
          </a:xfrm>
        </p:spPr>
        <p:txBody>
          <a:bodyPr/>
          <a:lstStyle/>
          <a:p>
            <a:pPr algn="ctr"/>
            <a:r>
              <a:rPr lang="uk-UA" dirty="0" smtClean="0"/>
              <a:t>Презентація із всесвітньої історії на тему: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9290" y="46520"/>
            <a:ext cx="10422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 smtClean="0">
                <a:latin typeface="+mj-lt"/>
              </a:rPr>
              <a:t>Глухівська загальноосвітня школа І-ІІІ ступенів №1 Глухівської міської ради Сумської області</a:t>
            </a:r>
            <a:endParaRPr lang="ru-RU" sz="1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6265" y="4637314"/>
            <a:ext cx="31506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tx2"/>
                </a:solidFill>
                <a:latin typeface="+mj-lt"/>
              </a:rPr>
              <a:t>Підготувала </a:t>
            </a:r>
          </a:p>
          <a:p>
            <a:pPr algn="r"/>
            <a:r>
              <a:rPr lang="uk-UA" dirty="0">
                <a:solidFill>
                  <a:schemeClr val="tx2"/>
                </a:solidFill>
                <a:latin typeface="+mj-lt"/>
              </a:rPr>
              <a:t>у</a:t>
            </a:r>
            <a:r>
              <a:rPr lang="uk-UA" dirty="0" smtClean="0">
                <a:solidFill>
                  <a:schemeClr val="tx2"/>
                </a:solidFill>
                <a:latin typeface="+mj-lt"/>
              </a:rPr>
              <a:t>чениця 11 класу</a:t>
            </a:r>
          </a:p>
          <a:p>
            <a:pPr algn="r"/>
            <a:r>
              <a:rPr lang="uk-UA" dirty="0" err="1" smtClean="0">
                <a:solidFill>
                  <a:schemeClr val="tx2"/>
                </a:solidFill>
                <a:latin typeface="+mj-lt"/>
              </a:rPr>
              <a:t>Логозинська</a:t>
            </a:r>
            <a:r>
              <a:rPr lang="uk-UA" dirty="0" smtClean="0">
                <a:solidFill>
                  <a:schemeClr val="tx2"/>
                </a:solidFill>
                <a:latin typeface="+mj-lt"/>
              </a:rPr>
              <a:t> Марина</a:t>
            </a:r>
            <a:endParaRPr lang="ru-RU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81738" y="6488668"/>
            <a:ext cx="613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Глухів – 2014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09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56367"/>
            <a:ext cx="9404723" cy="1400530"/>
          </a:xfrm>
        </p:spPr>
        <p:txBody>
          <a:bodyPr/>
          <a:lstStyle/>
          <a:p>
            <a:r>
              <a:rPr lang="uk-UA" sz="9600" dirty="0" smtClean="0"/>
              <a:t>Друга світова війна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367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5" y="158523"/>
            <a:ext cx="9783571" cy="6578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382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6" y="1203552"/>
            <a:ext cx="5460440" cy="4376153"/>
          </a:xfrm>
        </p:spPr>
      </p:pic>
      <p:sp>
        <p:nvSpPr>
          <p:cNvPr id="5" name="TextBox 4"/>
          <p:cNvSpPr txBox="1"/>
          <p:nvPr/>
        </p:nvSpPr>
        <p:spPr>
          <a:xfrm>
            <a:off x="5611136" y="382555"/>
            <a:ext cx="46653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У грудні 1941 року США вступили в Другу Світову війну. Спочатку Ейзенхауер займав керівні посади у відділі військового і оперативного планування в штабі армії, на чолі з генералом Джорджем Маршаллом. З листопада 1942 по жовтень 1943 року командував силами союзників при наступі у Східній Африці, Сицилії й Італії. Після Тегеранської конференції західні союзники відкрили «другий фронт» у Франції, й Ейзенхауер стає Верховним головнокомандувачем експедиційними силами. Він командував англо-американськими силами вторгнення в Нормандії 6 червня 1944 року, коли була розпочата Операція «Оверлорд». В грудні присвоєно звання генерала армії. Кавалер радянського ордену «Перемога» (1945).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0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74" y="1628376"/>
            <a:ext cx="9404723" cy="1400530"/>
          </a:xfrm>
        </p:spPr>
        <p:txBody>
          <a:bodyPr/>
          <a:lstStyle/>
          <a:p>
            <a:r>
              <a:rPr lang="uk-UA" sz="9600" dirty="0" smtClean="0"/>
              <a:t>Після Другої світової війни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32772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42" y="387404"/>
            <a:ext cx="4826930" cy="609460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5645021" y="1591912"/>
            <a:ext cx="45999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Обраний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Республіканської</a:t>
            </a:r>
            <a:r>
              <a:rPr lang="ru-RU" dirty="0" smtClean="0"/>
              <a:t> </a:t>
            </a:r>
            <a:r>
              <a:rPr lang="ru-RU" dirty="0" err="1" smtClean="0"/>
              <a:t>партії</a:t>
            </a:r>
            <a:r>
              <a:rPr lang="ru-RU" dirty="0" smtClean="0"/>
              <a:t> 34-м президентом США 1952 року і </a:t>
            </a:r>
            <a:r>
              <a:rPr lang="ru-RU" dirty="0" err="1" smtClean="0"/>
              <a:t>переобраний</a:t>
            </a:r>
            <a:r>
              <a:rPr lang="ru-RU" dirty="0" smtClean="0"/>
              <a:t> через 4 роки. </a:t>
            </a:r>
            <a:r>
              <a:rPr lang="ru-RU" dirty="0" err="1" smtClean="0"/>
              <a:t>Перебував</a:t>
            </a:r>
            <a:r>
              <a:rPr lang="ru-RU" dirty="0" smtClean="0"/>
              <a:t> на посту президента у 1953–1961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Дуайт</a:t>
            </a:r>
            <a:r>
              <a:rPr lang="ru-RU" dirty="0" smtClean="0"/>
              <a:t> </a:t>
            </a:r>
            <a:r>
              <a:rPr lang="ru-RU" dirty="0" err="1" smtClean="0"/>
              <a:t>Ейзенхауер</a:t>
            </a:r>
            <a:r>
              <a:rPr lang="ru-RU" dirty="0" smtClean="0"/>
              <a:t> проявив себе </a:t>
            </a:r>
            <a:r>
              <a:rPr lang="ru-RU" dirty="0" err="1" smtClean="0"/>
              <a:t>одночасно</a:t>
            </a:r>
            <a:r>
              <a:rPr lang="ru-RU" dirty="0" smtClean="0"/>
              <a:t>, і </a:t>
            </a:r>
            <a:r>
              <a:rPr lang="ru-RU" dirty="0" err="1" smtClean="0"/>
              <a:t>прекрасним</a:t>
            </a:r>
            <a:r>
              <a:rPr lang="ru-RU" dirty="0" smtClean="0"/>
              <a:t> стратегом, і </a:t>
            </a:r>
            <a:r>
              <a:rPr lang="ru-RU" dirty="0" err="1" smtClean="0"/>
              <a:t>відмінним</a:t>
            </a:r>
            <a:r>
              <a:rPr lang="ru-RU" dirty="0" smtClean="0"/>
              <a:t> </a:t>
            </a:r>
            <a:r>
              <a:rPr lang="ru-RU" dirty="0" err="1" smtClean="0"/>
              <a:t>державним</a:t>
            </a:r>
            <a:r>
              <a:rPr lang="ru-RU" dirty="0" smtClean="0"/>
              <a:t> </a:t>
            </a:r>
            <a:r>
              <a:rPr lang="ru-RU" dirty="0" err="1" smtClean="0"/>
              <a:t>діячем</a:t>
            </a:r>
            <a:r>
              <a:rPr lang="ru-RU" dirty="0" smtClean="0"/>
              <a:t> в </a:t>
            </a:r>
            <a:r>
              <a:rPr lang="ru-RU" dirty="0" err="1" smtClean="0"/>
              <a:t>координації</a:t>
            </a:r>
            <a:r>
              <a:rPr lang="ru-RU" dirty="0" smtClean="0"/>
              <a:t> </a:t>
            </a:r>
            <a:r>
              <a:rPr lang="ru-RU" dirty="0" err="1" smtClean="0"/>
              <a:t>Союзників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час,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. У 1957 </a:t>
            </a:r>
            <a:r>
              <a:rPr lang="ru-RU" dirty="0" err="1" smtClean="0"/>
              <a:t>році</a:t>
            </a:r>
            <a:r>
              <a:rPr lang="ru-RU" dirty="0" smtClean="0"/>
              <a:t> наказав федеральному </a:t>
            </a:r>
            <a:r>
              <a:rPr lang="ru-RU" dirty="0" err="1" smtClean="0"/>
              <a:t>війську</a:t>
            </a:r>
            <a:r>
              <a:rPr lang="ru-RU" dirty="0" smtClean="0"/>
              <a:t> навести порядок і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 err="1" smtClean="0"/>
              <a:t>расову</a:t>
            </a:r>
            <a:r>
              <a:rPr lang="ru-RU" dirty="0" smtClean="0"/>
              <a:t> </a:t>
            </a:r>
            <a:r>
              <a:rPr lang="ru-RU" dirty="0" err="1" smtClean="0"/>
              <a:t>інтеграцію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Літл</a:t>
            </a:r>
            <a:r>
              <a:rPr lang="ru-RU" dirty="0" smtClean="0"/>
              <a:t>-Рок.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2767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68" y="741966"/>
            <a:ext cx="4236428" cy="5295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206482" y="1474237"/>
            <a:ext cx="508518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Автор </a:t>
            </a:r>
            <a:r>
              <a:rPr lang="ru-RU" dirty="0" err="1" smtClean="0"/>
              <a:t>специфічного</a:t>
            </a:r>
            <a:r>
              <a:rPr lang="ru-RU" dirty="0" smtClean="0"/>
              <a:t> і </a:t>
            </a:r>
            <a:r>
              <a:rPr lang="ru-RU" dirty="0" err="1" smtClean="0"/>
              <a:t>довготривалого</a:t>
            </a:r>
            <a:r>
              <a:rPr lang="ru-RU" dirty="0" smtClean="0"/>
              <a:t> </a:t>
            </a:r>
            <a:r>
              <a:rPr lang="ru-RU" dirty="0" err="1" smtClean="0"/>
              <a:t>зовнішньополітичного</a:t>
            </a:r>
            <a:r>
              <a:rPr lang="ru-RU" dirty="0" smtClean="0"/>
              <a:t> курсу уряду США на </a:t>
            </a:r>
            <a:r>
              <a:rPr lang="ru-RU" dirty="0" err="1" smtClean="0"/>
              <a:t>Ближньому</a:t>
            </a:r>
            <a:r>
              <a:rPr lang="ru-RU" dirty="0" smtClean="0"/>
              <a:t> і </a:t>
            </a:r>
            <a:r>
              <a:rPr lang="ru-RU" dirty="0" err="1" smtClean="0"/>
              <a:t>Середньому</a:t>
            </a:r>
            <a:r>
              <a:rPr lang="ru-RU" dirty="0" smtClean="0"/>
              <a:t> </a:t>
            </a:r>
            <a:r>
              <a:rPr lang="ru-RU" dirty="0" err="1" smtClean="0"/>
              <a:t>Сході</a:t>
            </a:r>
            <a:r>
              <a:rPr lang="ru-RU" dirty="0" smtClean="0"/>
              <a:t>, </a:t>
            </a:r>
            <a:r>
              <a:rPr lang="ru-RU" dirty="0" err="1" smtClean="0"/>
              <a:t>відомого</a:t>
            </a:r>
            <a:r>
              <a:rPr lang="ru-RU" dirty="0" smtClean="0"/>
              <a:t> як «доктрина </a:t>
            </a:r>
            <a:r>
              <a:rPr lang="ru-RU" dirty="0" err="1" smtClean="0"/>
              <a:t>Ейзенхауера</a:t>
            </a:r>
            <a:r>
              <a:rPr lang="ru-RU" dirty="0" smtClean="0"/>
              <a:t>».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27 </a:t>
            </a:r>
            <a:r>
              <a:rPr lang="ru-RU" dirty="0" err="1" smtClean="0"/>
              <a:t>червня</a:t>
            </a:r>
            <a:r>
              <a:rPr lang="ru-RU" dirty="0" smtClean="0"/>
              <a:t> 1964 — </a:t>
            </a:r>
            <a:r>
              <a:rPr lang="ru-RU" dirty="0" err="1" smtClean="0"/>
              <a:t>урочисто</a:t>
            </a:r>
            <a:r>
              <a:rPr lang="ru-RU" dirty="0" smtClean="0"/>
              <a:t> </a:t>
            </a:r>
            <a:r>
              <a:rPr lang="ru-RU" dirty="0" err="1" smtClean="0"/>
              <a:t>відкрив</a:t>
            </a:r>
            <a:r>
              <a:rPr lang="ru-RU" dirty="0" smtClean="0"/>
              <a:t> </a:t>
            </a:r>
            <a:r>
              <a:rPr lang="ru-RU" dirty="0" err="1" smtClean="0"/>
              <a:t>пам'ятник</a:t>
            </a:r>
            <a:r>
              <a:rPr lang="ru-RU" dirty="0" smtClean="0"/>
              <a:t> </a:t>
            </a:r>
            <a:r>
              <a:rPr lang="ru-RU" dirty="0" err="1" smtClean="0"/>
              <a:t>Тарасові</a:t>
            </a:r>
            <a:r>
              <a:rPr lang="ru-RU" dirty="0" smtClean="0"/>
              <a:t> </a:t>
            </a:r>
            <a:r>
              <a:rPr lang="ru-RU" dirty="0" err="1" smtClean="0"/>
              <a:t>Шевченку</a:t>
            </a:r>
            <a:r>
              <a:rPr lang="ru-RU" dirty="0" smtClean="0"/>
              <a:t> у </a:t>
            </a:r>
            <a:r>
              <a:rPr lang="ru-RU" dirty="0" err="1" smtClean="0"/>
              <a:t>Вашингтоні</a:t>
            </a:r>
            <a:r>
              <a:rPr lang="ru-RU" dirty="0" smtClean="0"/>
              <a:t>. У </a:t>
            </a:r>
            <a:r>
              <a:rPr lang="ru-RU" dirty="0" err="1" smtClean="0"/>
              <a:t>травні</a:t>
            </a:r>
            <a:r>
              <a:rPr lang="ru-RU" dirty="0" smtClean="0"/>
              <a:t> 1968 </a:t>
            </a:r>
            <a:r>
              <a:rPr lang="ru-RU" dirty="0" err="1" smtClean="0"/>
              <a:t>переніс</a:t>
            </a:r>
            <a:r>
              <a:rPr lang="ru-RU" dirty="0" smtClean="0"/>
              <a:t> 4-й </a:t>
            </a:r>
            <a:r>
              <a:rPr lang="ru-RU" dirty="0" err="1" smtClean="0"/>
              <a:t>інфаркт</a:t>
            </a:r>
            <a:r>
              <a:rPr lang="ru-RU" dirty="0" smtClean="0"/>
              <a:t> за </a:t>
            </a:r>
            <a:r>
              <a:rPr lang="ru-RU" dirty="0" err="1" smtClean="0"/>
              <a:t>останні</a:t>
            </a:r>
            <a:r>
              <a:rPr lang="ru-RU" dirty="0" smtClean="0"/>
              <a:t> 13 </a:t>
            </a:r>
            <a:r>
              <a:rPr lang="ru-RU" dirty="0" err="1" smtClean="0"/>
              <a:t>років</a:t>
            </a:r>
            <a:r>
              <a:rPr lang="ru-RU" dirty="0" smtClean="0"/>
              <a:t>. Лежав у </a:t>
            </a:r>
            <a:r>
              <a:rPr lang="ru-RU" dirty="0" err="1" smtClean="0"/>
              <a:t>військовому</a:t>
            </a:r>
            <a:r>
              <a:rPr lang="ru-RU" dirty="0" smtClean="0"/>
              <a:t> </a:t>
            </a:r>
            <a:r>
              <a:rPr lang="ru-RU" dirty="0" err="1" smtClean="0"/>
              <a:t>госпіталі</a:t>
            </a:r>
            <a:r>
              <a:rPr lang="ru-RU" dirty="0" smtClean="0"/>
              <a:t> </a:t>
            </a:r>
            <a:r>
              <a:rPr lang="ru-RU" dirty="0" err="1" smtClean="0"/>
              <a:t>Волтер-Рід</a:t>
            </a:r>
            <a:r>
              <a:rPr lang="ru-RU" dirty="0" smtClean="0"/>
              <a:t> у </a:t>
            </a:r>
            <a:r>
              <a:rPr lang="ru-RU" dirty="0" err="1" smtClean="0"/>
              <a:t>Вашингтоні</a:t>
            </a:r>
            <a:r>
              <a:rPr lang="ru-RU" dirty="0" smtClean="0"/>
              <a:t>, </a:t>
            </a:r>
            <a:r>
              <a:rPr lang="ru-RU" dirty="0" err="1" smtClean="0"/>
              <a:t>його</a:t>
            </a:r>
            <a:r>
              <a:rPr lang="ru-RU" dirty="0" smtClean="0"/>
              <a:t> дружина </a:t>
            </a:r>
            <a:r>
              <a:rPr lang="ru-RU" dirty="0" err="1" smtClean="0"/>
              <a:t>Меймі</a:t>
            </a:r>
            <a:r>
              <a:rPr lang="ru-RU" dirty="0" smtClean="0"/>
              <a:t> </a:t>
            </a:r>
            <a:r>
              <a:rPr lang="ru-RU" dirty="0" err="1" smtClean="0"/>
              <a:t>чергувала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ліжка</a:t>
            </a:r>
            <a:r>
              <a:rPr lang="ru-RU" dirty="0" smtClean="0"/>
              <a:t>. Помер 28 </a:t>
            </a:r>
            <a:r>
              <a:rPr lang="ru-RU" dirty="0" err="1" smtClean="0"/>
              <a:t>березня</a:t>
            </a:r>
            <a:r>
              <a:rPr lang="ru-RU" dirty="0" smtClean="0"/>
              <a:t> 1969 року — </a:t>
            </a:r>
            <a:r>
              <a:rPr lang="ru-RU" dirty="0" err="1" smtClean="0"/>
              <a:t>Меймі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і </a:t>
            </a:r>
            <a:r>
              <a:rPr lang="ru-RU" dirty="0" err="1" smtClean="0"/>
              <a:t>тримала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за руку.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9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951" y="2290849"/>
            <a:ext cx="9404723" cy="1400530"/>
          </a:xfrm>
        </p:spPr>
        <p:txBody>
          <a:bodyPr/>
          <a:lstStyle/>
          <a:p>
            <a:r>
              <a:rPr lang="uk-UA" sz="9600" dirty="0" smtClean="0"/>
              <a:t>Політика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984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4351" y="1045029"/>
            <a:ext cx="4786604" cy="4898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Користуючись</a:t>
            </a:r>
            <a:r>
              <a:rPr lang="ru-RU" dirty="0" smtClean="0"/>
              <a:t> славою </a:t>
            </a:r>
            <a:r>
              <a:rPr lang="ru-RU" dirty="0" err="1" smtClean="0"/>
              <a:t>видатного</a:t>
            </a:r>
            <a:r>
              <a:rPr lang="ru-RU" dirty="0" smtClean="0"/>
              <a:t> </a:t>
            </a:r>
            <a:r>
              <a:rPr lang="ru-RU" dirty="0" err="1" smtClean="0"/>
              <a:t>воєначальника</a:t>
            </a:r>
            <a:r>
              <a:rPr lang="ru-RU" dirty="0" smtClean="0"/>
              <a:t> і великою </a:t>
            </a:r>
            <a:r>
              <a:rPr lang="ru-RU" dirty="0" err="1" smtClean="0"/>
              <a:t>популярністю</a:t>
            </a:r>
            <a:r>
              <a:rPr lang="ru-RU" dirty="0" smtClean="0"/>
              <a:t>, </a:t>
            </a:r>
            <a:r>
              <a:rPr lang="ru-RU" dirty="0" err="1" smtClean="0"/>
              <a:t>Ейзенхауер</a:t>
            </a:r>
            <a:r>
              <a:rPr lang="ru-RU" dirty="0" smtClean="0"/>
              <a:t> легко </a:t>
            </a:r>
            <a:r>
              <a:rPr lang="ru-RU" dirty="0" err="1" smtClean="0"/>
              <a:t>виграв</a:t>
            </a:r>
            <a:r>
              <a:rPr lang="ru-RU" dirty="0" smtClean="0"/>
              <a:t> </a:t>
            </a:r>
            <a:r>
              <a:rPr lang="ru-RU" dirty="0" err="1" smtClean="0"/>
              <a:t>президентські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.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популярність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завоював</a:t>
            </a:r>
            <a:r>
              <a:rPr lang="ru-RU" dirty="0" smtClean="0"/>
              <a:t> у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народу, </a:t>
            </a:r>
            <a:r>
              <a:rPr lang="ru-RU" dirty="0" err="1" smtClean="0"/>
              <a:t>закінчивши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 в </a:t>
            </a:r>
            <a:r>
              <a:rPr lang="ru-RU" dirty="0" err="1" smtClean="0"/>
              <a:t>Кореї</a:t>
            </a:r>
            <a:r>
              <a:rPr lang="ru-RU" dirty="0" smtClean="0"/>
              <a:t>, яка сильно </a:t>
            </a:r>
            <a:r>
              <a:rPr lang="ru-RU" dirty="0" err="1" smtClean="0"/>
              <a:t>зіпсувала</a:t>
            </a:r>
            <a:r>
              <a:rPr lang="ru-RU" dirty="0" smtClean="0"/>
              <a:t> рейтинг </a:t>
            </a:r>
            <a:r>
              <a:rPr lang="ru-RU" dirty="0" err="1" smtClean="0"/>
              <a:t>довіри</a:t>
            </a:r>
            <a:r>
              <a:rPr lang="ru-RU" dirty="0" smtClean="0"/>
              <a:t> до </a:t>
            </a:r>
            <a:r>
              <a:rPr lang="ru-RU" dirty="0" err="1" smtClean="0"/>
              <a:t>попереднього</a:t>
            </a:r>
            <a:r>
              <a:rPr lang="ru-RU" dirty="0" smtClean="0"/>
              <a:t> президенту.</a:t>
            </a:r>
          </a:p>
          <a:p>
            <a:pPr algn="just"/>
            <a:r>
              <a:rPr lang="ru-RU" dirty="0" err="1" smtClean="0"/>
              <a:t>Також</a:t>
            </a:r>
            <a:r>
              <a:rPr lang="ru-RU" dirty="0" smtClean="0"/>
              <a:t> в заслуги </a:t>
            </a:r>
            <a:r>
              <a:rPr lang="ru-RU" dirty="0" err="1" smtClean="0"/>
              <a:t>Ейзенхауера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початок </a:t>
            </a:r>
            <a:r>
              <a:rPr lang="ru-RU" dirty="0" err="1" smtClean="0"/>
              <a:t>програми</a:t>
            </a:r>
            <a:r>
              <a:rPr lang="ru-RU" dirty="0" smtClean="0"/>
              <a:t> по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федеральної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автомобільних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.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рахунку</a:t>
            </a:r>
            <a:r>
              <a:rPr lang="ru-RU" dirty="0" smtClean="0"/>
              <a:t> президента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істерії</a:t>
            </a:r>
            <a:r>
              <a:rPr lang="ru-RU" dirty="0" smtClean="0"/>
              <a:t> в </a:t>
            </a:r>
            <a:r>
              <a:rPr lang="ru-RU" dirty="0" err="1" smtClean="0"/>
              <a:t>масштабі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- маккартизму, шляхом </a:t>
            </a:r>
            <a:r>
              <a:rPr lang="ru-RU" dirty="0" err="1" smtClean="0"/>
              <a:t>припинення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Комісії</a:t>
            </a:r>
            <a:r>
              <a:rPr lang="ru-RU" dirty="0" smtClean="0"/>
              <a:t> з </a:t>
            </a:r>
            <a:r>
              <a:rPr lang="ru-RU" dirty="0" err="1" smtClean="0"/>
              <a:t>розслідування</a:t>
            </a:r>
            <a:r>
              <a:rPr lang="ru-RU" dirty="0" smtClean="0"/>
              <a:t> </a:t>
            </a:r>
            <a:r>
              <a:rPr lang="ru-RU" dirty="0" err="1" smtClean="0"/>
              <a:t>антиамериканської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06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4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4595" y="994845"/>
            <a:ext cx="553305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Ейзенхауер</a:t>
            </a:r>
            <a:r>
              <a:rPr lang="ru-RU" dirty="0" smtClean="0"/>
              <a:t> </a:t>
            </a:r>
            <a:r>
              <a:rPr lang="ru-RU" dirty="0" err="1" smtClean="0"/>
              <a:t>двічі</a:t>
            </a:r>
            <a:r>
              <a:rPr lang="ru-RU" dirty="0" smtClean="0"/>
              <a:t> </a:t>
            </a:r>
            <a:r>
              <a:rPr lang="ru-RU" dirty="0" err="1" smtClean="0"/>
              <a:t>зустрічався</a:t>
            </a:r>
            <a:r>
              <a:rPr lang="ru-RU" dirty="0" smtClean="0"/>
              <a:t> з урядом СРСР на </a:t>
            </a:r>
            <a:r>
              <a:rPr lang="ru-RU" dirty="0" err="1" smtClean="0"/>
              <a:t>вищому</a:t>
            </a:r>
            <a:r>
              <a:rPr lang="ru-RU" dirty="0" smtClean="0"/>
              <a:t> </a:t>
            </a:r>
            <a:r>
              <a:rPr lang="ru-RU" dirty="0" err="1" smtClean="0"/>
              <a:t>рівні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все одно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</a:t>
            </a:r>
            <a:r>
              <a:rPr lang="ru-RU" dirty="0" err="1" smtClean="0"/>
              <a:t>прихильником</a:t>
            </a:r>
            <a:r>
              <a:rPr lang="ru-RU" dirty="0" smtClean="0"/>
              <a:t> «</a:t>
            </a:r>
            <a:r>
              <a:rPr lang="ru-RU" dirty="0" err="1" smtClean="0"/>
              <a:t>холодної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» і </a:t>
            </a:r>
            <a:r>
              <a:rPr lang="ru-RU" dirty="0" err="1" smtClean="0"/>
              <a:t>розгортав</a:t>
            </a:r>
            <a:r>
              <a:rPr lang="ru-RU" dirty="0" smtClean="0"/>
              <a:t> </a:t>
            </a:r>
            <a:r>
              <a:rPr lang="ru-RU" dirty="0" err="1" smtClean="0"/>
              <a:t>програми</a:t>
            </a:r>
            <a:r>
              <a:rPr lang="ru-RU" dirty="0" smtClean="0"/>
              <a:t> по </a:t>
            </a:r>
            <a:r>
              <a:rPr lang="ru-RU" dirty="0" err="1" smtClean="0"/>
              <a:t>створенню</a:t>
            </a:r>
            <a:r>
              <a:rPr lang="ru-RU" dirty="0" smtClean="0"/>
              <a:t> 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ядерної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. </a:t>
            </a:r>
            <a:r>
              <a:rPr lang="ru-RU" dirty="0" err="1" smtClean="0"/>
              <a:t>Ейзенхауер</a:t>
            </a:r>
            <a:r>
              <a:rPr lang="ru-RU" dirty="0" smtClean="0"/>
              <a:t> створив доктрину «</a:t>
            </a:r>
            <a:r>
              <a:rPr lang="ru-RU" dirty="0" err="1" smtClean="0"/>
              <a:t>масового</a:t>
            </a:r>
            <a:r>
              <a:rPr lang="ru-RU" dirty="0" smtClean="0"/>
              <a:t> </a:t>
            </a:r>
            <a:r>
              <a:rPr lang="ru-RU" dirty="0" err="1" smtClean="0"/>
              <a:t>відплати</a:t>
            </a:r>
            <a:r>
              <a:rPr lang="ru-RU" dirty="0" smtClean="0"/>
              <a:t>», для </a:t>
            </a:r>
            <a:r>
              <a:rPr lang="ru-RU" dirty="0" err="1" smtClean="0"/>
              <a:t>нанесення</a:t>
            </a:r>
            <a:r>
              <a:rPr lang="ru-RU" dirty="0" smtClean="0"/>
              <a:t> </a:t>
            </a:r>
            <a:r>
              <a:rPr lang="ru-RU" dirty="0" err="1" smtClean="0"/>
              <a:t>масованого</a:t>
            </a:r>
            <a:r>
              <a:rPr lang="ru-RU" dirty="0" smtClean="0"/>
              <a:t> ядерного удару по СРСР і КНР. </a:t>
            </a:r>
            <a:r>
              <a:rPr lang="ru-RU" dirty="0" err="1" smtClean="0"/>
              <a:t>Зовнішня</a:t>
            </a:r>
            <a:r>
              <a:rPr lang="ru-RU" dirty="0" smtClean="0"/>
              <a:t> </a:t>
            </a:r>
            <a:r>
              <a:rPr lang="ru-RU" dirty="0" err="1" smtClean="0"/>
              <a:t>політика</a:t>
            </a:r>
            <a:r>
              <a:rPr lang="ru-RU" dirty="0" smtClean="0"/>
              <a:t> США </a:t>
            </a:r>
            <a:r>
              <a:rPr lang="ru-RU" dirty="0" err="1" smtClean="0"/>
              <a:t>періоду</a:t>
            </a:r>
            <a:r>
              <a:rPr lang="ru-RU" dirty="0" smtClean="0"/>
              <a:t> </a:t>
            </a:r>
            <a:r>
              <a:rPr lang="ru-RU" dirty="0" err="1" smtClean="0"/>
              <a:t>правління</a:t>
            </a:r>
            <a:r>
              <a:rPr lang="ru-RU" dirty="0" smtClean="0"/>
              <a:t> </a:t>
            </a:r>
            <a:r>
              <a:rPr lang="ru-RU" dirty="0" err="1" smtClean="0"/>
              <a:t>Ейзенхауера</a:t>
            </a:r>
            <a:r>
              <a:rPr lang="ru-RU" dirty="0" smtClean="0"/>
              <a:t> </a:t>
            </a:r>
            <a:r>
              <a:rPr lang="ru-RU" dirty="0" err="1" smtClean="0"/>
              <a:t>характеризується</a:t>
            </a:r>
            <a:r>
              <a:rPr lang="ru-RU" dirty="0" smtClean="0"/>
              <a:t> </a:t>
            </a:r>
            <a:r>
              <a:rPr lang="ru-RU" dirty="0" err="1" smtClean="0"/>
              <a:t>активним</a:t>
            </a:r>
            <a:r>
              <a:rPr lang="ru-RU" dirty="0" smtClean="0"/>
              <a:t> </a:t>
            </a:r>
            <a:r>
              <a:rPr lang="ru-RU" dirty="0" err="1" smtClean="0"/>
              <a:t>втручанням</a:t>
            </a:r>
            <a:r>
              <a:rPr lang="ru-RU" dirty="0" smtClean="0"/>
              <a:t> в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локальні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 і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спецслужб. </a:t>
            </a:r>
            <a:r>
              <a:rPr lang="ru-RU" dirty="0" err="1" smtClean="0"/>
              <a:t>Мова</a:t>
            </a:r>
            <a:r>
              <a:rPr lang="ru-RU" dirty="0" smtClean="0"/>
              <a:t> в першу </a:t>
            </a:r>
            <a:r>
              <a:rPr lang="ru-RU" dirty="0" err="1" smtClean="0"/>
              <a:t>чергу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про </a:t>
            </a:r>
            <a:r>
              <a:rPr lang="ru-RU" dirty="0" err="1" smtClean="0"/>
              <a:t>інтервенцію</a:t>
            </a:r>
            <a:r>
              <a:rPr lang="ru-RU" dirty="0" smtClean="0"/>
              <a:t> в Гватемалу з метою </a:t>
            </a:r>
            <a:r>
              <a:rPr lang="ru-RU" dirty="0" err="1" smtClean="0"/>
              <a:t>повалення</a:t>
            </a:r>
            <a:r>
              <a:rPr lang="ru-RU" dirty="0" smtClean="0"/>
              <a:t> неугодного президента </a:t>
            </a:r>
            <a:r>
              <a:rPr lang="ru-RU" dirty="0" err="1" smtClean="0"/>
              <a:t>країни</a:t>
            </a:r>
            <a:r>
              <a:rPr lang="ru-RU" dirty="0" smtClean="0"/>
              <a:t>, </a:t>
            </a:r>
            <a:r>
              <a:rPr lang="ru-RU" dirty="0" err="1" smtClean="0"/>
              <a:t>введення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 до </a:t>
            </a:r>
            <a:r>
              <a:rPr lang="ru-RU" dirty="0" err="1" smtClean="0"/>
              <a:t>Лівану</a:t>
            </a:r>
            <a:r>
              <a:rPr lang="ru-RU" dirty="0" smtClean="0"/>
              <a:t> з метою не </a:t>
            </a:r>
            <a:r>
              <a:rPr lang="ru-RU" dirty="0" err="1" smtClean="0"/>
              <a:t>допустити</a:t>
            </a:r>
            <a:r>
              <a:rPr lang="ru-RU" dirty="0" smtClean="0"/>
              <a:t> </a:t>
            </a:r>
            <a:r>
              <a:rPr lang="ru-RU" dirty="0" err="1" smtClean="0"/>
              <a:t>повалення</a:t>
            </a:r>
            <a:r>
              <a:rPr lang="ru-RU" dirty="0" smtClean="0"/>
              <a:t> </a:t>
            </a:r>
            <a:r>
              <a:rPr lang="ru-RU" dirty="0" err="1" smtClean="0"/>
              <a:t>проамериканського</a:t>
            </a:r>
            <a:r>
              <a:rPr lang="ru-RU" dirty="0" smtClean="0"/>
              <a:t> уряду. </a:t>
            </a:r>
            <a:r>
              <a:rPr lang="ru-RU" dirty="0" err="1" smtClean="0"/>
              <a:t>Саме</a:t>
            </a:r>
            <a:r>
              <a:rPr lang="ru-RU" dirty="0" smtClean="0"/>
              <a:t> при </a:t>
            </a:r>
            <a:r>
              <a:rPr lang="ru-RU" dirty="0" err="1" smtClean="0"/>
              <a:t>уряді</a:t>
            </a:r>
            <a:r>
              <a:rPr lang="ru-RU" dirty="0" smtClean="0"/>
              <a:t> </a:t>
            </a:r>
            <a:r>
              <a:rPr lang="ru-RU" dirty="0" err="1" smtClean="0"/>
              <a:t>Ейзенхауера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збитий</a:t>
            </a:r>
            <a:r>
              <a:rPr lang="ru-RU" dirty="0" smtClean="0"/>
              <a:t> </a:t>
            </a:r>
            <a:r>
              <a:rPr lang="ru-RU" dirty="0" err="1" smtClean="0"/>
              <a:t>літак-розвідник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Свердловськом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98" y="994845"/>
            <a:ext cx="3971675" cy="4801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7206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1" y="223935"/>
            <a:ext cx="4000534" cy="64008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18" y="1461623"/>
            <a:ext cx="5055540" cy="39254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8378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49" y="317145"/>
            <a:ext cx="5065623" cy="6307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40964" y="1762780"/>
            <a:ext cx="42174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i="1" dirty="0" err="1" smtClean="0">
                <a:solidFill>
                  <a:schemeClr val="tx2"/>
                </a:solidFill>
              </a:rPr>
              <a:t>Дуайт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Девід</a:t>
            </a:r>
            <a:r>
              <a:rPr lang="ru-RU" i="1" dirty="0" smtClean="0">
                <a:solidFill>
                  <a:schemeClr val="tx2"/>
                </a:solidFill>
              </a:rPr>
              <a:t> «</a:t>
            </a:r>
            <a:r>
              <a:rPr lang="ru-RU" i="1" dirty="0" err="1" smtClean="0">
                <a:solidFill>
                  <a:schemeClr val="tx2"/>
                </a:solidFill>
              </a:rPr>
              <a:t>Айк</a:t>
            </a:r>
            <a:r>
              <a:rPr lang="ru-RU" i="1" dirty="0" smtClean="0">
                <a:solidFill>
                  <a:schemeClr val="tx2"/>
                </a:solidFill>
              </a:rPr>
              <a:t>» </a:t>
            </a:r>
            <a:r>
              <a:rPr lang="ru-RU" i="1" dirty="0" err="1" smtClean="0">
                <a:solidFill>
                  <a:schemeClr val="tx2"/>
                </a:solidFill>
              </a:rPr>
              <a:t>Ейзенхауер</a:t>
            </a:r>
            <a:r>
              <a:rPr lang="ru-RU" i="1" dirty="0" smtClean="0">
                <a:solidFill>
                  <a:schemeClr val="tx2"/>
                </a:solidFill>
              </a:rPr>
              <a:t> (</a:t>
            </a:r>
            <a:r>
              <a:rPr lang="ru-RU" i="1" dirty="0" err="1" smtClean="0">
                <a:solidFill>
                  <a:schemeClr val="tx2"/>
                </a:solidFill>
              </a:rPr>
              <a:t>також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Двайт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Айзенгавер</a:t>
            </a:r>
            <a:r>
              <a:rPr lang="ru-RU" i="1" dirty="0" smtClean="0">
                <a:solidFill>
                  <a:schemeClr val="tx2"/>
                </a:solidFill>
              </a:rPr>
              <a:t>; англ. </a:t>
            </a:r>
            <a:r>
              <a:rPr lang="en-US" i="1" dirty="0" smtClean="0">
                <a:solidFill>
                  <a:schemeClr val="tx2"/>
                </a:solidFill>
              </a:rPr>
              <a:t>Dwight David «Ike» Eisenhower)</a:t>
            </a:r>
            <a:r>
              <a:rPr lang="uk-UA" i="1" dirty="0" smtClean="0">
                <a:solidFill>
                  <a:schemeClr val="tx2"/>
                </a:solidFill>
              </a:rPr>
              <a:t> - </a:t>
            </a:r>
            <a:r>
              <a:rPr lang="en-US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американський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військовий</a:t>
            </a:r>
            <a:r>
              <a:rPr lang="ru-RU" i="1" dirty="0" smtClean="0">
                <a:solidFill>
                  <a:schemeClr val="tx2"/>
                </a:solidFill>
              </a:rPr>
              <a:t> і </a:t>
            </a:r>
            <a:r>
              <a:rPr lang="ru-RU" i="1" dirty="0" err="1" smtClean="0">
                <a:solidFill>
                  <a:schemeClr val="tx2"/>
                </a:solidFill>
              </a:rPr>
              <a:t>державний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діяч</a:t>
            </a:r>
            <a:r>
              <a:rPr lang="ru-RU" i="1" dirty="0" smtClean="0">
                <a:solidFill>
                  <a:schemeClr val="tx2"/>
                </a:solidFill>
              </a:rPr>
              <a:t>, 34-й Президент США, один з </a:t>
            </a:r>
            <a:r>
              <a:rPr lang="ru-RU" i="1" dirty="0" err="1" smtClean="0">
                <a:solidFill>
                  <a:schemeClr val="tx2"/>
                </a:solidFill>
              </a:rPr>
              <a:t>головних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американських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воєначальників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Другої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світової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війни</a:t>
            </a:r>
            <a:r>
              <a:rPr lang="ru-RU" i="1" dirty="0" smtClean="0">
                <a:solidFill>
                  <a:schemeClr val="tx2"/>
                </a:solidFill>
              </a:rPr>
              <a:t>, генерал </a:t>
            </a:r>
            <a:r>
              <a:rPr lang="ru-RU" i="1" dirty="0" err="1" smtClean="0">
                <a:solidFill>
                  <a:schemeClr val="tx2"/>
                </a:solidFill>
              </a:rPr>
              <a:t>армії</a:t>
            </a:r>
            <a:r>
              <a:rPr lang="ru-RU" i="1" dirty="0" smtClean="0">
                <a:solidFill>
                  <a:schemeClr val="tx2"/>
                </a:solidFill>
              </a:rPr>
              <a:t> США (1944), кавалер </a:t>
            </a:r>
            <a:r>
              <a:rPr lang="ru-RU" i="1" dirty="0" err="1" smtClean="0">
                <a:solidFill>
                  <a:schemeClr val="tx2"/>
                </a:solidFill>
              </a:rPr>
              <a:t>багатьох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нагород</a:t>
            </a:r>
            <a:r>
              <a:rPr lang="ru-RU" i="1" dirty="0" smtClean="0">
                <a:solidFill>
                  <a:schemeClr val="tx2"/>
                </a:solidFill>
              </a:rPr>
              <a:t>, </a:t>
            </a:r>
            <a:r>
              <a:rPr lang="ru-RU" i="1" dirty="0" err="1" smtClean="0">
                <a:solidFill>
                  <a:schemeClr val="tx2"/>
                </a:solidFill>
              </a:rPr>
              <a:t>зокрема</a:t>
            </a:r>
            <a:r>
              <a:rPr lang="ru-RU" i="1" dirty="0" smtClean="0">
                <a:solidFill>
                  <a:schemeClr val="tx2"/>
                </a:solidFill>
              </a:rPr>
              <a:t> </a:t>
            </a:r>
            <a:r>
              <a:rPr lang="ru-RU" i="1" dirty="0" err="1" smtClean="0">
                <a:solidFill>
                  <a:schemeClr val="tx2"/>
                </a:solidFill>
              </a:rPr>
              <a:t>радянського</a:t>
            </a:r>
            <a:r>
              <a:rPr lang="ru-RU" i="1" dirty="0" smtClean="0">
                <a:solidFill>
                  <a:schemeClr val="tx2"/>
                </a:solidFill>
              </a:rPr>
              <a:t> ордена «Перемога» (1945).</a:t>
            </a:r>
            <a:endParaRPr lang="ru-RU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2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137" y="354919"/>
            <a:ext cx="5924398" cy="3682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28" y="1671091"/>
            <a:ext cx="4215406" cy="4732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43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77" y="452718"/>
            <a:ext cx="5205596" cy="5720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7095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515" y="2412147"/>
            <a:ext cx="9404723" cy="1400530"/>
          </a:xfrm>
        </p:spPr>
        <p:txBody>
          <a:bodyPr/>
          <a:lstStyle/>
          <a:p>
            <a:r>
              <a:rPr lang="ru-RU" sz="9600" dirty="0" err="1"/>
              <a:t>Ранні</a:t>
            </a:r>
            <a:r>
              <a:rPr lang="ru-RU" sz="9600" dirty="0"/>
              <a:t> роки</a:t>
            </a:r>
          </a:p>
        </p:txBody>
      </p:sp>
    </p:spTree>
    <p:extLst>
      <p:ext uri="{BB962C8B-B14F-4D97-AF65-F5344CB8AC3E}">
        <p14:creationId xmlns:p14="http://schemas.microsoft.com/office/powerpoint/2010/main" val="77062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9" y="576445"/>
            <a:ext cx="3655560" cy="56843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374432" y="1978089"/>
            <a:ext cx="42174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Народився</a:t>
            </a:r>
            <a:r>
              <a:rPr lang="ru-RU" dirty="0" smtClean="0"/>
              <a:t> в </a:t>
            </a:r>
            <a:r>
              <a:rPr lang="ru-RU" dirty="0" err="1" smtClean="0"/>
              <a:t>сім'ї</a:t>
            </a:r>
            <a:r>
              <a:rPr lang="ru-RU" dirty="0" smtClean="0"/>
              <a:t> </a:t>
            </a:r>
            <a:r>
              <a:rPr lang="ru-RU" dirty="0" err="1" smtClean="0"/>
              <a:t>Девіда</a:t>
            </a:r>
            <a:r>
              <a:rPr lang="ru-RU" dirty="0" smtClean="0"/>
              <a:t> </a:t>
            </a:r>
            <a:r>
              <a:rPr lang="ru-RU" dirty="0" err="1" smtClean="0"/>
              <a:t>Ейзенхауера</a:t>
            </a:r>
            <a:r>
              <a:rPr lang="ru-RU" dirty="0" smtClean="0"/>
              <a:t> і </a:t>
            </a:r>
            <a:r>
              <a:rPr lang="ru-RU" dirty="0" err="1" smtClean="0"/>
              <a:t>Айди</a:t>
            </a:r>
            <a:r>
              <a:rPr lang="ru-RU" dirty="0" smtClean="0"/>
              <a:t> </a:t>
            </a:r>
            <a:r>
              <a:rPr lang="ru-RU" dirty="0" err="1" smtClean="0"/>
              <a:t>Елізабет</a:t>
            </a:r>
            <a:r>
              <a:rPr lang="ru-RU" dirty="0" smtClean="0"/>
              <a:t> </a:t>
            </a:r>
            <a:r>
              <a:rPr lang="ru-RU" dirty="0" err="1" smtClean="0"/>
              <a:t>Ейзенхауер</a:t>
            </a:r>
            <a:r>
              <a:rPr lang="ru-RU" dirty="0" smtClean="0"/>
              <a:t>. 1891 р. разом </a:t>
            </a:r>
            <a:r>
              <a:rPr lang="ru-RU" dirty="0" err="1" smtClean="0"/>
              <a:t>із</a:t>
            </a:r>
            <a:r>
              <a:rPr lang="ru-RU" dirty="0" smtClean="0"/>
              <a:t> батьками </a:t>
            </a:r>
            <a:r>
              <a:rPr lang="ru-RU" dirty="0" err="1" smtClean="0"/>
              <a:t>переїхав</a:t>
            </a:r>
            <a:r>
              <a:rPr lang="ru-RU" dirty="0" smtClean="0"/>
              <a:t> у </a:t>
            </a:r>
            <a:r>
              <a:rPr lang="ru-RU" dirty="0" err="1" smtClean="0"/>
              <a:t>місто</a:t>
            </a:r>
            <a:r>
              <a:rPr lang="ru-RU" dirty="0" smtClean="0"/>
              <a:t> </a:t>
            </a:r>
            <a:r>
              <a:rPr lang="ru-RU" dirty="0" err="1" smtClean="0"/>
              <a:t>Абилін</a:t>
            </a:r>
            <a:r>
              <a:rPr lang="ru-RU" dirty="0" smtClean="0"/>
              <a:t>, штат Канзас. </a:t>
            </a:r>
            <a:r>
              <a:rPr lang="ru-RU" dirty="0" err="1" smtClean="0"/>
              <a:t>Закінчив</a:t>
            </a:r>
            <a:r>
              <a:rPr lang="ru-RU" dirty="0" smtClean="0"/>
              <a:t> </a:t>
            </a:r>
            <a:r>
              <a:rPr lang="ru-RU" dirty="0" err="1" smtClean="0"/>
              <a:t>середню</a:t>
            </a:r>
            <a:r>
              <a:rPr lang="ru-RU" dirty="0" smtClean="0"/>
              <a:t> школу в 1909 р.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академії</a:t>
            </a:r>
            <a:r>
              <a:rPr lang="ru-RU" dirty="0" smtClean="0"/>
              <a:t> Вест-</a:t>
            </a:r>
            <a:r>
              <a:rPr lang="ru-RU" dirty="0" err="1" smtClean="0"/>
              <a:t>Пойнт</a:t>
            </a:r>
            <a:r>
              <a:rPr lang="ru-RU" dirty="0" smtClean="0"/>
              <a:t> з 1911 по 1915 </a:t>
            </a:r>
            <a:r>
              <a:rPr lang="ru-RU" dirty="0" err="1" smtClean="0"/>
              <a:t>рік</a:t>
            </a:r>
            <a:r>
              <a:rPr lang="ru-RU" dirty="0" smtClean="0"/>
              <a:t>. </a:t>
            </a:r>
            <a:r>
              <a:rPr lang="ru-RU" dirty="0" err="1" smtClean="0"/>
              <a:t>Близький</a:t>
            </a:r>
            <a:r>
              <a:rPr lang="ru-RU" dirty="0" smtClean="0"/>
              <a:t> друг Джорджа </a:t>
            </a:r>
            <a:r>
              <a:rPr lang="ru-RU" dirty="0" err="1" smtClean="0"/>
              <a:t>Сміта</a:t>
            </a:r>
            <a:r>
              <a:rPr lang="ru-RU" dirty="0" smtClean="0"/>
              <a:t> </a:t>
            </a:r>
            <a:r>
              <a:rPr lang="ru-RU" dirty="0" err="1" smtClean="0"/>
              <a:t>Паттона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4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225" y="1217829"/>
            <a:ext cx="9404723" cy="1400530"/>
          </a:xfrm>
        </p:spPr>
        <p:txBody>
          <a:bodyPr/>
          <a:lstStyle/>
          <a:p>
            <a:r>
              <a:rPr lang="ru-RU" sz="9600" dirty="0" err="1"/>
              <a:t>Рання</a:t>
            </a:r>
            <a:r>
              <a:rPr lang="ru-RU" sz="9600" dirty="0"/>
              <a:t> </a:t>
            </a:r>
            <a:r>
              <a:rPr lang="ru-RU" sz="9600" dirty="0" err="1"/>
              <a:t>військова</a:t>
            </a:r>
            <a:r>
              <a:rPr lang="ru-RU" sz="9600" dirty="0"/>
              <a:t> </a:t>
            </a:r>
            <a:r>
              <a:rPr lang="ru-RU" sz="9600" dirty="0" err="1"/>
              <a:t>кар’єра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3047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36" y="942860"/>
            <a:ext cx="2783544" cy="44493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09" y="2265589"/>
            <a:ext cx="3219450" cy="4286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" name="TextBox 7"/>
          <p:cNvSpPr txBox="1"/>
          <p:nvPr/>
        </p:nvSpPr>
        <p:spPr>
          <a:xfrm>
            <a:off x="6100859" y="1113019"/>
            <a:ext cx="440404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Служив у </a:t>
            </a:r>
            <a:r>
              <a:rPr lang="ru-RU" dirty="0" err="1" smtClean="0"/>
              <a:t>піхоті</a:t>
            </a:r>
            <a:r>
              <a:rPr lang="ru-RU" dirty="0" smtClean="0"/>
              <a:t> до 1918 в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військових</a:t>
            </a:r>
            <a:r>
              <a:rPr lang="ru-RU" dirty="0" smtClean="0"/>
              <a:t> таборах в </a:t>
            </a:r>
            <a:r>
              <a:rPr lang="ru-RU" dirty="0" err="1" smtClean="0"/>
              <a:t>Техасі</a:t>
            </a:r>
            <a:r>
              <a:rPr lang="ru-RU" dirty="0" smtClean="0"/>
              <a:t> й </a:t>
            </a:r>
            <a:r>
              <a:rPr lang="ru-RU" dirty="0" err="1" smtClean="0"/>
              <a:t>Джорджії</a:t>
            </a:r>
            <a:r>
              <a:rPr lang="ru-RU" dirty="0" smtClean="0"/>
              <a:t>.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став 3-м у </a:t>
            </a:r>
            <a:r>
              <a:rPr lang="ru-RU" dirty="0" err="1" smtClean="0"/>
              <a:t>керівництві</a:t>
            </a:r>
            <a:r>
              <a:rPr lang="ru-RU" dirty="0" smtClean="0"/>
              <a:t> нового танкового корпусу і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тимчасове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підполковника</a:t>
            </a:r>
            <a:r>
              <a:rPr lang="ru-RU" dirty="0" smtClean="0"/>
              <a:t> в </a:t>
            </a:r>
            <a:r>
              <a:rPr lang="ru-RU" dirty="0" err="1" smtClean="0"/>
              <a:t>Національній</a:t>
            </a:r>
            <a:r>
              <a:rPr lang="ru-RU" dirty="0" smtClean="0"/>
              <a:t> </a:t>
            </a:r>
            <a:r>
              <a:rPr lang="ru-RU" dirty="0" err="1" smtClean="0"/>
              <a:t>Армії</a:t>
            </a:r>
            <a:r>
              <a:rPr lang="ru-RU" dirty="0" smtClean="0"/>
              <a:t>. </a:t>
            </a:r>
            <a:r>
              <a:rPr lang="ru-RU" dirty="0" err="1" smtClean="0"/>
              <a:t>Відбув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, </a:t>
            </a:r>
            <a:r>
              <a:rPr lang="ru-RU" dirty="0" err="1" smtClean="0"/>
              <a:t>навчаючи</a:t>
            </a:r>
            <a:r>
              <a:rPr lang="ru-RU" dirty="0" smtClean="0"/>
              <a:t> </a:t>
            </a:r>
            <a:r>
              <a:rPr lang="ru-RU" dirty="0" err="1" smtClean="0"/>
              <a:t>танкові</a:t>
            </a:r>
            <a:r>
              <a:rPr lang="ru-RU" dirty="0" smtClean="0"/>
              <a:t> </a:t>
            </a:r>
            <a:r>
              <a:rPr lang="ru-RU" dirty="0" err="1" smtClean="0"/>
              <a:t>екіпажі</a:t>
            </a:r>
            <a:r>
              <a:rPr lang="ru-RU" dirty="0" smtClean="0"/>
              <a:t> в </a:t>
            </a:r>
            <a:r>
              <a:rPr lang="ru-RU" dirty="0" err="1" smtClean="0"/>
              <a:t>Пенсильванії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повернули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капітана</a:t>
            </a:r>
            <a:r>
              <a:rPr lang="ru-RU" dirty="0" smtClean="0"/>
              <a:t> (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майора </a:t>
            </a:r>
            <a:r>
              <a:rPr lang="ru-RU" dirty="0" err="1" smtClean="0"/>
              <a:t>декількома</a:t>
            </a:r>
            <a:r>
              <a:rPr lang="ru-RU" dirty="0" smtClean="0"/>
              <a:t> днями </a:t>
            </a:r>
            <a:r>
              <a:rPr lang="ru-RU" dirty="0" err="1" smtClean="0"/>
              <a:t>пізніше</a:t>
            </a:r>
            <a:r>
              <a:rPr lang="ru-RU" dirty="0" smtClean="0"/>
              <a:t>) перед </a:t>
            </a:r>
            <a:r>
              <a:rPr lang="ru-RU" dirty="0" err="1" smtClean="0"/>
              <a:t>переведенням</a:t>
            </a:r>
            <a:r>
              <a:rPr lang="ru-RU" dirty="0" smtClean="0"/>
              <a:t> в Форт-</a:t>
            </a:r>
            <a:r>
              <a:rPr lang="ru-RU" dirty="0" err="1" smtClean="0"/>
              <a:t>Мід</a:t>
            </a:r>
            <a:r>
              <a:rPr lang="ru-RU" dirty="0" smtClean="0"/>
              <a:t>, </a:t>
            </a:r>
            <a:r>
              <a:rPr lang="ru-RU" dirty="0" err="1" smtClean="0"/>
              <a:t>Меріленд</a:t>
            </a:r>
            <a:r>
              <a:rPr lang="ru-RU" dirty="0" smtClean="0"/>
              <a:t>, де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залишався</a:t>
            </a:r>
            <a:r>
              <a:rPr lang="ru-RU" dirty="0" smtClean="0"/>
              <a:t> до 1922.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інтерес</a:t>
            </a:r>
            <a:r>
              <a:rPr lang="ru-RU" dirty="0" smtClean="0"/>
              <a:t> у </a:t>
            </a:r>
            <a:r>
              <a:rPr lang="ru-RU" dirty="0" err="1" smtClean="0"/>
              <a:t>питаннях</a:t>
            </a:r>
            <a:r>
              <a:rPr lang="ru-RU" dirty="0" smtClean="0"/>
              <a:t> </a:t>
            </a:r>
            <a:r>
              <a:rPr lang="ru-RU" dirty="0" err="1" smtClean="0"/>
              <a:t>ведення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танками </a:t>
            </a:r>
            <a:r>
              <a:rPr lang="ru-RU" dirty="0" err="1" smtClean="0"/>
              <a:t>підсилили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бесід</a:t>
            </a:r>
            <a:r>
              <a:rPr lang="ru-RU" dirty="0" smtClean="0"/>
              <a:t> з Джорджем </a:t>
            </a:r>
            <a:r>
              <a:rPr lang="ru-RU" dirty="0" err="1" smtClean="0"/>
              <a:t>Паттоном</a:t>
            </a:r>
            <a:r>
              <a:rPr lang="ru-RU" dirty="0" smtClean="0"/>
              <a:t> і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воєначальниками</a:t>
            </a:r>
            <a:r>
              <a:rPr lang="ru-RU" dirty="0" smtClean="0"/>
              <a:t> </a:t>
            </a:r>
            <a:r>
              <a:rPr lang="ru-RU" dirty="0" err="1" smtClean="0"/>
              <a:t>танкових</a:t>
            </a:r>
            <a:r>
              <a:rPr lang="ru-RU" dirty="0" smtClean="0"/>
              <a:t> </a:t>
            </a:r>
            <a:r>
              <a:rPr lang="ru-RU" dirty="0" err="1" smtClean="0"/>
              <a:t>військ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50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0" y="303428"/>
            <a:ext cx="4996662" cy="6065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747657" y="1705707"/>
            <a:ext cx="434806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1922–1924 — служив у </a:t>
            </a:r>
            <a:r>
              <a:rPr lang="ru-RU" dirty="0" err="1" smtClean="0"/>
              <a:t>Зоні</a:t>
            </a:r>
            <a:r>
              <a:rPr lang="ru-RU" dirty="0" smtClean="0"/>
              <a:t> </a:t>
            </a:r>
            <a:r>
              <a:rPr lang="ru-RU" dirty="0" err="1" smtClean="0"/>
              <a:t>Панамського</a:t>
            </a:r>
            <a:r>
              <a:rPr lang="ru-RU" dirty="0" smtClean="0"/>
              <a:t> каналу </a:t>
            </a:r>
            <a:r>
              <a:rPr lang="ru-RU" dirty="0" err="1" smtClean="0"/>
              <a:t>під</a:t>
            </a:r>
            <a:r>
              <a:rPr lang="ru-RU" dirty="0" smtClean="0"/>
              <a:t> проводом генерала Фокса </a:t>
            </a:r>
            <a:r>
              <a:rPr lang="ru-RU" dirty="0" err="1" smtClean="0"/>
              <a:t>Коннера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опікунством</a:t>
            </a:r>
            <a:r>
              <a:rPr lang="ru-RU" dirty="0" smtClean="0"/>
              <a:t> </a:t>
            </a:r>
            <a:r>
              <a:rPr lang="ru-RU" dirty="0" err="1" smtClean="0"/>
              <a:t>Коннера</a:t>
            </a:r>
            <a:r>
              <a:rPr lang="ru-RU" dirty="0" smtClean="0"/>
              <a:t> </a:t>
            </a:r>
            <a:r>
              <a:rPr lang="ru-RU" dirty="0" err="1" smtClean="0"/>
              <a:t>навчався</a:t>
            </a:r>
            <a:r>
              <a:rPr lang="ru-RU" dirty="0" smtClean="0"/>
              <a:t> </a:t>
            </a:r>
            <a:r>
              <a:rPr lang="ru-RU" dirty="0" err="1" smtClean="0"/>
              <a:t>військовій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 та </a:t>
            </a:r>
            <a:r>
              <a:rPr lang="ru-RU" dirty="0" err="1" smtClean="0"/>
              <a:t>теорії</a:t>
            </a:r>
            <a:r>
              <a:rPr lang="ru-RU" dirty="0" smtClean="0"/>
              <a:t> і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цитував</a:t>
            </a:r>
            <a:r>
              <a:rPr lang="ru-RU" dirty="0" smtClean="0"/>
              <a:t> </a:t>
            </a:r>
            <a:r>
              <a:rPr lang="ru-RU" dirty="0" err="1" smtClean="0"/>
              <a:t>величезний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генерала на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військові</a:t>
            </a:r>
            <a:r>
              <a:rPr lang="ru-RU" dirty="0" smtClean="0"/>
              <a:t> погляди. У 1925–1926 </a:t>
            </a:r>
            <a:r>
              <a:rPr lang="ru-RU" dirty="0" err="1" smtClean="0"/>
              <a:t>відвідував</a:t>
            </a:r>
            <a:r>
              <a:rPr lang="ru-RU" dirty="0" smtClean="0"/>
              <a:t> командно-</a:t>
            </a:r>
            <a:r>
              <a:rPr lang="ru-RU" dirty="0" err="1" smtClean="0"/>
              <a:t>штабний</a:t>
            </a:r>
            <a:r>
              <a:rPr lang="ru-RU" dirty="0" smtClean="0"/>
              <a:t> </a:t>
            </a:r>
            <a:r>
              <a:rPr lang="ru-RU" dirty="0" err="1" smtClean="0"/>
              <a:t>коледж</a:t>
            </a:r>
            <a:r>
              <a:rPr lang="ru-RU" dirty="0" smtClean="0"/>
              <a:t> (</a:t>
            </a:r>
            <a:r>
              <a:rPr lang="en-US" dirty="0" smtClean="0"/>
              <a:t>Command and General Staff College) </a:t>
            </a:r>
            <a:r>
              <a:rPr lang="ru-RU" dirty="0" smtClean="0"/>
              <a:t>у Форт-</a:t>
            </a:r>
            <a:r>
              <a:rPr lang="ru-RU" dirty="0" err="1" smtClean="0"/>
              <a:t>Левенворті</a:t>
            </a:r>
            <a:r>
              <a:rPr lang="ru-RU" dirty="0" smtClean="0"/>
              <a:t>, Канзас, а </a:t>
            </a:r>
            <a:r>
              <a:rPr lang="ru-RU" dirty="0" err="1" smtClean="0"/>
              <a:t>потім</a:t>
            </a:r>
            <a:r>
              <a:rPr lang="ru-RU" dirty="0" smtClean="0"/>
              <a:t> служив командиром </a:t>
            </a:r>
            <a:r>
              <a:rPr lang="ru-RU" dirty="0" err="1" smtClean="0"/>
              <a:t>батальйону</a:t>
            </a:r>
            <a:r>
              <a:rPr lang="ru-RU" dirty="0" smtClean="0"/>
              <a:t> у Форт </a:t>
            </a:r>
            <a:r>
              <a:rPr lang="ru-RU" dirty="0" err="1" smtClean="0"/>
              <a:t>Беннінг</a:t>
            </a:r>
            <a:r>
              <a:rPr lang="ru-RU" dirty="0" smtClean="0"/>
              <a:t>, </a:t>
            </a:r>
            <a:r>
              <a:rPr lang="ru-RU" dirty="0" err="1" smtClean="0"/>
              <a:t>Джорджія</a:t>
            </a:r>
            <a:r>
              <a:rPr lang="ru-RU" dirty="0" smtClean="0"/>
              <a:t> до 1927 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36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84" y="1152983"/>
            <a:ext cx="5666004" cy="45408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6008914" y="1299773"/>
            <a:ext cx="41801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mtClean="0"/>
              <a:t>Далі служив у Американській комісії бойових пам'ятників, навчався у воєнному коледжі армії, (англ. </a:t>
            </a:r>
            <a:r>
              <a:rPr lang="en-US" smtClean="0"/>
              <a:t>Army War College) </a:t>
            </a:r>
            <a:r>
              <a:rPr lang="ru-RU" smtClean="0"/>
              <a:t>Карлайль-Барракс (1928), був виконавчим офіцером генерала Джорджа В. Мослі, помічника військового міністра (1929–1933). З 1933 по 1935 рік працював помічником начальника штабу армії генерала Макартура. Після цього він до 1939 року служив на Філіппінах, де був помічником військового радника місцевого уряду.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06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9" y="214506"/>
            <a:ext cx="5256857" cy="64755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01003" y="1996751"/>
            <a:ext cx="4590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1936 —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</a:t>
            </a:r>
            <a:r>
              <a:rPr lang="ru-RU" dirty="0" err="1" smtClean="0"/>
              <a:t>підполковника</a:t>
            </a:r>
            <a:r>
              <a:rPr lang="ru-RU" dirty="0" smtClean="0"/>
              <a:t>. Повернувшись у США, у 1939–1941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перебував</a:t>
            </a:r>
            <a:r>
              <a:rPr lang="ru-RU" dirty="0" smtClean="0"/>
              <a:t> на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штабних</a:t>
            </a:r>
            <a:r>
              <a:rPr lang="ru-RU" dirty="0" smtClean="0"/>
              <a:t> посадах у </a:t>
            </a:r>
            <a:r>
              <a:rPr lang="ru-RU" dirty="0" err="1" smtClean="0"/>
              <a:t>Вашингтоні</a:t>
            </a:r>
            <a:r>
              <a:rPr lang="ru-RU" dirty="0" smtClean="0"/>
              <a:t>, </a:t>
            </a:r>
            <a:r>
              <a:rPr lang="ru-RU" dirty="0" err="1" smtClean="0"/>
              <a:t>Каліфорнії</a:t>
            </a:r>
            <a:r>
              <a:rPr lang="ru-RU" dirty="0" smtClean="0"/>
              <a:t> та </a:t>
            </a:r>
            <a:r>
              <a:rPr lang="ru-RU" dirty="0" err="1" smtClean="0"/>
              <a:t>Техасі</a:t>
            </a:r>
            <a:r>
              <a:rPr lang="ru-RU" dirty="0" smtClean="0"/>
              <a:t>. З </a:t>
            </a:r>
            <a:r>
              <a:rPr lang="ru-RU" dirty="0" err="1" smtClean="0"/>
              <a:t>березня</a:t>
            </a:r>
            <a:r>
              <a:rPr lang="ru-RU" dirty="0" smtClean="0"/>
              <a:t> по </a:t>
            </a:r>
            <a:r>
              <a:rPr lang="ru-RU" dirty="0" err="1" smtClean="0"/>
              <a:t>грудень</a:t>
            </a:r>
            <a:r>
              <a:rPr lang="ru-RU" dirty="0" smtClean="0"/>
              <a:t> 1941 — начальник штабу 3-ої </a:t>
            </a:r>
            <a:r>
              <a:rPr lang="ru-RU" dirty="0" err="1" smtClean="0"/>
              <a:t>армії</a:t>
            </a:r>
            <a:r>
              <a:rPr lang="ru-RU" dirty="0" smtClean="0"/>
              <a:t> у </a:t>
            </a:r>
            <a:r>
              <a:rPr lang="ru-RU" dirty="0" err="1" smtClean="0"/>
              <a:t>Форті</a:t>
            </a:r>
            <a:r>
              <a:rPr lang="ru-RU" dirty="0" smtClean="0"/>
              <a:t> Сема </a:t>
            </a:r>
            <a:r>
              <a:rPr lang="ru-RU" dirty="0" err="1" smtClean="0"/>
              <a:t>Х'юстона</a:t>
            </a:r>
            <a:r>
              <a:rPr lang="ru-RU" dirty="0" smtClean="0"/>
              <a:t> в </a:t>
            </a:r>
            <a:r>
              <a:rPr lang="ru-RU" dirty="0" err="1" smtClean="0"/>
              <a:t>Техасі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звання</a:t>
            </a:r>
            <a:r>
              <a:rPr lang="ru-RU" dirty="0" smtClean="0"/>
              <a:t> полковника, а </a:t>
            </a:r>
            <a:r>
              <a:rPr lang="ru-RU" dirty="0" err="1" smtClean="0"/>
              <a:t>потім</a:t>
            </a:r>
            <a:r>
              <a:rPr lang="ru-RU" dirty="0" smtClean="0"/>
              <a:t> — бригадного генерала (</a:t>
            </a:r>
            <a:r>
              <a:rPr lang="ru-RU" dirty="0" err="1" smtClean="0"/>
              <a:t>вересень</a:t>
            </a:r>
            <a:r>
              <a:rPr lang="ru-RU" dirty="0" smtClean="0"/>
              <a:t> 1941).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96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866</Words>
  <Application>Microsoft Office PowerPoint</Application>
  <PresentationFormat>Широкоэкранный</PresentationFormat>
  <Paragraphs>25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3</vt:lpstr>
      <vt:lpstr>Ион</vt:lpstr>
      <vt:lpstr>«Дуайт Ейзенхауер»</vt:lpstr>
      <vt:lpstr>Презентация PowerPoint</vt:lpstr>
      <vt:lpstr>Ранні роки</vt:lpstr>
      <vt:lpstr>Презентация PowerPoint</vt:lpstr>
      <vt:lpstr>Рання військова кар’єра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Друга світова війна</vt:lpstr>
      <vt:lpstr>Презентация PowerPoint</vt:lpstr>
      <vt:lpstr>Презентация PowerPoint</vt:lpstr>
      <vt:lpstr>Після Другої світової війни</vt:lpstr>
      <vt:lpstr>Презентация PowerPoint</vt:lpstr>
      <vt:lpstr>Презентация PowerPoint</vt:lpstr>
      <vt:lpstr>Політика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«Дуайт Ейзенхауер»</dc:title>
  <dc:creator>Марина Логозинская</dc:creator>
  <cp:lastModifiedBy>Марина Логозинская</cp:lastModifiedBy>
  <cp:revision>6</cp:revision>
  <cp:lastPrinted>2014-10-12T09:04:20Z</cp:lastPrinted>
  <dcterms:created xsi:type="dcterms:W3CDTF">2014-10-12T08:18:53Z</dcterms:created>
  <dcterms:modified xsi:type="dcterms:W3CDTF">2014-10-12T09:11:31Z</dcterms:modified>
</cp:coreProperties>
</file>