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4" r:id="rId11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32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3" y="3175000"/>
            <a:ext cx="3733819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1" y="3247508"/>
            <a:ext cx="3733801" cy="1600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1" y="3429306"/>
            <a:ext cx="3733801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3470336"/>
            <a:ext cx="1965960" cy="1524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3499643"/>
            <a:ext cx="1965960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302000"/>
            <a:ext cx="3063240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3384153"/>
            <a:ext cx="16002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041385"/>
            <a:ext cx="9144000" cy="203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062940"/>
            <a:ext cx="9144001" cy="1172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035908"/>
            <a:ext cx="2729950" cy="20702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0847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001573"/>
            <a:ext cx="8458200" cy="122502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249948"/>
            <a:ext cx="4953000" cy="14605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3505200"/>
            <a:ext cx="96012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3504407"/>
            <a:ext cx="1295400" cy="381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947"/>
            <a:ext cx="747712" cy="3048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952500"/>
            <a:ext cx="1905000" cy="45720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52500"/>
            <a:ext cx="6248400" cy="45720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651000"/>
            <a:ext cx="7772400" cy="1135063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05907"/>
            <a:ext cx="7772400" cy="1258093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52500"/>
            <a:ext cx="8382000" cy="891540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870808"/>
            <a:ext cx="4041648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1870808"/>
            <a:ext cx="4041775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257099"/>
            <a:ext cx="4041648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5" y="2257099"/>
            <a:ext cx="4041775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14.01.2015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891540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510540"/>
            <a:ext cx="957264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510540"/>
            <a:ext cx="1325880" cy="381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1893"/>
            <a:ext cx="7620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918308"/>
            <a:ext cx="3383280" cy="731520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675606"/>
            <a:ext cx="3383280" cy="384810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646906"/>
            <a:ext cx="5102352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5" y="924301"/>
            <a:ext cx="586803" cy="3901364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952500"/>
            <a:ext cx="4572000" cy="3810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2728591"/>
            <a:ext cx="2590800" cy="2097074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05682"/>
            <a:ext cx="9144000" cy="7033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25888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256897"/>
            <a:ext cx="9144001" cy="762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3" y="300205"/>
            <a:ext cx="3733819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1" y="366761"/>
            <a:ext cx="3733801" cy="15002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14587"/>
            <a:ext cx="3063240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490786"/>
            <a:ext cx="16002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1668"/>
            <a:ext cx="57626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1668"/>
            <a:ext cx="27432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1668"/>
            <a:ext cx="9144" cy="51816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1668"/>
            <a:ext cx="27432" cy="51816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17"/>
            <a:ext cx="54864" cy="48768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17"/>
            <a:ext cx="9144" cy="48768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889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8229600" cy="36042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510540"/>
            <a:ext cx="957264" cy="381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510540"/>
            <a:ext cx="1325880" cy="381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1893"/>
            <a:ext cx="762000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01316"/>
            <a:ext cx="9252520" cy="1225021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latin typeface="Century Gothic" panose="020B0502020202020204" pitchFamily="34" charset="0"/>
              </a:rPr>
              <a:t>Литва в пострадянський період</a:t>
            </a:r>
            <a:br>
              <a:rPr lang="uk-UA" dirty="0" smtClean="0">
                <a:latin typeface="Century Gothic" panose="020B0502020202020204" pitchFamily="34" charset="0"/>
              </a:rPr>
            </a:br>
            <a:r>
              <a:rPr lang="uk-UA" dirty="0" smtClean="0">
                <a:latin typeface="Century Gothic" panose="020B0502020202020204" pitchFamily="34" charset="0"/>
              </a:rPr>
              <a:t>(1990-2000 рр.)</a:t>
            </a:r>
            <a:endParaRPr lang="uk-UA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513684"/>
            <a:ext cx="5338936" cy="1460500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Century Gothic" panose="020B0502020202020204" pitchFamily="34" charset="0"/>
              </a:rPr>
              <a:t>Виконали</a:t>
            </a:r>
            <a:br>
              <a:rPr lang="uk-UA" sz="2000" dirty="0" smtClean="0">
                <a:latin typeface="Century Gothic" panose="020B0502020202020204" pitchFamily="34" charset="0"/>
              </a:rPr>
            </a:br>
            <a:r>
              <a:rPr lang="uk-UA" sz="2000" dirty="0" smtClean="0">
                <a:latin typeface="Century Gothic" panose="020B0502020202020204" pitchFamily="34" charset="0"/>
              </a:rPr>
              <a:t>учениці 11-А класу</a:t>
            </a:r>
            <a:br>
              <a:rPr lang="uk-UA" sz="2000" dirty="0" smtClean="0">
                <a:latin typeface="Century Gothic" panose="020B0502020202020204" pitchFamily="34" charset="0"/>
              </a:rPr>
            </a:br>
            <a:r>
              <a:rPr lang="uk-UA" sz="2000" dirty="0" smtClean="0">
                <a:latin typeface="Century Gothic" panose="020B0502020202020204" pitchFamily="34" charset="0"/>
              </a:rPr>
              <a:t>Окулічева Ольга і Малишева Юлія</a:t>
            </a:r>
            <a:endParaRPr lang="uk-U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86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203"/>
            <a:ext cx="1043608" cy="10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521286"/>
            <a:ext cx="5338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Соціальний</a:t>
            </a:r>
            <a:r>
              <a:rPr lang="uk-UA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устрій</a:t>
            </a:r>
            <a:endParaRPr lang="uk-UA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6" y="1427809"/>
            <a:ext cx="2739626" cy="41094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2137419"/>
            <a:ext cx="64442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Литва може похвалитися перед своїми північними сусідами значною етнічною однорідністю складу її населення (приблизно 85% литовців). Завдяки цій особливості немає особливих непорозумінь між різними етнічними </a:t>
            </a:r>
            <a:r>
              <a:rPr lang="uk-UA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групами </a:t>
            </a:r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у цій найпівденнішій з прибалтійських республік. </a:t>
            </a:r>
          </a:p>
        </p:txBody>
      </p:sp>
    </p:spTree>
    <p:extLst>
      <p:ext uri="{BB962C8B-B14F-4D97-AF65-F5344CB8AC3E}">
        <p14:creationId xmlns:p14="http://schemas.microsoft.com/office/powerpoint/2010/main" val="2340261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525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11 березня </a:t>
            </a:r>
            <a:r>
              <a:rPr lang="uk-UA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1990 р</a:t>
            </a:r>
            <a:r>
              <a:rPr lang="uk-UA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. </a:t>
            </a:r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Литва першою з колишніх радянських республік прийняла </a:t>
            </a:r>
            <a:r>
              <a:rPr lang="uk-UA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Акт про відновлення незалежної Литовської держави </a:t>
            </a:r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і вихід республіки зі складу СРСР, згідно з яким Литовська РСР була перейменована в Литовську Республіку, на її території припинялася дія Конституції СРСР і відновлювалося дію Конституції від 12 травня 1938 </a:t>
            </a:r>
            <a:r>
              <a:rPr lang="uk-UA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р.</a:t>
            </a:r>
            <a:endParaRPr lang="uk-UA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360027"/>
            <a:ext cx="4458072" cy="33435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68641"/>
            <a:ext cx="2448272" cy="27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28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203"/>
            <a:ext cx="1043608" cy="10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8453" y="400163"/>
            <a:ext cx="5330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Політичний устрій</a:t>
            </a:r>
            <a:endParaRPr lang="uk-UA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5"/>
          <a:stretch/>
        </p:blipFill>
        <p:spPr bwMode="auto">
          <a:xfrm>
            <a:off x="5468060" y="1206878"/>
            <a:ext cx="3668398" cy="42968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17905" y="5319030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Вітаутас Ландсбергіс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2300" y="2157282"/>
            <a:ext cx="56840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Провідною політичною силою Литви тривалий час був народний рух </a:t>
            </a:r>
            <a:r>
              <a:rPr lang="uk-UA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"Саюдіс"</a:t>
            </a:r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  <a:r>
              <a:rPr lang="uk-UA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Його лідер Вітаутас Ландсбергіс був головою Верховної Ради Литви під час проголошення нею незалежності</a:t>
            </a:r>
            <a:r>
              <a:rPr lang="uk-UA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24235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6" y="1129308"/>
            <a:ext cx="58920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Велику</a:t>
            </a:r>
            <a:r>
              <a:rPr lang="ru-RU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uk-UA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роль у здобутті Литвою незалежності відіграв </a:t>
            </a:r>
            <a:r>
              <a:rPr lang="uk-UA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Альгірдас Бразаускас</a:t>
            </a:r>
            <a:r>
              <a:rPr lang="uk-UA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. Свого часу він був першим секретарем ЦК компартії республіки і домігся, щоб литовська компартія стала самостійною від КПРС.</a:t>
            </a:r>
            <a:endParaRPr lang="uk-UA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04520"/>
            <a:ext cx="3024336" cy="45365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15731" y="5161756"/>
            <a:ext cx="3929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rgbClr val="424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Альгірдас Бразаускас</a:t>
            </a:r>
            <a:endParaRPr lang="uk-UA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902" y="3289548"/>
            <a:ext cx="5867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Після проголо­шення незалежності Бразаускас очолив </a:t>
            </a:r>
            <a:r>
              <a:rPr lang="uk-UA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Демократичну партію праці Литви</a:t>
            </a:r>
            <a:r>
              <a:rPr lang="uk-UA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, створену на соціал-демократичних засадах.</a:t>
            </a:r>
            <a:endParaRPr lang="uk-UA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4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324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Ця пар­тія зуміла скористатися невдоволенням населення економічними труднощами, що виникли з переходом до ринкового господарю­вання, і навесні 1993 р. завоювала більшість місць у парламенті. Крім того, Бразаускаса було обрано президентом держави.</a:t>
            </a:r>
            <a:endParaRPr lang="uk-UA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3404"/>
            <a:ext cx="2558777" cy="343899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0297" y="3001516"/>
            <a:ext cx="63337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Його курс полягав у здійсненні реформ повільно і поетапно. Така програ­ма уповільнює економічний розвиток, але, на думку соціал-демо­кратів, вона враховує спроможність населення, яке за роки радянсь­кої влади втратило навички приватновласницької діяльності.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3181846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809552"/>
            <a:ext cx="58370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Проте ситуація </a:t>
            </a:r>
            <a:r>
              <a:rPr lang="uk-UA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змінилася </a:t>
            </a:r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на початку 1998 р. На президентських виборах </a:t>
            </a:r>
            <a:r>
              <a:rPr lang="uk-UA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переміг </a:t>
            </a:r>
            <a:r>
              <a:rPr lang="uk-UA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Вальдас </a:t>
            </a:r>
            <a:r>
              <a:rPr lang="uk-UA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Адамкус</a:t>
            </a:r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, який мав й американське громадянство. Зразу після виборів він заявив, що "Литва обрала західний шлях", чим і визначив свій головний зовнішньополітичний орієнтир.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094" y="697260"/>
            <a:ext cx="3114092" cy="46711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37057" y="5345668"/>
            <a:ext cx="3219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rgbClr val="424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Вальдас Адамкус</a:t>
            </a:r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87" y="3649588"/>
            <a:ext cx="5796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Литовсь­кі керівники виявили рішучість у завершенні економічних реформ та інтеграції республіки до європейських інституцій.</a:t>
            </a:r>
            <a:endParaRPr lang="uk-UA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365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203"/>
            <a:ext cx="1043608" cy="10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384547"/>
            <a:ext cx="3092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Економіка</a:t>
            </a:r>
            <a:endParaRPr lang="uk-UA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76572"/>
            <a:ext cx="80416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Після </a:t>
            </a:r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розпаду Радянського Союзу люди зрозуміли, що треба витрачати </a:t>
            </a:r>
            <a:r>
              <a:rPr lang="uk-UA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гроші </a:t>
            </a:r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поки вони не знецінилися і результатом цього стала серйозна інфляція.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2102" y="2929508"/>
            <a:ext cx="5004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В країні було багато заводів, які виробляли технологічно складну продукцію для радянської армії. З переходом до ринку ті, що не змогли переорієнтуватися на виробництво споживчих товарів, були закриті.</a:t>
            </a:r>
            <a:endParaRPr lang="uk-UA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525" y="2353444"/>
            <a:ext cx="4129757" cy="267773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745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8753" y="625252"/>
            <a:ext cx="9468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В результаті зростання інфляції і безробіття стало рости і невдоволення новим урядом "</a:t>
            </a:r>
            <a:r>
              <a:rPr lang="uk-UA" sz="20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Саюдіса</a:t>
            </a:r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", хоча економісти попереджали, що це - процес неминучий. Однак з введенням країною в 1994 році власної валюти - літа - і прив'язкою його до </a:t>
            </a:r>
            <a:r>
              <a:rPr lang="uk-UA" sz="2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долар.</a:t>
            </a:r>
            <a:endParaRPr lang="uk-UA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929508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Литва, за словами експерта, </a:t>
            </a:r>
            <a:r>
              <a:rPr lang="uk-UA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"імпортувала і макроекономічну стабільність з доларової зони - якщо люди не вірять уряду, вони вірять долару".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7" y="2157895"/>
            <a:ext cx="4343999" cy="289186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032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8255" y="985292"/>
            <a:ext cx="5061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Економіка Литви, дійсно, досить швидко стабілізувалася, інфляція знизилася до прийнятних рівнів, почалося зростання, який тривав кілька років - до економічної кризи в Росії 1998 року.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755" y="3649588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Вона виявилася дуже корисною для Литви, оскільки змусила виробників переорієнтуватися з досить невибагливого російського споживача, на західного, що позначилося на підвищенні якості експортованих товарів.</a:t>
            </a:r>
            <a:endParaRPr lang="uk-UA" sz="2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5" y="769268"/>
            <a:ext cx="4027046" cy="269063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341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92</TotalTime>
  <Words>464</Words>
  <Application>Microsoft Office PowerPoint</Application>
  <PresentationFormat>Экран (16:10)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Литва в пострадянський період (1990-2000 рр.)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Литва в пострадянський період (1990-2000 рр.)</dc:title>
  <cp:lastModifiedBy>Admin</cp:lastModifiedBy>
  <cp:revision>11</cp:revision>
  <dcterms:modified xsi:type="dcterms:W3CDTF">2015-01-14T15:57:33Z</dcterms:modified>
</cp:coreProperties>
</file>