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BC85-7F10-4077-905F-879BAC30B09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3856-42D6-4D79-9C8B-3874C8496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5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6FA9C4-4B7C-4413-B6BF-8E42F062272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EE9F3C-72AB-4F4C-909C-A52C9ADBFE5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7056784" cy="252028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Танненбергська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(пол. </a:t>
            </a:r>
            <a:r>
              <a:rPr lang="en-US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Bitwa</a:t>
            </a: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Grunwaldem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вирішальна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 «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1409-1411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1410 року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союзним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польсько-литовським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Тевтонським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7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332656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5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 особистості :</a:t>
            </a:r>
            <a:endParaRPr lang="ru-RU" sz="5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59936" cy="5400600"/>
          </a:xfrm>
        </p:spPr>
        <p:txBody>
          <a:bodyPr>
            <a:norm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Вітовт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59936" cy="518457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Владислав Ягайло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34639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38211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Битва при Грюнвальді </a:t>
            </a:r>
            <a:br>
              <a:rPr lang="uk-UA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VII.1410</a:t>
            </a:r>
            <a:r>
              <a:rPr lang="ru-RU" sz="4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49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r="2386" b="42902"/>
          <a:stretch>
            <a:fillRect/>
          </a:stretch>
        </p:blipFill>
        <p:spPr bwMode="auto">
          <a:xfrm>
            <a:off x="971600" y="1772816"/>
            <a:ext cx="7401569" cy="4500942"/>
          </a:xfrm>
          <a:prstGeom prst="rect">
            <a:avLst/>
          </a:prstGeom>
          <a:noFill/>
          <a:ln w="5715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732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витязі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Смоленської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стоячи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знаменами,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наполегливо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билися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хоробрістю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личило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мужам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лицарям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почали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тікати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заслужили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славу ».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Длугош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4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7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довгих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переговорів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Торуньському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острові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укладений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згубний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ганебний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мир з пруссаками,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несправедливих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невигідних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Чудова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достопам'ятна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зійшла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нанівець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звернулася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насмішку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Длугош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6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10698041_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28686"/>
            <a:ext cx="360667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939105" y="1886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Висновки: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30" y="711860"/>
            <a:ext cx="4114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Лицарі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40тисяч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битими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15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потрапило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полон. Були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взяті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прапори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вбито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Ордена. 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Укладено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Торунський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мир 1 лютого 1411 р. =&gt; Орден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виплатив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контрибуцію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викупи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полонених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Підірвана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могутність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ордену. 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неухильний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занепад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ордена. У 1466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Тевтонський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 став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васалом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0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9685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4 )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 стала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зразком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доблесті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бойової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співдружності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свободу.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смоленських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полків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5 ) Битва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Грюнвальдом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зупинила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слов'янські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, до 1914 року 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Литви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ступала нога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озброєного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німця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6 ) Перемога при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позначилася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Прибалтиці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історичному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dirty="0" smtClean="0"/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7 ) У 1914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взяла реванш за 1410 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перемогли 500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потому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Грюнвальді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dobro-biblio.ucoz.ru/_pu/3/15525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5"/>
            <a:ext cx="3528392" cy="62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9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5040560" cy="481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Грюнвальді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використовувалося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пропогандой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походу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фашисти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вилучати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знищувати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середньовічного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хроніста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Яна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Длугоша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битва».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Грюнвальдській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знайшла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роман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Г.Сенкевич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Хрестоносці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за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однойменний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картина Яна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Мотейко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битва».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blog-info.harald-oberhem.net/resources/T-9-09-Pomnik_grunwaldzki-Krakow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096344" cy="5489832"/>
          </a:xfrm>
          <a:prstGeom prst="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r="23434"/>
          <a:stretch>
            <a:fillRect/>
          </a:stretch>
        </p:blipFill>
        <p:spPr bwMode="auto">
          <a:xfrm>
            <a:off x="395536" y="332656"/>
            <a:ext cx="2219947" cy="31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000" r="22000"/>
          <a:stretch>
            <a:fillRect/>
          </a:stretch>
        </p:blipFill>
        <p:spPr bwMode="auto">
          <a:xfrm>
            <a:off x="2483768" y="3212976"/>
            <a:ext cx="2526805" cy="31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401748"/>
            <a:ext cx="480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публікувався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1897-1900 роках в 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Tygodnik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Ilustrowany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 1900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окремою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книгою.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Час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1399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польської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Ядвіги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і 1410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битва).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648517"/>
            <a:ext cx="359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4)Роман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перекладено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25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екранізований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(1960).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6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488791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Ян Матейко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битва»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8" y="1988840"/>
            <a:ext cx="8162925" cy="413861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04863" y="26064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марок  1990 г.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’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монета ФРГ,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800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річчю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ордену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328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битва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ордену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поневолення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слов’ян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зупинено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сам орден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упадок і,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розвалився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Союз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Великого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проводом короля Владислава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Ягайла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великого князя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Вітовта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вирішальну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перемогу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військом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ордена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магістра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Ульріха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Юнгінгена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суперечки</a:t>
            </a:r>
            <a:r>
              <a:rPr lang="ru-RU" sz="2400" dirty="0"/>
              <a:t> </a:t>
            </a:r>
            <a:r>
              <a:rPr lang="ru-RU" sz="2400" dirty="0" err="1"/>
              <a:t>тривали</a:t>
            </a:r>
            <a:r>
              <a:rPr lang="ru-RU" sz="2400" dirty="0"/>
              <a:t> до </a:t>
            </a:r>
            <a:r>
              <a:rPr lang="ru-RU" sz="2400" dirty="0" err="1"/>
              <a:t>укладення</a:t>
            </a:r>
            <a:r>
              <a:rPr lang="ru-RU" sz="2400" dirty="0"/>
              <a:t> </a:t>
            </a:r>
            <a:r>
              <a:rPr lang="ru-RU" sz="2400" dirty="0" err="1"/>
              <a:t>Мельнського</a:t>
            </a:r>
            <a:r>
              <a:rPr lang="ru-RU" sz="2400" dirty="0"/>
              <a:t> миру 1422 року. Тим не </a:t>
            </a:r>
            <a:r>
              <a:rPr lang="ru-RU" sz="2400" dirty="0" err="1"/>
              <a:t>менш</a:t>
            </a:r>
            <a:r>
              <a:rPr lang="ru-RU" sz="2400" dirty="0"/>
              <a:t>, </a:t>
            </a:r>
            <a:r>
              <a:rPr lang="ru-RU" sz="2400" dirty="0" err="1"/>
              <a:t>Тевтонський</a:t>
            </a:r>
            <a:r>
              <a:rPr lang="ru-RU" sz="2400" dirty="0"/>
              <a:t> орден так і не </a:t>
            </a:r>
            <a:r>
              <a:rPr lang="ru-RU" sz="2400" dirty="0" err="1"/>
              <a:t>зміг</a:t>
            </a:r>
            <a:r>
              <a:rPr lang="ru-RU" sz="2400" dirty="0"/>
              <a:t> </a:t>
            </a:r>
            <a:r>
              <a:rPr lang="ru-RU" sz="2400" dirty="0" err="1"/>
              <a:t>оправитися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поразки</a:t>
            </a:r>
            <a:r>
              <a:rPr lang="ru-RU" sz="2400" dirty="0"/>
              <a:t>, а </a:t>
            </a:r>
            <a:r>
              <a:rPr lang="ru-RU" sz="2400" dirty="0" err="1"/>
              <a:t>фінансовий</a:t>
            </a:r>
            <a:r>
              <a:rPr lang="ru-RU" sz="2400" dirty="0"/>
              <a:t> </a:t>
            </a:r>
            <a:r>
              <a:rPr lang="ru-RU" sz="2400" dirty="0" err="1"/>
              <a:t>тягар</a:t>
            </a:r>
            <a:r>
              <a:rPr lang="ru-RU" sz="2400" dirty="0"/>
              <a:t> </a:t>
            </a:r>
            <a:r>
              <a:rPr lang="ru-RU" sz="2400" dirty="0" err="1"/>
              <a:t>репарацій</a:t>
            </a:r>
            <a:r>
              <a:rPr lang="ru-RU" sz="2400" dirty="0"/>
              <a:t> і </a:t>
            </a:r>
            <a:r>
              <a:rPr lang="ru-RU" sz="2400" dirty="0" err="1"/>
              <a:t>жорсткі</a:t>
            </a:r>
            <a:r>
              <a:rPr lang="ru-RU" sz="2400" dirty="0"/>
              <a:t>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конфлікти</a:t>
            </a:r>
            <a:r>
              <a:rPr lang="ru-RU" sz="2400" dirty="0"/>
              <a:t> привели до </a:t>
            </a:r>
            <a:r>
              <a:rPr lang="ru-RU" sz="2400" dirty="0" err="1"/>
              <a:t>економічного</a:t>
            </a:r>
            <a:r>
              <a:rPr lang="ru-RU" sz="2400" dirty="0"/>
              <a:t> спаду.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7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3493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Джерела: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66843"/>
            <a:ext cx="5526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Гоголь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-«велика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Динам-«Велика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«Сто великих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Н.Н.Запорожец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«книга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Вид.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Полігон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6)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http://www.falange.ru/grundwald.php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7 )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http://www.mythology.webhost.ru/Teutons.htm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http://www.hrono.info/sobyt/1400sob/1410grun.hl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http://ru.wikipedia.org/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http://www.falange.ru/grundwald.php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4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Роботу виконувала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27" y="1052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Посна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А. (7 В)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27" y="15144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Керівник: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97606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Ботвінко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Ю.В – вчитель історії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27" y="246992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ЗОШ № 27.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43041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М.Суми 2014 рік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1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2952328" cy="1210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9" r="25689"/>
          <a:stretch>
            <a:fillRect/>
          </a:stretch>
        </p:blipFill>
        <p:spPr>
          <a:xfrm>
            <a:off x="251520" y="620688"/>
            <a:ext cx="5506604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188640"/>
            <a:ext cx="2849488" cy="633670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Битва проходила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ордена,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селами: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Грюнвальд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Танненберг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північному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Людвігсдорф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/>
              <a:t> </a:t>
            </a:r>
            <a:r>
              <a:rPr lang="ru-RU" b="1" dirty="0" err="1"/>
              <a:t>Грюнвальдська</a:t>
            </a:r>
            <a:r>
              <a:rPr lang="ru-RU" b="1" dirty="0"/>
              <a:t> битва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найбільших</a:t>
            </a:r>
            <a:r>
              <a:rPr lang="ru-RU" b="1" dirty="0"/>
              <a:t> битв </a:t>
            </a:r>
            <a:r>
              <a:rPr lang="ru-RU" b="1" dirty="0" err="1"/>
              <a:t>середньовічної</a:t>
            </a:r>
            <a:r>
              <a:rPr lang="ru-RU" b="1" dirty="0"/>
              <a:t> </a:t>
            </a:r>
            <a:r>
              <a:rPr lang="ru-RU" b="1" dirty="0" err="1"/>
              <a:t>Європи</a:t>
            </a:r>
            <a:r>
              <a:rPr lang="ru-RU" b="1" dirty="0"/>
              <a:t> і є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найважливіших</a:t>
            </a:r>
            <a:r>
              <a:rPr lang="ru-RU" b="1" dirty="0"/>
              <a:t> перемог в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Польщі</a:t>
            </a:r>
            <a:r>
              <a:rPr lang="ru-RU" b="1" dirty="0"/>
              <a:t> та </a:t>
            </a:r>
            <a:r>
              <a:rPr lang="ru-RU" b="1" dirty="0" err="1"/>
              <a:t>Литви</a:t>
            </a:r>
            <a:r>
              <a:rPr lang="ru-RU" b="1" dirty="0"/>
              <a:t>. Битву </a:t>
            </a:r>
            <a:r>
              <a:rPr lang="ru-RU" b="1" dirty="0" err="1"/>
              <a:t>оточували</a:t>
            </a:r>
            <a:r>
              <a:rPr lang="ru-RU" b="1" dirty="0"/>
              <a:t> </a:t>
            </a:r>
            <a:r>
              <a:rPr lang="ru-RU" b="1" dirty="0" err="1"/>
              <a:t>романтичні</a:t>
            </a:r>
            <a:r>
              <a:rPr lang="ru-RU" b="1" dirty="0"/>
              <a:t> </a:t>
            </a:r>
            <a:r>
              <a:rPr lang="ru-RU" b="1" dirty="0" err="1"/>
              <a:t>легенди</a:t>
            </a:r>
            <a:r>
              <a:rPr lang="ru-RU" b="1" dirty="0"/>
              <a:t> і </a:t>
            </a:r>
            <a:r>
              <a:rPr lang="ru-RU" b="1" dirty="0" err="1"/>
              <a:t>націоналістична</a:t>
            </a:r>
            <a:r>
              <a:rPr lang="ru-RU" b="1" dirty="0"/>
              <a:t> пропаганда,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перетворили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на символ </a:t>
            </a:r>
            <a:r>
              <a:rPr lang="ru-RU" b="1" dirty="0" err="1"/>
              <a:t>боротьби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загарбників</a:t>
            </a:r>
            <a:r>
              <a:rPr lang="ru-RU" b="1" dirty="0"/>
              <a:t> і </a:t>
            </a:r>
            <a:r>
              <a:rPr lang="ru-RU" b="1" dirty="0" err="1"/>
              <a:t>джерело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гордості</a:t>
            </a:r>
            <a:r>
              <a:rPr lang="ru-RU" b="1" dirty="0"/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3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32656"/>
            <a:ext cx="2818656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1161"/>
          <a:stretch>
            <a:fillRect/>
          </a:stretch>
        </p:blipFill>
        <p:spPr>
          <a:xfrm>
            <a:off x="179512" y="404664"/>
            <a:ext cx="5472608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836712"/>
            <a:ext cx="3312368" cy="5616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Зухвале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образливе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Тевтонського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орденом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володінь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итви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Лицарі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звикали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 легких перемог;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Литві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запрошували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рдени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254500" cy="54864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476672"/>
            <a:ext cx="4248472" cy="6120680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Рік формування: з 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1192;</a:t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*Участі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: Битва на Чудському озері; </a:t>
            </a:r>
            <a:r>
              <a:rPr lang="uk-UA" sz="9600" dirty="0" err="1">
                <a:latin typeface="Times New Roman" pitchFamily="18" charset="0"/>
                <a:cs typeface="Times New Roman" pitchFamily="18" charset="0"/>
              </a:rPr>
              <a:t>Грюнвальдська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 битва;</a:t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* Підкорення: Папа Римський, Імператор Священної Римської імперії;</a:t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*Вид: Католицький 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релігійний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орден ( з 1192 по 1929 </a:t>
            </a:r>
            <a:r>
              <a:rPr lang="uk-UA" sz="96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Християнський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воєнний орден);</a:t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*Гасло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Helfen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Wehren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Heilen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Лікувати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мантія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хрестом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96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0"/>
            <a:ext cx="3830960" cy="54327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Тевтонський орден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000500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052736"/>
            <a:ext cx="4410072" cy="568863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1) Важко організувати;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2) Погано підкорялись одному командуванню;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3) Бій  розпадався на серію поєдинків;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4) Тяжкі  обладунки – коні швидко стомлювались</a:t>
            </a:r>
            <a:r>
              <a:rPr lang="uk-UA" sz="2800" b="1" dirty="0" smtClean="0"/>
              <a:t>;</a:t>
            </a:r>
            <a:br>
              <a:rPr lang="uk-UA" sz="2800" b="1" dirty="0" smtClean="0"/>
            </a:b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464496" cy="86409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Недоліки  лицарського  війська :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032448" cy="49063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548680"/>
            <a:ext cx="4338064" cy="6120680"/>
          </a:xfrm>
        </p:spPr>
        <p:txBody>
          <a:bodyPr>
            <a:no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Противником  Тевтонського ордену  було Союзне військо яке включало в себе країни</a:t>
            </a:r>
            <a: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Польща: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51 хоругву: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королівські («Гонча»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і«надвірна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князів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мазовецких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17 земських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духовні та світські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феодали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найманців.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Литва:</a:t>
            </a:r>
            <a:b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40 хоругв (корогва)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11 литовських,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русичів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польсько-литовських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хоругв змішаного складу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18992" cy="43204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Союзне військо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 Тевтонського ордену</a:t>
            </a:r>
            <a:endParaRPr lang="ru-RU" sz="4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481393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3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92397"/>
              </p:ext>
            </p:extLst>
          </p:nvPr>
        </p:nvGraphicFramePr>
        <p:xfrm>
          <a:off x="1547664" y="1628800"/>
          <a:ext cx="6096000" cy="34779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/>
                <a:gridCol w="3048000"/>
              </a:tblGrid>
              <a:tr h="380464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                                        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688">
                <a:tc>
                  <a:txBody>
                    <a:bodyPr/>
                    <a:lstStyle/>
                    <a:p>
                      <a:r>
                        <a:rPr lang="uk-UA" dirty="0" smtClean="0"/>
                        <a:t>Польща</a:t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Литва</a:t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Русь</a:t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Монголія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Тевтонський орден</a:t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Найманці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                                     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Командуючі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104">
                <a:tc>
                  <a:txBody>
                    <a:bodyPr/>
                    <a:lstStyle/>
                    <a:p>
                      <a:r>
                        <a:rPr lang="uk-UA" dirty="0" smtClean="0"/>
                        <a:t>Ягайло</a:t>
                      </a:r>
                      <a:br>
                        <a:rPr lang="uk-UA" dirty="0" smtClean="0"/>
                      </a:br>
                      <a:r>
                        <a:rPr lang="uk-UA" dirty="0" err="1" smtClean="0"/>
                        <a:t>Вітовт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Ульріх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фон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Юнгінген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Сили сторін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91 хоругва ( корогва)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51 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знамя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547664" y="702273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Короткий опис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6350</TotalTime>
  <Words>499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Грюнвальдська битва</vt:lpstr>
      <vt:lpstr>Презентация PowerPoint</vt:lpstr>
      <vt:lpstr>Презентация PowerPoint</vt:lpstr>
      <vt:lpstr> Причини битви:</vt:lpstr>
      <vt:lpstr>    Тевтонський орден </vt:lpstr>
      <vt:lpstr>  Недоліки  лицарського  війська :</vt:lpstr>
      <vt:lpstr>       Союзне військо</vt:lpstr>
      <vt:lpstr>    Військо Тевтонського ордену</vt:lpstr>
      <vt:lpstr>Презентация PowerPoint</vt:lpstr>
      <vt:lpstr>      Важливі особистості :</vt:lpstr>
      <vt:lpstr>          Битва при Грюнвальді                        15.VII.1410р.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Грюнвальдська битва</dc:title>
  <dc:creator>user</dc:creator>
  <cp:lastModifiedBy>user</cp:lastModifiedBy>
  <cp:revision>50</cp:revision>
  <dcterms:created xsi:type="dcterms:W3CDTF">2014-04-04T18:09:06Z</dcterms:created>
  <dcterms:modified xsi:type="dcterms:W3CDTF">2014-04-09T03:59:52Z</dcterms:modified>
</cp:coreProperties>
</file>