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37B06-6E14-4204-B9A2-D06C1AF56C67}" type="datetimeFigureOut">
              <a:rPr lang="ru-RU" smtClean="0"/>
              <a:t>24.04.2013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20B2B-446C-4107-85E6-604EAFDF077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37B06-6E14-4204-B9A2-D06C1AF56C67}" type="datetimeFigureOut">
              <a:rPr lang="ru-RU" smtClean="0"/>
              <a:t>24.04.2013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20B2B-446C-4107-85E6-604EAFDF077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37B06-6E14-4204-B9A2-D06C1AF56C67}" type="datetimeFigureOut">
              <a:rPr lang="ru-RU" smtClean="0"/>
              <a:t>24.04.2013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20B2B-446C-4107-85E6-604EAFDF077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37B06-6E14-4204-B9A2-D06C1AF56C67}" type="datetimeFigureOut">
              <a:rPr lang="ru-RU" smtClean="0"/>
              <a:t>24.04.2013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20B2B-446C-4107-85E6-604EAFDF077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37B06-6E14-4204-B9A2-D06C1AF56C67}" type="datetimeFigureOut">
              <a:rPr lang="ru-RU" smtClean="0"/>
              <a:t>24.04.2013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20B2B-446C-4107-85E6-604EAFDF077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37B06-6E14-4204-B9A2-D06C1AF56C67}" type="datetimeFigureOut">
              <a:rPr lang="ru-RU" smtClean="0"/>
              <a:t>24.04.2013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20B2B-446C-4107-85E6-604EAFDF077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37B06-6E14-4204-B9A2-D06C1AF56C67}" type="datetimeFigureOut">
              <a:rPr lang="ru-RU" smtClean="0"/>
              <a:t>24.04.2013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20B2B-446C-4107-85E6-604EAFDF077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37B06-6E14-4204-B9A2-D06C1AF56C67}" type="datetimeFigureOut">
              <a:rPr lang="ru-RU" smtClean="0"/>
              <a:t>24.04.2013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20B2B-446C-4107-85E6-604EAFDF077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37B06-6E14-4204-B9A2-D06C1AF56C67}" type="datetimeFigureOut">
              <a:rPr lang="ru-RU" smtClean="0"/>
              <a:t>24.04.2013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20B2B-446C-4107-85E6-604EAFDF077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37B06-6E14-4204-B9A2-D06C1AF56C67}" type="datetimeFigureOut">
              <a:rPr lang="ru-RU" smtClean="0"/>
              <a:t>24.04.2013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20B2B-446C-4107-85E6-604EAFDF077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37B06-6E14-4204-B9A2-D06C1AF56C67}" type="datetimeFigureOut">
              <a:rPr lang="ru-RU" smtClean="0"/>
              <a:t>24.04.2013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20B2B-446C-4107-85E6-604EAFDF077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37B06-6E14-4204-B9A2-D06C1AF56C67}" type="datetimeFigureOut">
              <a:rPr lang="ru-RU" smtClean="0"/>
              <a:t>24.04.2013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20B2B-446C-4107-85E6-604EAFDF0775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0"/>
            <a:ext cx="8858280" cy="250033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</a:rPr>
              <a:t>«</a:t>
            </a:r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</a:rPr>
              <a:t>Індія</a:t>
            </a:r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</a:rPr>
              <a:t> в </a:t>
            </a:r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</a:rPr>
              <a:t>другій</a:t>
            </a:r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</a:rPr>
              <a:t>половині</a:t>
            </a:r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</a:rPr>
              <a:t> XX- на початку XXI ст.»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7818" y="4857760"/>
            <a:ext cx="3786182" cy="2000240"/>
          </a:xfrm>
        </p:spPr>
        <p:txBody>
          <a:bodyPr/>
          <a:lstStyle/>
          <a:p>
            <a:pPr lvl="1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Виконала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: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учениця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11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класу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Чорноба</a:t>
            </a:r>
            <a:r>
              <a:rPr lang="uk-UA" b="1" dirty="0" smtClean="0">
                <a:solidFill>
                  <a:schemeClr val="bg2">
                    <a:lumMod val="25000"/>
                  </a:schemeClr>
                </a:solidFill>
              </a:rPr>
              <a:t>єва</a:t>
            </a:r>
            <a:r>
              <a:rPr lang="uk-UA" b="1" dirty="0" smtClean="0">
                <a:solidFill>
                  <a:schemeClr val="bg2">
                    <a:lumMod val="25000"/>
                  </a:schemeClr>
                </a:solidFill>
              </a:rPr>
              <a:t> О.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Рисунок 3" descr="india-m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504092"/>
            <a:ext cx="4000528" cy="4353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Конфлікти призвели до збройних зіткнень у Пенджабі та Кашмірі. Лише 1 січня 1949 року за посередництва ООН Індія і Пакистан уклали угоду про припинення вогню.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229600" cy="1143000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Становлення </a:t>
            </a:r>
            <a:r>
              <a:rPr lang="uk-UA" sz="3600" b="1" dirty="0"/>
              <a:t>і</a:t>
            </a:r>
            <a:r>
              <a:rPr lang="uk-UA" sz="3600" b="1" dirty="0" smtClean="0"/>
              <a:t>ндійської держави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26 січня 1950 року набрала чинності конституція, за якої Індія проголошувалася “ суверенною демократичною республікою ”.</a:t>
            </a:r>
            <a:br>
              <a:rPr lang="uk-UA" sz="3600" dirty="0" smtClean="0"/>
            </a:br>
            <a:r>
              <a:rPr lang="uk-UA" sz="3600" dirty="0" smtClean="0"/>
              <a:t>У конституції закріплювалися демократичні свободи.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643050"/>
            <a:ext cx="3857652" cy="4525963"/>
          </a:xfrm>
        </p:spPr>
        <p:txBody>
          <a:bodyPr>
            <a:normAutofit/>
          </a:bodyPr>
          <a:lstStyle/>
          <a:p>
            <a:r>
              <a:rPr lang="uk-UA" sz="3600" dirty="0" smtClean="0"/>
              <a:t>Перший уряд незалежної Індії очолив </a:t>
            </a:r>
            <a:r>
              <a:rPr lang="uk-UA" sz="3600" b="1" dirty="0" err="1"/>
              <a:t>Джавахарлал</a:t>
            </a:r>
            <a:r>
              <a:rPr lang="uk-UA" sz="3600" b="1" dirty="0"/>
              <a:t> </a:t>
            </a:r>
            <a:r>
              <a:rPr lang="uk-UA" sz="3600" b="1" dirty="0" err="1" smtClean="0"/>
              <a:t>Неру</a:t>
            </a:r>
            <a:r>
              <a:rPr lang="uk-UA" sz="3600" b="1" dirty="0" smtClean="0"/>
              <a:t>.</a:t>
            </a:r>
            <a:endParaRPr lang="ru-RU" sz="3600" dirty="0"/>
          </a:p>
        </p:txBody>
      </p:sp>
      <p:pic>
        <p:nvPicPr>
          <p:cNvPr id="4" name="Рисунок 3" descr="a08a2af1a0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1285860"/>
            <a:ext cx="3214710" cy="4377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 flipH="1">
            <a:off x="5500694" y="5786454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(1889-1964)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1143000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Курс Дж. </a:t>
            </a:r>
            <a:r>
              <a:rPr lang="uk-UA" sz="3600" b="1" dirty="0" err="1" smtClean="0"/>
              <a:t>Неру</a:t>
            </a:r>
            <a:r>
              <a:rPr lang="uk-UA" sz="3600" b="1" dirty="0" smtClean="0"/>
              <a:t> у внутрішній політиці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25963"/>
          </a:xfrm>
        </p:spPr>
        <p:txBody>
          <a:bodyPr>
            <a:normAutofit/>
          </a:bodyPr>
          <a:lstStyle/>
          <a:p>
            <a:r>
              <a:rPr lang="uk-UA" sz="3600" dirty="0" smtClean="0"/>
              <a:t>Метою </a:t>
            </a:r>
            <a:r>
              <a:rPr lang="uk-UA" sz="3600" dirty="0" err="1" smtClean="0"/>
              <a:t>Дж.Неру</a:t>
            </a:r>
            <a:r>
              <a:rPr lang="uk-UA" sz="3600" dirty="0" smtClean="0"/>
              <a:t> була побудова “ суспільства соціалістичного </a:t>
            </a:r>
            <a:r>
              <a:rPr lang="uk-UA" sz="3600" dirty="0" err="1" smtClean="0"/>
              <a:t>зв</a:t>
            </a:r>
            <a:r>
              <a:rPr lang="en-US" sz="3600" dirty="0" smtClean="0"/>
              <a:t>’</a:t>
            </a:r>
            <a:r>
              <a:rPr lang="uk-UA" sz="3600" dirty="0" err="1" smtClean="0"/>
              <a:t>язку”</a:t>
            </a:r>
            <a:r>
              <a:rPr lang="uk-UA" sz="3600" dirty="0" smtClean="0"/>
              <a:t> на основі концепції </a:t>
            </a:r>
            <a:r>
              <a:rPr lang="uk-UA" sz="3600" dirty="0" err="1" smtClean="0"/>
              <a:t>“індійського</a:t>
            </a:r>
            <a:r>
              <a:rPr lang="uk-UA" sz="3600" dirty="0" smtClean="0"/>
              <a:t> </a:t>
            </a:r>
            <a:r>
              <a:rPr lang="uk-UA" sz="3600" dirty="0" err="1" smtClean="0"/>
              <a:t>соціалізму”</a:t>
            </a:r>
            <a:r>
              <a:rPr lang="uk-UA" sz="3600" dirty="0" smtClean="0"/>
              <a:t>.  Він будувався на принципах соціального компромісу і запобігання конфліктам.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5614998" cy="868346"/>
          </a:xfrm>
        </p:spPr>
        <p:txBody>
          <a:bodyPr>
            <a:normAutofit/>
          </a:bodyPr>
          <a:lstStyle/>
          <a:p>
            <a:r>
              <a:rPr lang="uk-UA" sz="4000" b="1" dirty="0" smtClean="0"/>
              <a:t>Аграрна реформа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</p:spPr>
        <p:txBody>
          <a:bodyPr>
            <a:normAutofit/>
          </a:bodyPr>
          <a:lstStyle/>
          <a:p>
            <a:r>
              <a:rPr lang="uk-UA" sz="3600" dirty="0"/>
              <a:t>з</a:t>
            </a:r>
            <a:r>
              <a:rPr lang="uk-UA" sz="3600" dirty="0" smtClean="0"/>
              <a:t>емля від посередників – </a:t>
            </a:r>
            <a:r>
              <a:rPr lang="uk-UA" sz="3600" dirty="0" err="1" smtClean="0"/>
              <a:t>заміндарів</a:t>
            </a:r>
            <a:r>
              <a:rPr lang="uk-UA" sz="3600" dirty="0" smtClean="0"/>
              <a:t> переходила до тих, хто її обробляв;</a:t>
            </a:r>
          </a:p>
          <a:p>
            <a:r>
              <a:rPr lang="uk-UA" sz="3600" dirty="0"/>
              <a:t>у</a:t>
            </a:r>
            <a:r>
              <a:rPr lang="uk-UA" sz="3600" dirty="0" smtClean="0"/>
              <a:t>проваджувалися передові агротехнічні методи ведення господарства;</a:t>
            </a:r>
          </a:p>
          <a:p>
            <a:r>
              <a:rPr lang="uk-UA" sz="3600" dirty="0"/>
              <a:t>р</a:t>
            </a:r>
            <a:r>
              <a:rPr lang="uk-UA" sz="3600" dirty="0" smtClean="0"/>
              <a:t>озвиток кооперації.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/>
          </a:bodyPr>
          <a:lstStyle/>
          <a:p>
            <a:r>
              <a:rPr lang="uk-UA" sz="4000" b="1" dirty="0" smtClean="0"/>
              <a:t>Розвиток промисловості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3"/>
            <a:ext cx="8229600" cy="3357586"/>
          </a:xfrm>
        </p:spPr>
        <p:txBody>
          <a:bodyPr>
            <a:normAutofit/>
          </a:bodyPr>
          <a:lstStyle/>
          <a:p>
            <a:r>
              <a:rPr lang="uk-UA" sz="3600" dirty="0"/>
              <a:t>с</a:t>
            </a:r>
            <a:r>
              <a:rPr lang="uk-UA" sz="3600" dirty="0" smtClean="0"/>
              <a:t>творення державного сектору;</a:t>
            </a:r>
          </a:p>
          <a:p>
            <a:r>
              <a:rPr lang="uk-UA" sz="3600" dirty="0"/>
              <a:t>р</a:t>
            </a:r>
            <a:r>
              <a:rPr lang="uk-UA" sz="3600" dirty="0" smtClean="0"/>
              <a:t>озвиток приватного капіталу;</a:t>
            </a:r>
          </a:p>
          <a:p>
            <a:r>
              <a:rPr lang="uk-UA" sz="3600" dirty="0"/>
              <a:t>с</a:t>
            </a:r>
            <a:r>
              <a:rPr lang="uk-UA" sz="3600" dirty="0" smtClean="0"/>
              <a:t>творення сучасних галузей промисловості.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143000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Адміністративна реформа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285992"/>
            <a:ext cx="8229600" cy="2471742"/>
          </a:xfrm>
        </p:spPr>
        <p:txBody>
          <a:bodyPr>
            <a:normAutofit/>
          </a:bodyPr>
          <a:lstStyle/>
          <a:p>
            <a:r>
              <a:rPr lang="uk-UA" sz="3600" dirty="0"/>
              <a:t>р</a:t>
            </a:r>
            <a:r>
              <a:rPr lang="uk-UA" sz="3600" dirty="0" smtClean="0"/>
              <a:t>еорганізація територій штатів з мовно-національним принципом;</a:t>
            </a:r>
          </a:p>
          <a:p>
            <a:r>
              <a:rPr lang="uk-UA" sz="3600" dirty="0"/>
              <a:t>л</a:t>
            </a:r>
            <a:r>
              <a:rPr lang="uk-UA" sz="3600" dirty="0" smtClean="0"/>
              <a:t>іквідація князівств.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/>
              <a:t>Зовнішньополітичний курс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4000" dirty="0" smtClean="0"/>
              <a:t>Боротьба за мир;</a:t>
            </a:r>
          </a:p>
          <a:p>
            <a:r>
              <a:rPr lang="uk-UA" sz="4000" dirty="0" smtClean="0"/>
              <a:t>Протидія :</a:t>
            </a:r>
            <a:br>
              <a:rPr lang="uk-UA" sz="4000" dirty="0" smtClean="0"/>
            </a:br>
            <a:r>
              <a:rPr lang="uk-UA" sz="4000" dirty="0" smtClean="0"/>
              <a:t>агресії,</a:t>
            </a:r>
            <a:br>
              <a:rPr lang="uk-UA" sz="4000" dirty="0" smtClean="0"/>
            </a:br>
            <a:r>
              <a:rPr lang="uk-UA" sz="4000" dirty="0" smtClean="0"/>
              <a:t>колоніалізму,</a:t>
            </a:r>
            <a:br>
              <a:rPr lang="uk-UA" sz="4000" dirty="0" smtClean="0"/>
            </a:br>
            <a:r>
              <a:rPr lang="uk-UA" sz="4000" dirty="0" smtClean="0"/>
              <a:t>расизму.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14488"/>
            <a:ext cx="8229600" cy="2757494"/>
          </a:xfrm>
        </p:spPr>
        <p:txBody>
          <a:bodyPr>
            <a:normAutofit/>
          </a:bodyPr>
          <a:lstStyle/>
          <a:p>
            <a:r>
              <a:rPr lang="uk-UA" sz="4000" dirty="0" smtClean="0"/>
              <a:t>У 1954 р. Індія і Китай уклали угоду про торгівлю. У ній було зафіксовано 5 принципів мирних відносин.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5 принципів мирних відносин: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600" dirty="0"/>
              <a:t>р</a:t>
            </a:r>
            <a:r>
              <a:rPr lang="uk-UA" sz="3600" dirty="0" smtClean="0"/>
              <a:t>івність і взаємна вигода;</a:t>
            </a:r>
          </a:p>
          <a:p>
            <a:r>
              <a:rPr lang="uk-UA" sz="3600" dirty="0"/>
              <a:t>м</a:t>
            </a:r>
            <a:r>
              <a:rPr lang="uk-UA" sz="3600" dirty="0" smtClean="0"/>
              <a:t>ирне співіснування;</a:t>
            </a:r>
          </a:p>
          <a:p>
            <a:r>
              <a:rPr lang="uk-UA" sz="3600" dirty="0"/>
              <a:t>в</a:t>
            </a:r>
            <a:r>
              <a:rPr lang="uk-UA" sz="3600" dirty="0" smtClean="0"/>
              <a:t>заємна повага територіальної цілісності і суверенітету;</a:t>
            </a:r>
          </a:p>
          <a:p>
            <a:r>
              <a:rPr lang="uk-UA" sz="3600" dirty="0"/>
              <a:t>в</a:t>
            </a:r>
            <a:r>
              <a:rPr lang="uk-UA" sz="3600" dirty="0" smtClean="0"/>
              <a:t>заємний ненапад;</a:t>
            </a:r>
          </a:p>
          <a:p>
            <a:r>
              <a:rPr lang="uk-UA" sz="3600" dirty="0"/>
              <a:t>в</a:t>
            </a:r>
            <a:r>
              <a:rPr lang="uk-UA" sz="3600" dirty="0" smtClean="0"/>
              <a:t>заємне невтручання у внутрішні справи один одного.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Зміст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7"/>
            <a:ext cx="8572560" cy="4357719"/>
          </a:xfrm>
        </p:spPr>
        <p:txBody>
          <a:bodyPr>
            <a:noAutofit/>
          </a:bodyPr>
          <a:lstStyle/>
          <a:p>
            <a:r>
              <a:rPr lang="uk-UA" dirty="0" smtClean="0"/>
              <a:t>Боротьба за незалежність після Другої світової війни.</a:t>
            </a:r>
          </a:p>
          <a:p>
            <a:r>
              <a:rPr lang="uk-UA" dirty="0" smtClean="0"/>
              <a:t>Становлення індійської держави.</a:t>
            </a:r>
          </a:p>
          <a:p>
            <a:r>
              <a:rPr lang="uk-UA" dirty="0" smtClean="0"/>
              <a:t>Уряди:</a:t>
            </a:r>
            <a:br>
              <a:rPr lang="uk-UA" dirty="0" smtClean="0"/>
            </a:br>
            <a:r>
              <a:rPr lang="uk-UA" dirty="0" smtClean="0"/>
              <a:t> </a:t>
            </a:r>
            <a:r>
              <a:rPr lang="uk-UA" dirty="0" err="1" smtClean="0"/>
              <a:t>Дж.Неру</a:t>
            </a:r>
            <a:r>
              <a:rPr lang="uk-UA" dirty="0" smtClean="0"/>
              <a:t>;</a:t>
            </a: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 І.Ганді;</a:t>
            </a:r>
            <a:br>
              <a:rPr lang="uk-UA" dirty="0" smtClean="0"/>
            </a:br>
            <a:r>
              <a:rPr lang="uk-UA" dirty="0" smtClean="0"/>
              <a:t>Р.</a:t>
            </a:r>
            <a:r>
              <a:rPr lang="uk-UA" dirty="0" err="1" smtClean="0"/>
              <a:t>Ганді</a:t>
            </a:r>
            <a:r>
              <a:rPr lang="uk-UA" dirty="0" smtClean="0"/>
              <a:t> ;</a:t>
            </a:r>
            <a:br>
              <a:rPr lang="uk-UA" dirty="0" smtClean="0"/>
            </a:br>
            <a:r>
              <a:rPr lang="uk-UA" dirty="0" smtClean="0"/>
              <a:t>Н.</a:t>
            </a:r>
            <a:r>
              <a:rPr lang="uk-UA" dirty="0" err="1" smtClean="0"/>
              <a:t>Рао</a:t>
            </a:r>
            <a:r>
              <a:rPr lang="uk-UA" dirty="0" smtClean="0"/>
              <a:t>;</a:t>
            </a: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А.Б.</a:t>
            </a:r>
            <a:r>
              <a:rPr lang="uk-UA" dirty="0" err="1" smtClean="0"/>
              <a:t>Ваджпаї</a:t>
            </a:r>
            <a:r>
              <a:rPr lang="uk-UA" dirty="0" smtClean="0"/>
              <a:t>.</a:t>
            </a:r>
          </a:p>
          <a:p>
            <a:r>
              <a:rPr lang="uk-UA" dirty="0" smtClean="0"/>
              <a:t>Індія на початку </a:t>
            </a:r>
            <a:r>
              <a:rPr lang="en-US" dirty="0" smtClean="0"/>
              <a:t>XXI </a:t>
            </a:r>
            <a:r>
              <a:rPr lang="ru-RU" dirty="0" smtClean="0"/>
              <a:t>ст.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err="1" smtClean="0"/>
              <a:t>Дж.Неру</a:t>
            </a:r>
            <a:r>
              <a:rPr lang="uk-UA" dirty="0" smtClean="0"/>
              <a:t> і його країна стояли у витоків </a:t>
            </a:r>
            <a:r>
              <a:rPr lang="uk-UA" sz="4000" b="1" dirty="0" smtClean="0"/>
              <a:t>Руху неприєднання.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214554"/>
            <a:ext cx="8229600" cy="4125923"/>
          </a:xfrm>
        </p:spPr>
        <p:txBody>
          <a:bodyPr>
            <a:normAutofit/>
          </a:bodyPr>
          <a:lstStyle/>
          <a:p>
            <a:r>
              <a:rPr lang="uk-UA" dirty="0" smtClean="0"/>
              <a:t>Рух неприєднання-міжнародне об</a:t>
            </a:r>
            <a:r>
              <a:rPr lang="en-US" dirty="0" smtClean="0"/>
              <a:t>’</a:t>
            </a:r>
            <a:r>
              <a:rPr lang="uk-UA" dirty="0" smtClean="0"/>
              <a:t>єднання країн світу, що визнають неприєднання до воєнних союзів великих держав одним з основних принципів своєї зовнішньої політики.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4429156" cy="4797436"/>
          </a:xfrm>
        </p:spPr>
        <p:txBody>
          <a:bodyPr>
            <a:normAutofit/>
          </a:bodyPr>
          <a:lstStyle/>
          <a:p>
            <a:r>
              <a:rPr lang="uk-UA" dirty="0" smtClean="0"/>
              <a:t>У 1966 р. </a:t>
            </a:r>
            <a:r>
              <a:rPr lang="uk-UA" dirty="0" err="1" smtClean="0"/>
              <a:t>прем</a:t>
            </a:r>
            <a:r>
              <a:rPr lang="en-US" dirty="0" smtClean="0"/>
              <a:t>’</a:t>
            </a:r>
            <a:r>
              <a:rPr lang="uk-UA" dirty="0" err="1" smtClean="0"/>
              <a:t>єр-</a:t>
            </a:r>
            <a:r>
              <a:rPr lang="uk-UA" dirty="0" smtClean="0"/>
              <a:t> міністром стала </a:t>
            </a:r>
            <a:r>
              <a:rPr lang="uk-UA" b="1" dirty="0" smtClean="0"/>
              <a:t>Індіра </a:t>
            </a:r>
            <a:r>
              <a:rPr lang="uk-UA" b="1" dirty="0" err="1" smtClean="0"/>
              <a:t>Ганді</a:t>
            </a:r>
            <a:r>
              <a:rPr lang="uk-UA" dirty="0" err="1" smtClean="0"/>
              <a:t>-</a:t>
            </a:r>
            <a:r>
              <a:rPr lang="uk-UA" dirty="0" smtClean="0"/>
              <a:t> дочка </a:t>
            </a:r>
            <a:r>
              <a:rPr lang="uk-UA" dirty="0" err="1" smtClean="0"/>
              <a:t>Дж.Неру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4" name="Содержимое 3" descr="gandi_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6314" y="957817"/>
            <a:ext cx="4001410" cy="5185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Autofit/>
          </a:bodyPr>
          <a:lstStyle/>
          <a:p>
            <a:r>
              <a:rPr lang="uk-UA" sz="4000" b="1" dirty="0" smtClean="0"/>
              <a:t>Соціально-економічні реформи уряду І.Ганді: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н</a:t>
            </a:r>
            <a:r>
              <a:rPr lang="uk-UA" dirty="0" smtClean="0"/>
              <a:t>аціоналізація банків;</a:t>
            </a:r>
          </a:p>
          <a:p>
            <a:r>
              <a:rPr lang="uk-UA" dirty="0"/>
              <a:t>п</a:t>
            </a:r>
            <a:r>
              <a:rPr lang="uk-UA" dirty="0" smtClean="0"/>
              <a:t>ередача в руки держави експортної та імпортної торгівлі;</a:t>
            </a:r>
          </a:p>
          <a:p>
            <a:r>
              <a:rPr lang="uk-UA" dirty="0"/>
              <a:t>о</a:t>
            </a:r>
            <a:r>
              <a:rPr lang="uk-UA" dirty="0" smtClean="0"/>
              <a:t>рганізація кооперативної торгівлі товарами широкого вжитку в місті та сільській місцевості;</a:t>
            </a:r>
          </a:p>
          <a:p>
            <a:r>
              <a:rPr lang="uk-UA" dirty="0"/>
              <a:t>в</a:t>
            </a:r>
            <a:r>
              <a:rPr lang="uk-UA" dirty="0" smtClean="0"/>
              <a:t>становлення обмежень на міське землеволодіння;</a:t>
            </a:r>
          </a:p>
          <a:p>
            <a:r>
              <a:rPr lang="uk-UA" dirty="0"/>
              <a:t>с</a:t>
            </a:r>
            <a:r>
              <a:rPr lang="uk-UA" dirty="0" smtClean="0"/>
              <a:t>касування пенсій і привілеїв князів.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5226064"/>
          </a:xfrm>
        </p:spPr>
        <p:txBody>
          <a:bodyPr>
            <a:normAutofit/>
          </a:bodyPr>
          <a:lstStyle/>
          <a:p>
            <a:r>
              <a:rPr lang="uk-UA" dirty="0" smtClean="0"/>
              <a:t>Перемога Індія у черговій війні з Пакистаном у 1971 р. призвела до утворення нової держави в регіоні – </a:t>
            </a:r>
            <a:r>
              <a:rPr lang="uk-UA" b="1" dirty="0" smtClean="0"/>
              <a:t>Народної Республіки Бангладеш.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uk-UA" sz="4000" dirty="0" smtClean="0"/>
              <a:t>У 1980-ті роки в Індії набула особливої гостроти </a:t>
            </a:r>
            <a:r>
              <a:rPr lang="uk-UA" sz="4000" b="1" dirty="0" smtClean="0"/>
              <a:t>проблема сепаратизму</a:t>
            </a:r>
            <a:r>
              <a:rPr lang="uk-UA" sz="4000" dirty="0" smtClean="0"/>
              <a:t>.</a:t>
            </a:r>
          </a:p>
          <a:p>
            <a:pPr>
              <a:buNone/>
            </a:pP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3600" b="1" dirty="0" smtClean="0"/>
              <a:t>Сепаратизм</a:t>
            </a:r>
            <a:r>
              <a:rPr lang="vi-VN" sz="2800" dirty="0"/>
              <a:t> </a:t>
            </a:r>
            <a:r>
              <a:rPr lang="vi-VN" sz="3000" dirty="0"/>
              <a:t> </a:t>
            </a:r>
            <a:r>
              <a:rPr lang="uk-UA" sz="3000" dirty="0" smtClean="0"/>
              <a:t>- </a:t>
            </a:r>
            <a:r>
              <a:rPr lang="vi-VN" sz="3000" dirty="0" smtClean="0"/>
              <a:t>прагнення </a:t>
            </a:r>
            <a:r>
              <a:rPr lang="vi-VN" sz="3000" dirty="0"/>
              <a:t>окремих груп населення чи організації до відокремлення, відособлення; рух за надання частині держави права автономії чи за її повне відокремлення й створення нової держави.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5940444"/>
          </a:xfrm>
        </p:spPr>
        <p:txBody>
          <a:bodyPr>
            <a:normAutofit/>
          </a:bodyPr>
          <a:lstStyle/>
          <a:p>
            <a:r>
              <a:rPr lang="uk-UA" dirty="0" smtClean="0"/>
              <a:t>У 1984 р. </a:t>
            </a:r>
            <a:r>
              <a:rPr lang="uk-UA" dirty="0" err="1"/>
              <a:t>п</a:t>
            </a:r>
            <a:r>
              <a:rPr lang="uk-UA" dirty="0" err="1" smtClean="0"/>
              <a:t>рем</a:t>
            </a:r>
            <a:r>
              <a:rPr lang="en-US" dirty="0" smtClean="0"/>
              <a:t>’</a:t>
            </a:r>
            <a:r>
              <a:rPr lang="uk-UA" dirty="0" err="1" smtClean="0"/>
              <a:t>єр-</a:t>
            </a:r>
            <a:r>
              <a:rPr lang="uk-UA" dirty="0" smtClean="0"/>
              <a:t> міністром  став син І.Ганді </a:t>
            </a:r>
            <a:r>
              <a:rPr lang="uk-UA" b="1" dirty="0" err="1" smtClean="0"/>
              <a:t>Раджив</a:t>
            </a:r>
            <a:r>
              <a:rPr lang="uk-UA" b="1" dirty="0" smtClean="0"/>
              <a:t> Ганді.</a:t>
            </a:r>
            <a:endParaRPr lang="ru-RU" b="1" dirty="0"/>
          </a:p>
        </p:txBody>
      </p:sp>
      <p:pic>
        <p:nvPicPr>
          <p:cNvPr id="4" name="Рисунок 3" descr="Rajiv_Gandhi_(cropped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1142984"/>
            <a:ext cx="4306928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Основні завдання уряду Р.Ганді: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>
            <a:normAutofit/>
          </a:bodyPr>
          <a:lstStyle/>
          <a:p>
            <a:r>
              <a:rPr lang="uk-UA" dirty="0" smtClean="0"/>
              <a:t>Зміцнення єдності країни;</a:t>
            </a:r>
          </a:p>
          <a:p>
            <a:r>
              <a:rPr lang="uk-UA" dirty="0" smtClean="0"/>
              <a:t>Боротьба із сепаратизмом; </a:t>
            </a:r>
          </a:p>
          <a:p>
            <a:r>
              <a:rPr lang="uk-UA" dirty="0" smtClean="0"/>
              <a:t>боротьба із </a:t>
            </a:r>
            <a:r>
              <a:rPr lang="uk-UA" dirty="0" err="1" smtClean="0"/>
              <a:t>“давніми</a:t>
            </a:r>
            <a:r>
              <a:rPr lang="uk-UA" dirty="0" smtClean="0"/>
              <a:t> </a:t>
            </a:r>
            <a:r>
              <a:rPr lang="uk-UA" dirty="0" err="1" smtClean="0"/>
              <a:t>ворогами”</a:t>
            </a:r>
            <a:r>
              <a:rPr lang="uk-UA" dirty="0" smtClean="0"/>
              <a:t> суспільства :</a:t>
            </a:r>
            <a:br>
              <a:rPr lang="uk-UA" dirty="0" smtClean="0"/>
            </a:br>
            <a:r>
              <a:rPr lang="uk-UA" dirty="0" smtClean="0"/>
              <a:t>бідністю,</a:t>
            </a:r>
          </a:p>
          <a:p>
            <a:pPr>
              <a:buNone/>
            </a:pPr>
            <a:r>
              <a:rPr lang="uk-UA" dirty="0" smtClean="0"/>
              <a:t>    безробіттям,</a:t>
            </a:r>
            <a:br>
              <a:rPr lang="uk-UA" dirty="0" smtClean="0"/>
            </a:br>
            <a:r>
              <a:rPr lang="uk-UA" dirty="0" smtClean="0"/>
              <a:t>неграмотністю,</a:t>
            </a:r>
            <a:br>
              <a:rPr lang="uk-UA" dirty="0" smtClean="0"/>
            </a:br>
            <a:r>
              <a:rPr lang="uk-UA" dirty="0" smtClean="0"/>
              <a:t>хворобами.</a:t>
            </a:r>
            <a:r>
              <a:rPr lang="uk-UA" dirty="0"/>
              <a:t/>
            </a:r>
            <a:br>
              <a:rPr lang="uk-UA" dirty="0"/>
            </a:br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5797568"/>
          </a:xfrm>
        </p:spPr>
        <p:txBody>
          <a:bodyPr>
            <a:normAutofit/>
          </a:bodyPr>
          <a:lstStyle/>
          <a:p>
            <a:r>
              <a:rPr lang="uk-UA" dirty="0" smtClean="0"/>
              <a:t>1991 р. був сформований уряд на чолі з </a:t>
            </a:r>
            <a:r>
              <a:rPr lang="uk-UA" b="1" dirty="0" smtClean="0"/>
              <a:t>Н.</a:t>
            </a:r>
            <a:r>
              <a:rPr lang="uk-UA" b="1" dirty="0" err="1" smtClean="0"/>
              <a:t>Рао</a:t>
            </a:r>
            <a:r>
              <a:rPr lang="uk-UA" b="1" dirty="0" smtClean="0"/>
              <a:t>.</a:t>
            </a:r>
            <a:endParaRPr lang="ru-RU" b="1" dirty="0"/>
          </a:p>
        </p:txBody>
      </p:sp>
      <p:pic>
        <p:nvPicPr>
          <p:cNvPr id="4" name="Содержимое 3" descr="4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4876" y="1571612"/>
            <a:ext cx="3857652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214422"/>
            <a:ext cx="7929618" cy="1214446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Політика уряду Н.</a:t>
            </a:r>
            <a:r>
              <a:rPr lang="uk-UA" b="1" dirty="0" err="1" smtClean="0"/>
              <a:t>Рао</a:t>
            </a:r>
            <a:r>
              <a:rPr lang="uk-UA" b="1" dirty="0" smtClean="0"/>
              <a:t>:</a:t>
            </a:r>
            <a:br>
              <a:rPr lang="uk-UA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214554"/>
            <a:ext cx="8229600" cy="3286148"/>
          </a:xfrm>
        </p:spPr>
        <p:txBody>
          <a:bodyPr>
            <a:normAutofit/>
          </a:bodyPr>
          <a:lstStyle/>
          <a:p>
            <a:r>
              <a:rPr lang="uk-UA" sz="3600" dirty="0"/>
              <a:t>л</a:t>
            </a:r>
            <a:r>
              <a:rPr lang="uk-UA" sz="3600" dirty="0" smtClean="0"/>
              <a:t>ібералізація економіки;</a:t>
            </a:r>
          </a:p>
          <a:p>
            <a:r>
              <a:rPr lang="uk-UA" sz="3600" dirty="0"/>
              <a:t>с</a:t>
            </a:r>
            <a:r>
              <a:rPr lang="uk-UA" sz="3600" dirty="0" smtClean="0"/>
              <a:t>касування обмеження різного роду регламентацій;</a:t>
            </a:r>
          </a:p>
          <a:p>
            <a:r>
              <a:rPr lang="uk-UA" sz="3600" dirty="0"/>
              <a:t>с</a:t>
            </a:r>
            <a:r>
              <a:rPr lang="uk-UA" sz="3600" dirty="0" smtClean="0"/>
              <a:t>табілізація внутрішньополітичної обстановки.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4572032" cy="5511816"/>
          </a:xfrm>
        </p:spPr>
        <p:txBody>
          <a:bodyPr>
            <a:normAutofit/>
          </a:bodyPr>
          <a:lstStyle/>
          <a:p>
            <a:r>
              <a:rPr lang="uk-UA" dirty="0" smtClean="0"/>
              <a:t>На виборах у травні 1996 </a:t>
            </a:r>
            <a:r>
              <a:rPr lang="uk-UA" dirty="0" err="1" smtClean="0"/>
              <a:t>р</a:t>
            </a:r>
            <a:r>
              <a:rPr lang="uk-UA" b="1" dirty="0" err="1" smtClean="0"/>
              <a:t>.А.Б</a:t>
            </a:r>
            <a:r>
              <a:rPr lang="uk-UA" b="1" dirty="0" smtClean="0"/>
              <a:t>. </a:t>
            </a:r>
            <a:r>
              <a:rPr lang="uk-UA" b="1" dirty="0" err="1" smtClean="0"/>
              <a:t>Ваджпаї</a:t>
            </a:r>
            <a:r>
              <a:rPr lang="uk-UA" b="1" dirty="0" smtClean="0"/>
              <a:t> </a:t>
            </a:r>
            <a:r>
              <a:rPr lang="uk-UA" dirty="0" smtClean="0"/>
              <a:t>став новим </a:t>
            </a:r>
            <a:r>
              <a:rPr lang="uk-UA" dirty="0" err="1" smtClean="0"/>
              <a:t>прем</a:t>
            </a:r>
            <a:r>
              <a:rPr lang="en-US" dirty="0" smtClean="0"/>
              <a:t>’</a:t>
            </a:r>
            <a:r>
              <a:rPr lang="uk-UA" dirty="0" err="1" smtClean="0"/>
              <a:t>єром</a:t>
            </a:r>
            <a:r>
              <a:rPr lang="uk-UA" dirty="0" smtClean="0"/>
              <a:t> – міністром країни.</a:t>
            </a:r>
            <a:endParaRPr lang="ru-RU" dirty="0"/>
          </a:p>
        </p:txBody>
      </p:sp>
      <p:pic>
        <p:nvPicPr>
          <p:cNvPr id="4" name="Содержимое 3" descr="1009227_9227_1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2066" y="1142984"/>
            <a:ext cx="3738589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9144000" cy="1257296"/>
          </a:xfrm>
        </p:spPr>
        <p:txBody>
          <a:bodyPr>
            <a:noAutofit/>
          </a:bodyPr>
          <a:lstStyle/>
          <a:p>
            <a:r>
              <a:rPr lang="uk-UA" sz="3600" dirty="0" smtClean="0"/>
              <a:t>Після закінчення Другої світової війни Індія поєднувала в собі різні раси, мови та релігії.</a:t>
            </a:r>
            <a:endParaRPr lang="ru-RU" sz="3600" dirty="0"/>
          </a:p>
        </p:txBody>
      </p:sp>
      <p:pic>
        <p:nvPicPr>
          <p:cNvPr id="4" name="Рисунок 3" descr="india_foto_wallpapers_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1612"/>
            <a:ext cx="4572001" cy="3429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tta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990" y="1643050"/>
            <a:ext cx="3165010" cy="3195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rasy-narodnost-naciya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68" y="3868368"/>
            <a:ext cx="3214658" cy="2989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54"/>
          </a:xfrm>
        </p:spPr>
        <p:txBody>
          <a:bodyPr>
            <a:normAutofit/>
          </a:bodyPr>
          <a:lstStyle/>
          <a:p>
            <a:r>
              <a:rPr lang="uk-UA" dirty="0" smtClean="0"/>
              <a:t>Виникнення в Індії нових партій сприяло активізації політичного життя. Проте становище в країні стало менш стабільним.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5"/>
            <a:ext cx="8229600" cy="30003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600" dirty="0" smtClean="0"/>
              <a:t>    На початку  </a:t>
            </a:r>
            <a:r>
              <a:rPr lang="en-US" sz="3600" dirty="0" smtClean="0"/>
              <a:t>XXI </a:t>
            </a:r>
            <a:r>
              <a:rPr lang="uk-UA" sz="3600" dirty="0" smtClean="0"/>
              <a:t>ст. Індія посідає 6-те місце у світі за сумою головних макроекономічних показників і входить у десятку країн світу, що найбільш динамічно розвиваються.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nd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357166"/>
            <a:ext cx="8286776" cy="6215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1428760"/>
          </a:xfrm>
        </p:spPr>
        <p:txBody>
          <a:bodyPr>
            <a:normAutofit/>
          </a:bodyPr>
          <a:lstStyle/>
          <a:p>
            <a:r>
              <a:rPr lang="uk-UA" sz="3600" dirty="0" smtClean="0"/>
              <a:t>Найбільшими релігійними групами були </a:t>
            </a:r>
            <a:r>
              <a:rPr lang="uk-UA" sz="3600" b="1" i="1" dirty="0" smtClean="0"/>
              <a:t>індуїсти</a:t>
            </a:r>
            <a:r>
              <a:rPr lang="uk-UA" sz="3600" dirty="0" smtClean="0"/>
              <a:t> і </a:t>
            </a:r>
            <a:r>
              <a:rPr lang="uk-UA" sz="3600" b="1" i="1" dirty="0" smtClean="0"/>
              <a:t>мусульмани</a:t>
            </a:r>
            <a:r>
              <a:rPr lang="uk-UA" sz="3600" dirty="0" smtClean="0"/>
              <a:t>.</a:t>
            </a:r>
            <a:endParaRPr lang="ru-RU" sz="3600" dirty="0"/>
          </a:p>
        </p:txBody>
      </p:sp>
      <p:pic>
        <p:nvPicPr>
          <p:cNvPr id="4" name="Рисунок 3" descr="Хинди-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643050"/>
            <a:ext cx="4286280" cy="3759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182" y="3411136"/>
            <a:ext cx="4595818" cy="3446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28670"/>
            <a:ext cx="8229600" cy="1143000"/>
          </a:xfrm>
        </p:spPr>
        <p:txBody>
          <a:bodyPr/>
          <a:lstStyle/>
          <a:p>
            <a:r>
              <a:rPr lang="uk-UA" b="1" dirty="0" smtClean="0"/>
              <a:t>Боротьба за незалежність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214554"/>
            <a:ext cx="7715304" cy="3500462"/>
          </a:xfrm>
        </p:spPr>
        <p:txBody>
          <a:bodyPr>
            <a:normAutofit/>
          </a:bodyPr>
          <a:lstStyle/>
          <a:p>
            <a:r>
              <a:rPr lang="uk-UA" sz="3600" dirty="0" smtClean="0"/>
              <a:t>У національно-визвольній війні провідну роль відігравали дві партії – Індійський Національний конгрес на чолі з </a:t>
            </a:r>
            <a:r>
              <a:rPr lang="uk-UA" sz="3600" dirty="0" smtClean="0"/>
              <a:t>Джавахарлалом</a:t>
            </a:r>
            <a:r>
              <a:rPr lang="uk-UA" sz="3600" dirty="0" smtClean="0"/>
              <a:t> </a:t>
            </a:r>
            <a:r>
              <a:rPr lang="uk-UA" sz="3600" dirty="0" smtClean="0"/>
              <a:t>Неру</a:t>
            </a:r>
            <a:r>
              <a:rPr lang="uk-UA" sz="3600" dirty="0" smtClean="0"/>
              <a:t>  і Мусульманська ліга ,очолювана </a:t>
            </a:r>
            <a:r>
              <a:rPr lang="uk-UA" sz="3600" dirty="0" smtClean="0"/>
              <a:t>Мухаммед</a:t>
            </a:r>
            <a:r>
              <a:rPr lang="uk-UA" sz="3600" dirty="0" smtClean="0"/>
              <a:t> Алі </a:t>
            </a:r>
            <a:r>
              <a:rPr lang="uk-UA" sz="3600" dirty="0" smtClean="0"/>
              <a:t>Джинною</a:t>
            </a:r>
            <a:r>
              <a:rPr lang="uk-UA" sz="36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643578"/>
            <a:ext cx="3929090" cy="714380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Джавахарлал</a:t>
            </a:r>
            <a:r>
              <a:rPr lang="uk-UA" sz="3200" b="1" dirty="0" smtClean="0"/>
              <a:t> </a:t>
            </a:r>
            <a:r>
              <a:rPr lang="uk-UA" sz="3200" b="1" dirty="0" smtClean="0"/>
              <a:t>Неру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00572" y="5286388"/>
            <a:ext cx="4543428" cy="971544"/>
          </a:xfrm>
        </p:spPr>
        <p:txBody>
          <a:bodyPr/>
          <a:lstStyle/>
          <a:p>
            <a:pPr>
              <a:buNone/>
            </a:pPr>
            <a:r>
              <a:rPr lang="uk-UA" b="1" dirty="0" smtClean="0"/>
              <a:t>Мухаммед</a:t>
            </a:r>
            <a:r>
              <a:rPr lang="uk-UA" b="1" dirty="0" smtClean="0"/>
              <a:t> Алі </a:t>
            </a:r>
            <a:r>
              <a:rPr lang="uk-UA" b="1" dirty="0" smtClean="0"/>
              <a:t>Джинна</a:t>
            </a:r>
            <a:endParaRPr lang="ru-RU" b="1" dirty="0"/>
          </a:p>
        </p:txBody>
      </p:sp>
      <p:pic>
        <p:nvPicPr>
          <p:cNvPr id="4" name="Рисунок 3" descr="a08a2af1a0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642918"/>
            <a:ext cx="3571900" cy="4863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ZHINNA_Mukhammed_Al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187525"/>
            <a:ext cx="3755580" cy="4929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186766" cy="2328866"/>
          </a:xfrm>
        </p:spPr>
        <p:txBody>
          <a:bodyPr/>
          <a:lstStyle/>
          <a:p>
            <a:r>
              <a:rPr lang="uk-UA" dirty="0" smtClean="0"/>
              <a:t>Непримиренні позиції стосовно майбутнього країни призвели у 1947 р. до збройного зіткнення між індуїстами і мусульманами.</a:t>
            </a:r>
            <a:endParaRPr lang="ru-RU" dirty="0"/>
          </a:p>
        </p:txBody>
      </p:sp>
      <p:pic>
        <p:nvPicPr>
          <p:cNvPr id="4" name="Рисунок 3" descr="1344252651_fleeing_syr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974" y="3824281"/>
            <a:ext cx="4547026" cy="3033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mu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71744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3786215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15 серпня 1947 р</a:t>
            </a:r>
            <a:r>
              <a:rPr lang="uk-UA" sz="3600" dirty="0" smtClean="0"/>
              <a:t>. набрав сили </a:t>
            </a:r>
            <a:r>
              <a:rPr lang="uk-UA" sz="3600" b="1" dirty="0" smtClean="0"/>
              <a:t>“ Акт про незалежність </a:t>
            </a:r>
            <a:r>
              <a:rPr lang="uk-UA" sz="3600" b="1" dirty="0" smtClean="0"/>
              <a:t>Індії”</a:t>
            </a:r>
            <a:r>
              <a:rPr lang="uk-UA" sz="3600" b="1" dirty="0" smtClean="0"/>
              <a:t>, </a:t>
            </a:r>
            <a:r>
              <a:rPr lang="uk-UA" sz="3600" dirty="0" smtClean="0"/>
              <a:t>що передбачав розділ колишньої колонії на два домініони – </a:t>
            </a:r>
            <a:r>
              <a:rPr lang="uk-UA" sz="3600" b="1" dirty="0" smtClean="0"/>
              <a:t>Індійський Союз і Пакистан</a:t>
            </a:r>
            <a:r>
              <a:rPr lang="uk-UA" sz="3600" dirty="0" smtClean="0"/>
              <a:t>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429684" cy="4525963"/>
          </a:xfrm>
        </p:spPr>
        <p:txBody>
          <a:bodyPr>
            <a:normAutofit/>
          </a:bodyPr>
          <a:lstStyle/>
          <a:p>
            <a:r>
              <a:rPr lang="uk-UA" sz="3600" dirty="0" smtClean="0"/>
              <a:t>Кордони між двома новими державами були проведені без урахування національних та історичних особливостей, що призвело до тривалого </a:t>
            </a:r>
            <a:r>
              <a:rPr lang="uk-UA" sz="3600" dirty="0" smtClean="0"/>
              <a:t>індо-пакистанського</a:t>
            </a:r>
            <a:r>
              <a:rPr lang="uk-UA" sz="3600" dirty="0" smtClean="0"/>
              <a:t> конфлікту.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607</Words>
  <Application>Microsoft Office PowerPoint</Application>
  <PresentationFormat>Экран (4:3)</PresentationFormat>
  <Paragraphs>70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«Індія в другій половині XX- на початку XXI ст.»</vt:lpstr>
      <vt:lpstr>Зміст</vt:lpstr>
      <vt:lpstr>Слайд 3</vt:lpstr>
      <vt:lpstr>Слайд 4</vt:lpstr>
      <vt:lpstr>Боротьба за незалежність</vt:lpstr>
      <vt:lpstr>Джавахарлал Неру</vt:lpstr>
      <vt:lpstr>Слайд 7</vt:lpstr>
      <vt:lpstr>Слайд 8</vt:lpstr>
      <vt:lpstr>Слайд 9</vt:lpstr>
      <vt:lpstr>Слайд 10</vt:lpstr>
      <vt:lpstr>Становлення індійської держави</vt:lpstr>
      <vt:lpstr>Слайд 12</vt:lpstr>
      <vt:lpstr>Курс Дж. Неру у внутрішній політиці</vt:lpstr>
      <vt:lpstr>Аграрна реформа</vt:lpstr>
      <vt:lpstr>Розвиток промисловості</vt:lpstr>
      <vt:lpstr>Адміністративна реформа</vt:lpstr>
      <vt:lpstr>Зовнішньополітичний курс</vt:lpstr>
      <vt:lpstr>Слайд 18</vt:lpstr>
      <vt:lpstr>5 принципів мирних відносин:</vt:lpstr>
      <vt:lpstr>Дж.Неру і його країна стояли у витоків Руху неприєднання.</vt:lpstr>
      <vt:lpstr>У 1966 р. прем’єр- міністром стала Індіра Ганді- дочка Дж.Неру.</vt:lpstr>
      <vt:lpstr>Соціально-економічні реформи уряду І.Ганді:</vt:lpstr>
      <vt:lpstr>Перемога Індія у черговій війні з Пакистаном у 1971 р. призвела до утворення нової держави в регіоні – Народної Республіки Бангладеш.</vt:lpstr>
      <vt:lpstr>Слайд 24</vt:lpstr>
      <vt:lpstr>У 1984 р. прем’єр- міністром  став син І.Ганді Раджив Ганді.</vt:lpstr>
      <vt:lpstr>Основні завдання уряду Р.Ганді:</vt:lpstr>
      <vt:lpstr>1991 р. був сформований уряд на чолі з Н.Рао.</vt:lpstr>
      <vt:lpstr>Політика уряду Н.Рао: </vt:lpstr>
      <vt:lpstr>На виборах у травні 1996 р.А.Б. Ваджпаї став новим прем’єром – міністром країни.</vt:lpstr>
      <vt:lpstr>Виникнення в Індії нових партій сприяло активізації політичного життя. Проте становище в країні стало менш стабільним.</vt:lpstr>
      <vt:lpstr>Слайд 31</vt:lpstr>
      <vt:lpstr>Слайд 32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«Індія в другій половині XX- на початку XXI ст.»</dc:title>
  <dc:creator>admin</dc:creator>
  <cp:lastModifiedBy>admin</cp:lastModifiedBy>
  <cp:revision>23</cp:revision>
  <dcterms:created xsi:type="dcterms:W3CDTF">2013-04-24T16:35:20Z</dcterms:created>
  <dcterms:modified xsi:type="dcterms:W3CDTF">2013-04-24T20:36:18Z</dcterms:modified>
</cp:coreProperties>
</file>