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57" r:id="rId4"/>
    <p:sldId id="258" r:id="rId5"/>
    <p:sldId id="259" r:id="rId6"/>
    <p:sldId id="261" r:id="rId7"/>
    <p:sldId id="260" r:id="rId8"/>
    <p:sldId id="272" r:id="rId9"/>
    <p:sldId id="273"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D69"/>
    <a:srgbClr val="99003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710"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FC08D-FA0F-4517-8FA2-4458ED7BC457}" type="datetimeFigureOut">
              <a:rPr lang="uk-UA" smtClean="0"/>
              <a:pPr/>
              <a:t>13.03.2014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0D1C0-8325-4B98-B9AE-8A8B139FA801}"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FA0D1C0-8325-4B98-B9AE-8A8B139FA801}" type="slidenum">
              <a:rPr lang="uk-UA" smtClean="0"/>
              <a:pPr/>
              <a:t>7</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FA0D1C0-8325-4B98-B9AE-8A8B139FA801}" type="slidenum">
              <a:rPr lang="uk-UA" smtClean="0"/>
              <a:pPr/>
              <a:t>18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0"/>
            <a:ext cx="7772400" cy="1470025"/>
          </a:xfrm>
        </p:spPr>
        <p:txBody>
          <a:bodyPr/>
          <a:lstStyle>
            <a:lvl1pPr>
              <a:defRPr>
                <a:solidFill>
                  <a:srgbClr val="EF2D69"/>
                </a:solidFill>
                <a:effectLst>
                  <a:outerShdw blurRad="38100" dist="38100" dir="2700000" algn="tl">
                    <a:srgbClr val="000000">
                      <a:alpha val="43137"/>
                    </a:srgbClr>
                  </a:outerShdw>
                </a:effectLst>
                <a:latin typeface="Segoe Print" pitchFamily="2"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2857496"/>
            <a:ext cx="6400800" cy="1752600"/>
          </a:xfrm>
        </p:spPr>
        <p:txBody>
          <a:bodyPr/>
          <a:lstStyle>
            <a:lvl1pPr marL="0" indent="0" algn="ctr">
              <a:buNone/>
              <a:defRPr>
                <a:solidFill>
                  <a:schemeClr val="bg1">
                    <a:lumMod val="65000"/>
                  </a:schemeClr>
                </a:solidFill>
                <a:latin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6F472B15-2D75-483F-A48E-FD5C223FF891}"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9EC6F3-0896-48AB-9AB0-B88176F73F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2B15-2D75-483F-A48E-FD5C223FF891}" type="datetimeFigureOut">
              <a:rPr lang="ru-RU" smtClean="0"/>
              <a:pPr/>
              <a:t>13.03.2014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EC6F3-0896-48AB-9AB0-B88176F73F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000" u="sng" kern="1200">
          <a:solidFill>
            <a:srgbClr val="EF2D69"/>
          </a:solidFill>
          <a:effectLst>
            <a:outerShdw blurRad="38100" dist="38100" dir="2700000" algn="tl">
              <a:srgbClr val="000000">
                <a:alpha val="43137"/>
              </a:srgbClr>
            </a:outerShdw>
          </a:effectLst>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20000"/>
              <a:lumOff val="80000"/>
            </a:schemeClr>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lumMod val="20000"/>
              <a:lumOff val="80000"/>
            </a:schemeClr>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lumMod val="20000"/>
              <a:lumOff val="80000"/>
            </a:schemeClr>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lumMod val="20000"/>
              <a:lumOff val="80000"/>
            </a:schemeClr>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55576" y="260648"/>
            <a:ext cx="7772400" cy="1470025"/>
          </a:xfrm>
          <a:solidFill>
            <a:schemeClr val="accent2">
              <a:lumMod val="50000"/>
            </a:schemeClr>
          </a:solidFill>
          <a:ln>
            <a:solidFill>
              <a:schemeClr val="accent2">
                <a:lumMod val="20000"/>
                <a:lumOff val="80000"/>
              </a:schemeClr>
            </a:solidFill>
          </a:ln>
        </p:spPr>
        <p:style>
          <a:lnRef idx="1">
            <a:schemeClr val="accent4"/>
          </a:lnRef>
          <a:fillRef idx="2">
            <a:schemeClr val="accent4"/>
          </a:fillRef>
          <a:effectRef idx="1">
            <a:schemeClr val="accent4"/>
          </a:effectRef>
          <a:fontRef idx="minor">
            <a:schemeClr val="dk1"/>
          </a:fontRef>
        </p:style>
        <p:txBody>
          <a:bodyPr>
            <a:normAutofit/>
          </a:bodyPr>
          <a:lstStyle/>
          <a:p>
            <a:r>
              <a:rPr lang="uk-UA" dirty="0" smtClean="0">
                <a:solidFill>
                  <a:schemeClr val="accent2">
                    <a:lumMod val="20000"/>
                    <a:lumOff val="80000"/>
                  </a:schemeClr>
                </a:solidFill>
              </a:rPr>
              <a:t>Японія у ХХ столітті</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572000" cy="2308324"/>
          </a:xfrm>
          <a:prstGeom prst="rect">
            <a:avLst/>
          </a:prstGeom>
        </p:spPr>
        <p:txBody>
          <a:bodyPr>
            <a:spAutoFit/>
          </a:bodyPr>
          <a:lstStyle/>
          <a:p>
            <a:r>
              <a:rPr lang="uk-UA" dirty="0" smtClean="0"/>
              <a:t>1990 р. 12 листопада: відбулася коронація імператора </a:t>
            </a:r>
            <a:r>
              <a:rPr lang="uk-UA" dirty="0" err="1" smtClean="0"/>
              <a:t>Акіхіто</a:t>
            </a:r>
            <a:r>
              <a:rPr lang="uk-UA" dirty="0" smtClean="0"/>
              <a:t> (</a:t>
            </a:r>
            <a:r>
              <a:rPr lang="uk-UA" dirty="0" err="1" smtClean="0"/>
              <a:t>Хейсей</a:t>
            </a:r>
            <a:r>
              <a:rPr lang="uk-UA" dirty="0" smtClean="0"/>
              <a:t>). 2–10 грудня: здійснений перший орбітальний </a:t>
            </a:r>
            <a:r>
              <a:rPr lang="uk-UA" dirty="0" err="1" smtClean="0"/>
              <a:t>японо-радянський</a:t>
            </a:r>
            <a:r>
              <a:rPr lang="uk-UA" dirty="0" smtClean="0"/>
              <a:t> політ по комерційній програмі. Перший космонавт Японії — журналіст </a:t>
            </a:r>
            <a:r>
              <a:rPr lang="uk-UA" dirty="0" err="1" smtClean="0"/>
              <a:t>Акіяма</a:t>
            </a:r>
            <a:r>
              <a:rPr lang="uk-UA" dirty="0" smtClean="0"/>
              <a:t> </a:t>
            </a:r>
            <a:r>
              <a:rPr lang="uk-UA" dirty="0" err="1" smtClean="0"/>
              <a:t>Тойохіро</a:t>
            </a:r>
            <a:r>
              <a:rPr lang="uk-UA" dirty="0" smtClean="0"/>
              <a:t> — був членом міжнародного екіпажу космічного корабля «Союз ТМ–11».</a:t>
            </a:r>
            <a:endParaRPr lang="uk-UA" dirty="0"/>
          </a:p>
        </p:txBody>
      </p:sp>
      <p:pic>
        <p:nvPicPr>
          <p:cNvPr id="8200" name="Picture 8" descr="http://podrobnosti.ua/upload/news/2012/03/04/824025_3.jpg"/>
          <p:cNvPicPr>
            <a:picLocks noChangeAspect="1" noChangeArrowheads="1"/>
          </p:cNvPicPr>
          <p:nvPr/>
        </p:nvPicPr>
        <p:blipFill>
          <a:blip r:embed="rId2" cstate="print"/>
          <a:srcRect/>
          <a:stretch>
            <a:fillRect/>
          </a:stretch>
        </p:blipFill>
        <p:spPr bwMode="auto">
          <a:xfrm>
            <a:off x="4716016" y="260648"/>
            <a:ext cx="4149080" cy="3319265"/>
          </a:xfrm>
          <a:prstGeom prst="rect">
            <a:avLst/>
          </a:prstGeom>
          <a:noFill/>
        </p:spPr>
      </p:pic>
      <p:pic>
        <p:nvPicPr>
          <p:cNvPr id="8198" name="Picture 6" descr="http://www.videocosmos.com/images/calendar/02121990.jpg"/>
          <p:cNvPicPr>
            <a:picLocks noChangeAspect="1" noChangeArrowheads="1"/>
          </p:cNvPicPr>
          <p:nvPr/>
        </p:nvPicPr>
        <p:blipFill>
          <a:blip r:embed="rId3" cstate="print"/>
          <a:srcRect/>
          <a:stretch>
            <a:fillRect/>
          </a:stretch>
        </p:blipFill>
        <p:spPr bwMode="auto">
          <a:xfrm>
            <a:off x="395536" y="2852936"/>
            <a:ext cx="5184576" cy="34218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500"/>
                                        <p:tgtEl>
                                          <p:spTgt spid="8200"/>
                                        </p:tgtEl>
                                      </p:cBhvr>
                                    </p:animEffect>
                                    <p:anim calcmode="lin" valueType="num">
                                      <p:cBhvr>
                                        <p:cTn id="13" dur="500" fill="hold"/>
                                        <p:tgtEl>
                                          <p:spTgt spid="8200"/>
                                        </p:tgtEl>
                                        <p:attrNameLst>
                                          <p:attrName>ppt_x</p:attrName>
                                        </p:attrNameLst>
                                      </p:cBhvr>
                                      <p:tavLst>
                                        <p:tav tm="0">
                                          <p:val>
                                            <p:strVal val="#ppt_x"/>
                                          </p:val>
                                        </p:tav>
                                        <p:tav tm="100000">
                                          <p:val>
                                            <p:strVal val="#ppt_x"/>
                                          </p:val>
                                        </p:tav>
                                      </p:tavLst>
                                    </p:anim>
                                    <p:anim calcmode="lin" valueType="num">
                                      <p:cBhvr>
                                        <p:cTn id="14" dur="500" fill="hold"/>
                                        <p:tgtEl>
                                          <p:spTgt spid="820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500"/>
                                        <p:tgtEl>
                                          <p:spTgt spid="8198"/>
                                        </p:tgtEl>
                                      </p:cBhvr>
                                    </p:animEffect>
                                    <p:anim calcmode="lin" valueType="num">
                                      <p:cBhvr>
                                        <p:cTn id="19" dur="500" fill="hold"/>
                                        <p:tgtEl>
                                          <p:spTgt spid="8198"/>
                                        </p:tgtEl>
                                        <p:attrNameLst>
                                          <p:attrName>ppt_x</p:attrName>
                                        </p:attrNameLst>
                                      </p:cBhvr>
                                      <p:tavLst>
                                        <p:tav tm="0">
                                          <p:val>
                                            <p:strVal val="#ppt_x"/>
                                          </p:val>
                                        </p:tav>
                                        <p:tav tm="100000">
                                          <p:val>
                                            <p:strVal val="#ppt_x"/>
                                          </p:val>
                                        </p:tav>
                                      </p:tavLst>
                                    </p:anim>
                                    <p:anim calcmode="lin" valueType="num">
                                      <p:cBhvr>
                                        <p:cTn id="20" dur="5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1"/>
            <a:ext cx="8604448" cy="646331"/>
          </a:xfrm>
          <a:prstGeom prst="rect">
            <a:avLst/>
          </a:prstGeom>
        </p:spPr>
        <p:txBody>
          <a:bodyPr wrap="square">
            <a:spAutoFit/>
          </a:bodyPr>
          <a:lstStyle/>
          <a:p>
            <a:r>
              <a:rPr lang="ru-RU" dirty="0" smtClean="0"/>
              <a:t>1991 р. </a:t>
            </a:r>
            <a:r>
              <a:rPr lang="ru-RU" dirty="0" err="1" smtClean="0"/>
              <a:t>Найвищий</a:t>
            </a:r>
            <a:r>
              <a:rPr lang="ru-RU" dirty="0" smtClean="0"/>
              <a:t> в м. </a:t>
            </a:r>
            <a:r>
              <a:rPr lang="ru-RU" dirty="0" err="1" smtClean="0"/>
              <a:t>Токіо</a:t>
            </a:r>
            <a:r>
              <a:rPr lang="ru-RU" dirty="0" smtClean="0"/>
              <a:t> </a:t>
            </a:r>
            <a:r>
              <a:rPr lang="ru-RU" dirty="0" err="1" smtClean="0"/>
              <a:t>будинок</a:t>
            </a:r>
            <a:r>
              <a:rPr lang="ru-RU" dirty="0" smtClean="0"/>
              <a:t> — </a:t>
            </a:r>
            <a:r>
              <a:rPr lang="ru-RU" dirty="0" err="1" smtClean="0"/>
              <a:t>Токійський</a:t>
            </a:r>
            <a:r>
              <a:rPr lang="ru-RU" dirty="0" smtClean="0"/>
              <a:t> </a:t>
            </a:r>
            <a:r>
              <a:rPr lang="ru-RU" dirty="0" err="1" smtClean="0"/>
              <a:t>муніципалітет</a:t>
            </a:r>
            <a:r>
              <a:rPr lang="ru-RU" dirty="0" smtClean="0"/>
              <a:t> — </a:t>
            </a:r>
            <a:r>
              <a:rPr lang="ru-RU" dirty="0" err="1" smtClean="0"/>
              <a:t>побудовано</a:t>
            </a:r>
            <a:r>
              <a:rPr lang="ru-RU" dirty="0" smtClean="0"/>
              <a:t> в </a:t>
            </a:r>
            <a:r>
              <a:rPr lang="ru-RU" dirty="0" err="1" smtClean="0"/>
              <a:t>районі</a:t>
            </a:r>
            <a:r>
              <a:rPr lang="ru-RU" dirty="0" smtClean="0"/>
              <a:t> </a:t>
            </a:r>
            <a:r>
              <a:rPr lang="ru-RU" dirty="0" err="1" smtClean="0"/>
              <a:t>Сіндзюку</a:t>
            </a:r>
            <a:r>
              <a:rPr lang="ru-RU" dirty="0" smtClean="0"/>
              <a:t> по проекту </a:t>
            </a:r>
            <a:r>
              <a:rPr lang="ru-RU" dirty="0" err="1" smtClean="0"/>
              <a:t>архітектора</a:t>
            </a:r>
            <a:r>
              <a:rPr lang="ru-RU" dirty="0" smtClean="0"/>
              <a:t> Танге </a:t>
            </a:r>
            <a:r>
              <a:rPr lang="ru-RU" dirty="0" err="1" smtClean="0"/>
              <a:t>Кендзо</a:t>
            </a:r>
            <a:r>
              <a:rPr lang="ru-RU" dirty="0" smtClean="0"/>
              <a:t>.</a:t>
            </a:r>
            <a:endParaRPr lang="uk-UA" dirty="0"/>
          </a:p>
        </p:txBody>
      </p:sp>
      <p:pic>
        <p:nvPicPr>
          <p:cNvPr id="7170" name="Picture 2" descr="http://www.turinfo.ru/images/content/1_3fc52e16b9cba95b21e6ea740644b39c.jpg"/>
          <p:cNvPicPr>
            <a:picLocks noChangeAspect="1" noChangeArrowheads="1"/>
          </p:cNvPicPr>
          <p:nvPr/>
        </p:nvPicPr>
        <p:blipFill>
          <a:blip r:embed="rId2" cstate="print"/>
          <a:srcRect/>
          <a:stretch>
            <a:fillRect/>
          </a:stretch>
        </p:blipFill>
        <p:spPr bwMode="auto">
          <a:xfrm>
            <a:off x="827584" y="980728"/>
            <a:ext cx="7488832" cy="560258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anim calcmode="lin" valueType="num">
                                      <p:cBhvr>
                                        <p:cTn id="14" dur="500" fill="hold"/>
                                        <p:tgtEl>
                                          <p:spTgt spid="7170"/>
                                        </p:tgtEl>
                                        <p:attrNameLst>
                                          <p:attrName>ppt_x</p:attrName>
                                        </p:attrNameLst>
                                      </p:cBhvr>
                                      <p:tavLst>
                                        <p:tav tm="0">
                                          <p:val>
                                            <p:strVal val="#ppt_x"/>
                                          </p:val>
                                        </p:tav>
                                        <p:tav tm="100000">
                                          <p:val>
                                            <p:strVal val="#ppt_x"/>
                                          </p:val>
                                        </p:tav>
                                      </p:tavLst>
                                    </p:anim>
                                    <p:anim calcmode="lin" valueType="num">
                                      <p:cBhvr>
                                        <p:cTn id="15"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04448" cy="1477328"/>
          </a:xfrm>
          <a:prstGeom prst="rect">
            <a:avLst/>
          </a:prstGeom>
        </p:spPr>
        <p:txBody>
          <a:bodyPr wrap="square">
            <a:spAutoFit/>
          </a:bodyPr>
          <a:lstStyle/>
          <a:p>
            <a:pPr algn="r"/>
            <a:r>
              <a:rPr lang="uk-UA" dirty="0" smtClean="0"/>
              <a:t>1992 р. Червень: парламентом прийнятий «Закон про участь японських військовослужбовців у миротворчій діяльності під егідою ООН». Запущено американський космічний корабель багаторазового використання «Ендевор–11», членом екіпажу якого став японець Морі </a:t>
            </a:r>
            <a:r>
              <a:rPr lang="uk-UA" dirty="0" err="1" smtClean="0"/>
              <a:t>Мамору</a:t>
            </a:r>
            <a:r>
              <a:rPr lang="uk-UA" dirty="0" smtClean="0"/>
              <a:t>. Імператор </a:t>
            </a:r>
            <a:r>
              <a:rPr lang="uk-UA" dirty="0" err="1" smtClean="0"/>
              <a:t>Акіхіто</a:t>
            </a:r>
            <a:r>
              <a:rPr lang="uk-UA" dirty="0" smtClean="0"/>
              <a:t> й імператриця </a:t>
            </a:r>
            <a:r>
              <a:rPr lang="uk-UA" dirty="0" err="1" smtClean="0"/>
              <a:t>Мітіко</a:t>
            </a:r>
            <a:r>
              <a:rPr lang="uk-UA" dirty="0" smtClean="0"/>
              <a:t> роблять свій перший офіційний візит у Китай.</a:t>
            </a:r>
            <a:endParaRPr lang="uk-UA" dirty="0"/>
          </a:p>
        </p:txBody>
      </p:sp>
      <p:pic>
        <p:nvPicPr>
          <p:cNvPr id="3" name="Picture 4" descr="http://www.1tvnet.ru/images/17.02.04.jpg"/>
          <p:cNvPicPr>
            <a:picLocks noChangeAspect="1" noChangeArrowheads="1"/>
          </p:cNvPicPr>
          <p:nvPr/>
        </p:nvPicPr>
        <p:blipFill>
          <a:blip r:embed="rId2" cstate="print"/>
          <a:srcRect/>
          <a:stretch>
            <a:fillRect/>
          </a:stretch>
        </p:blipFill>
        <p:spPr bwMode="auto">
          <a:xfrm>
            <a:off x="467544" y="1916832"/>
            <a:ext cx="5688632" cy="42716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572000" cy="2031325"/>
          </a:xfrm>
          <a:prstGeom prst="rect">
            <a:avLst/>
          </a:prstGeom>
        </p:spPr>
        <p:txBody>
          <a:bodyPr>
            <a:spAutoFit/>
          </a:bodyPr>
          <a:lstStyle/>
          <a:p>
            <a:r>
              <a:rPr lang="uk-UA" dirty="0" smtClean="0"/>
              <a:t>На сьогодні Японія – держава, яка відкинула свої амбіції на військове і політичне владарювання у світі і зосередила свою увагу виключно на економічному потенціалі. Можливо, початок ХХ століття і подальші події навчили японський народ, як потрібно рухатися вперед, не шкодячи іншим і собі.</a:t>
            </a:r>
            <a:endParaRPr lang="uk-UA" dirty="0"/>
          </a:p>
        </p:txBody>
      </p:sp>
      <p:pic>
        <p:nvPicPr>
          <p:cNvPr id="5126" name="Picture 6" descr="http://tutcikavo.co.ua/wp-content/uploads/2011/03/yaponiya-vidpochinok-v-yaponii-viznachni-pamyatki-yaponii-tokio-kioto-nara-jokogama-osaka-okinava.jpg"/>
          <p:cNvPicPr>
            <a:picLocks noChangeAspect="1" noChangeArrowheads="1"/>
          </p:cNvPicPr>
          <p:nvPr/>
        </p:nvPicPr>
        <p:blipFill>
          <a:blip r:embed="rId2" cstate="print"/>
          <a:srcRect/>
          <a:stretch>
            <a:fillRect/>
          </a:stretch>
        </p:blipFill>
        <p:spPr bwMode="auto">
          <a:xfrm>
            <a:off x="971600" y="2780928"/>
            <a:ext cx="5040560" cy="3792423"/>
          </a:xfrm>
          <a:prstGeom prst="rect">
            <a:avLst/>
          </a:prstGeom>
          <a:noFill/>
        </p:spPr>
      </p:pic>
      <p:pic>
        <p:nvPicPr>
          <p:cNvPr id="5122" name="Picture 2" descr="http://www.ljplus.ru/img4/r/a/rajla/Bullet-Train_-Ginza-District_-Tokyo_-Japan.jpg"/>
          <p:cNvPicPr>
            <a:picLocks noChangeAspect="1" noChangeArrowheads="1"/>
          </p:cNvPicPr>
          <p:nvPr/>
        </p:nvPicPr>
        <p:blipFill>
          <a:blip r:embed="rId3" cstate="print"/>
          <a:srcRect/>
          <a:stretch>
            <a:fillRect/>
          </a:stretch>
        </p:blipFill>
        <p:spPr bwMode="auto">
          <a:xfrm>
            <a:off x="4788024" y="188640"/>
            <a:ext cx="4128459" cy="30963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anim calcmode="lin" valueType="num">
                                      <p:cBhvr>
                                        <p:cTn id="13" dur="500" fill="hold"/>
                                        <p:tgtEl>
                                          <p:spTgt spid="5122"/>
                                        </p:tgtEl>
                                        <p:attrNameLst>
                                          <p:attrName>ppt_x</p:attrName>
                                        </p:attrNameLst>
                                      </p:cBhvr>
                                      <p:tavLst>
                                        <p:tav tm="0">
                                          <p:val>
                                            <p:strVal val="#ppt_x"/>
                                          </p:val>
                                        </p:tav>
                                        <p:tav tm="100000">
                                          <p:val>
                                            <p:strVal val="#ppt_x"/>
                                          </p:val>
                                        </p:tav>
                                      </p:tavLst>
                                    </p:anim>
                                    <p:anim calcmode="lin" valueType="num">
                                      <p:cBhvr>
                                        <p:cTn id="14" dur="500" fill="hold"/>
                                        <p:tgtEl>
                                          <p:spTgt spid="512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anim calcmode="lin" valueType="num">
                                      <p:cBhvr>
                                        <p:cTn id="19" dur="500" fill="hold"/>
                                        <p:tgtEl>
                                          <p:spTgt spid="5126"/>
                                        </p:tgtEl>
                                        <p:attrNameLst>
                                          <p:attrName>ppt_x</p:attrName>
                                        </p:attrNameLst>
                                      </p:cBhvr>
                                      <p:tavLst>
                                        <p:tav tm="0">
                                          <p:val>
                                            <p:strVal val="#ppt_x"/>
                                          </p:val>
                                        </p:tav>
                                        <p:tav tm="100000">
                                          <p:val>
                                            <p:strVal val="#ppt_x"/>
                                          </p:val>
                                        </p:tav>
                                      </p:tavLst>
                                    </p:anim>
                                    <p:anim calcmode="lin" valueType="num">
                                      <p:cBhvr>
                                        <p:cTn id="20" dur="5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7632848" cy="1754326"/>
          </a:xfrm>
          <a:prstGeom prst="rect">
            <a:avLst/>
          </a:prstGeom>
        </p:spPr>
        <p:txBody>
          <a:bodyPr wrap="square">
            <a:spAutoFit/>
          </a:bodyPr>
          <a:lstStyle/>
          <a:p>
            <a:r>
              <a:rPr lang="uk-UA" dirty="0" smtClean="0"/>
              <a:t>"Епоха цивілізації та просвіти" позначилася і на літературному процесі Японії. Наприкінці </a:t>
            </a:r>
            <a:r>
              <a:rPr lang="en-US" dirty="0" smtClean="0"/>
              <a:t>XIX </a:t>
            </a:r>
            <a:r>
              <a:rPr lang="uk-UA" dirty="0" smtClean="0"/>
              <a:t>століття японські читачі ознайомилися з кращими творами західноєвропейської та російської літератур, оскільки в результаті європеїзації значно зросла кількість перекладів. Твори російських класиків, а також ідеї письменників-демократів Бєлінського, Чернишевського, Добролюбова помітно вплинули на японську літературу.</a:t>
            </a:r>
            <a:endParaRPr lang="uk-UA" dirty="0"/>
          </a:p>
        </p:txBody>
      </p:sp>
      <p:pic>
        <p:nvPicPr>
          <p:cNvPr id="4098" name="Picture 2" descr="http://waking-up.org/wp-content/uploads/2012/03/1.jpg"/>
          <p:cNvPicPr>
            <a:picLocks noChangeAspect="1" noChangeArrowheads="1"/>
          </p:cNvPicPr>
          <p:nvPr/>
        </p:nvPicPr>
        <p:blipFill>
          <a:blip r:embed="rId2" cstate="print"/>
          <a:srcRect/>
          <a:stretch>
            <a:fillRect/>
          </a:stretch>
        </p:blipFill>
        <p:spPr bwMode="auto">
          <a:xfrm flipH="1">
            <a:off x="1115616" y="2276872"/>
            <a:ext cx="6206946" cy="41793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anim calcmode="lin" valueType="num">
                                      <p:cBhvr>
                                        <p:cTn id="14" dur="500" fill="hold"/>
                                        <p:tgtEl>
                                          <p:spTgt spid="4098"/>
                                        </p:tgtEl>
                                        <p:attrNameLst>
                                          <p:attrName>ppt_x</p:attrName>
                                        </p:attrNameLst>
                                      </p:cBhvr>
                                      <p:tavLst>
                                        <p:tav tm="0">
                                          <p:val>
                                            <p:strVal val="#ppt_x"/>
                                          </p:val>
                                        </p:tav>
                                        <p:tav tm="100000">
                                          <p:val>
                                            <p:strVal val="#ppt_x"/>
                                          </p:val>
                                        </p:tav>
                                      </p:tavLst>
                                    </p:anim>
                                    <p:anim calcmode="lin" valueType="num">
                                      <p:cBhvr>
                                        <p:cTn id="15" dur="5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7776864" cy="1200329"/>
          </a:xfrm>
          <a:prstGeom prst="rect">
            <a:avLst/>
          </a:prstGeom>
        </p:spPr>
        <p:txBody>
          <a:bodyPr wrap="square">
            <a:spAutoFit/>
          </a:bodyPr>
          <a:lstStyle/>
          <a:p>
            <a:r>
              <a:rPr lang="ru-RU" dirty="0" smtClean="0"/>
              <a:t>Нова </a:t>
            </a:r>
            <a:r>
              <a:rPr lang="ru-RU" dirty="0" err="1" smtClean="0"/>
              <a:t>епоха</a:t>
            </a:r>
            <a:r>
              <a:rPr lang="ru-RU" dirty="0" smtClean="0"/>
              <a:t> </a:t>
            </a:r>
            <a:r>
              <a:rPr lang="ru-RU" dirty="0" err="1" smtClean="0"/>
              <a:t>вимагала</a:t>
            </a:r>
            <a:r>
              <a:rPr lang="ru-RU" dirty="0" smtClean="0"/>
              <a:t> </a:t>
            </a:r>
            <a:r>
              <a:rPr lang="ru-RU" dirty="0" err="1" smtClean="0"/>
              <a:t>й</a:t>
            </a:r>
            <a:r>
              <a:rPr lang="ru-RU" dirty="0" smtClean="0"/>
              <a:t> </a:t>
            </a:r>
            <a:r>
              <a:rPr lang="ru-RU" dirty="0" err="1" smtClean="0"/>
              <a:t>нових</a:t>
            </a:r>
            <a:r>
              <a:rPr lang="ru-RU" dirty="0" smtClean="0"/>
              <a:t> форм у </a:t>
            </a:r>
            <a:r>
              <a:rPr lang="ru-RU" dirty="0" err="1" smtClean="0"/>
              <a:t>поезії</a:t>
            </a:r>
            <a:r>
              <a:rPr lang="ru-RU" dirty="0" smtClean="0"/>
              <a:t>. </a:t>
            </a:r>
            <a:r>
              <a:rPr lang="uk-UA" dirty="0" smtClean="0"/>
              <a:t>Разом із новою формою у лірику прийшов і новий зміст: у японській поезії утвердився романтизм, сповнений пафосу боротьби проти соціальної несправедливості, мілітаризму, феодального ладу, що заважали вільному розвитку особистості.</a:t>
            </a:r>
            <a:endParaRPr lang="uk-UA" dirty="0"/>
          </a:p>
        </p:txBody>
      </p:sp>
      <p:pic>
        <p:nvPicPr>
          <p:cNvPr id="3074" name="Picture 2" descr="http://t1.gstatic.com/images?q=tbn:ANd9GcTRy3TExZG1ZzIBp68nh89mmCsXZbGA3xehimX7agIpe6zUyfPZ"/>
          <p:cNvPicPr>
            <a:picLocks noChangeAspect="1" noChangeArrowheads="1"/>
          </p:cNvPicPr>
          <p:nvPr/>
        </p:nvPicPr>
        <p:blipFill>
          <a:blip r:embed="rId2" cstate="print"/>
          <a:srcRect/>
          <a:stretch>
            <a:fillRect/>
          </a:stretch>
        </p:blipFill>
        <p:spPr bwMode="auto">
          <a:xfrm>
            <a:off x="3674828" y="1700808"/>
            <a:ext cx="4994808" cy="3240360"/>
          </a:xfrm>
          <a:prstGeom prst="rect">
            <a:avLst/>
          </a:prstGeom>
          <a:noFill/>
        </p:spPr>
      </p:pic>
      <p:pic>
        <p:nvPicPr>
          <p:cNvPr id="3076" name="Picture 4" descr="http://t0.gstatic.com/images?q=tbn:ANd9GcTLroXYpRNn9NvRUhuaR_IqpPwURJHbdnh2p52DKjAqg8fnOJYkBA"/>
          <p:cNvPicPr>
            <a:picLocks noChangeAspect="1" noChangeArrowheads="1"/>
          </p:cNvPicPr>
          <p:nvPr/>
        </p:nvPicPr>
        <p:blipFill>
          <a:blip r:embed="rId3" cstate="print"/>
          <a:srcRect/>
          <a:stretch>
            <a:fillRect/>
          </a:stretch>
        </p:blipFill>
        <p:spPr bwMode="auto">
          <a:xfrm>
            <a:off x="323528" y="3356992"/>
            <a:ext cx="4176464" cy="323889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anim calcmode="lin" valueType="num">
                                      <p:cBhvr>
                                        <p:cTn id="14" dur="500" fill="hold"/>
                                        <p:tgtEl>
                                          <p:spTgt spid="3074"/>
                                        </p:tgtEl>
                                        <p:attrNameLst>
                                          <p:attrName>ppt_x</p:attrName>
                                        </p:attrNameLst>
                                      </p:cBhvr>
                                      <p:tavLst>
                                        <p:tav tm="0">
                                          <p:val>
                                            <p:strVal val="#ppt_x"/>
                                          </p:val>
                                        </p:tav>
                                        <p:tav tm="100000">
                                          <p:val>
                                            <p:strVal val="#ppt_x"/>
                                          </p:val>
                                        </p:tav>
                                      </p:tavLst>
                                    </p:anim>
                                    <p:anim calcmode="lin" valueType="num">
                                      <p:cBhvr>
                                        <p:cTn id="15" dur="500" fill="hold"/>
                                        <p:tgtEl>
                                          <p:spTgt spid="307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anim calcmode="lin" valueType="num">
                                      <p:cBhvr>
                                        <p:cTn id="20" dur="500" fill="hold"/>
                                        <p:tgtEl>
                                          <p:spTgt spid="3076"/>
                                        </p:tgtEl>
                                        <p:attrNameLst>
                                          <p:attrName>ppt_x</p:attrName>
                                        </p:attrNameLst>
                                      </p:cBhvr>
                                      <p:tavLst>
                                        <p:tav tm="0">
                                          <p:val>
                                            <p:strVal val="#ppt_x"/>
                                          </p:val>
                                        </p:tav>
                                        <p:tav tm="100000">
                                          <p:val>
                                            <p:strVal val="#ppt_x"/>
                                          </p:val>
                                        </p:tav>
                                      </p:tavLst>
                                    </p:anim>
                                    <p:anim calcmode="lin" valueType="num">
                                      <p:cBhvr>
                                        <p:cTn id="21" dur="5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260648"/>
            <a:ext cx="7164288"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66675" algn="just" fontAlgn="base">
              <a:spcBef>
                <a:spcPct val="0"/>
              </a:spcBef>
              <a:spcAft>
                <a:spcPct val="0"/>
              </a:spcAft>
            </a:pPr>
            <a:r>
              <a:rPr kumimoji="0" lang="uk-UA" b="0" i="0" u="none" strike="noStrike" cap="none" normalizeH="0" baseline="0" dirty="0" smtClean="0">
                <a:ln>
                  <a:noFill/>
                </a:ln>
                <a:solidFill>
                  <a:srgbClr val="000000"/>
                </a:solidFill>
                <a:effectLst/>
                <a:latin typeface="+mj-lt"/>
                <a:cs typeface="Arial" pitchFamily="34" charset="0"/>
              </a:rPr>
              <a:t>Гордістю японської </a:t>
            </a:r>
            <a:r>
              <a:rPr kumimoji="0" lang="uk-UA" b="0" i="0" u="none" strike="noStrike" cap="none" normalizeH="0" baseline="0" dirty="0" err="1" smtClean="0">
                <a:ln>
                  <a:noFill/>
                </a:ln>
                <a:solidFill>
                  <a:srgbClr val="000000"/>
                </a:solidFill>
                <a:effectLst/>
                <a:latin typeface="+mj-lt"/>
                <a:cs typeface="Arial" pitchFamily="34" charset="0"/>
              </a:rPr>
              <a:t>пе</a:t>
            </a:r>
            <a:r>
              <a:rPr lang="uk-UA" dirty="0" err="1" smtClean="0">
                <a:solidFill>
                  <a:srgbClr val="000000"/>
                </a:solidFill>
                <a:latin typeface="+mj-lt"/>
                <a:cs typeface="Arial" pitchFamily="34" charset="0"/>
              </a:rPr>
              <a:t>о</a:t>
            </a:r>
            <a:r>
              <a:rPr kumimoji="0" lang="uk-UA" b="0" i="0" u="none" strike="noStrike" cap="none" normalizeH="0" baseline="0" dirty="0" err="1" smtClean="0">
                <a:ln>
                  <a:noFill/>
                </a:ln>
                <a:solidFill>
                  <a:srgbClr val="000000"/>
                </a:solidFill>
                <a:effectLst/>
                <a:latin typeface="+mj-lt"/>
                <a:cs typeface="Arial" pitchFamily="34" charset="0"/>
              </a:rPr>
              <a:t>зії</a:t>
            </a:r>
            <a:r>
              <a:rPr kumimoji="0" lang="uk-UA" b="0" i="0" u="none" strike="noStrike" cap="none" normalizeH="0" baseline="0" dirty="0" smtClean="0">
                <a:ln>
                  <a:noFill/>
                </a:ln>
                <a:solidFill>
                  <a:srgbClr val="000000"/>
                </a:solidFill>
                <a:effectLst/>
                <a:latin typeface="+mj-lt"/>
                <a:cs typeface="Arial" pitchFamily="34" charset="0"/>
              </a:rPr>
              <a:t> XX століття називали </a:t>
            </a:r>
            <a:r>
              <a:rPr kumimoji="0" lang="uk-UA" b="0" i="0" u="none" strike="noStrike" cap="none" normalizeH="0" baseline="0" dirty="0" err="1" smtClean="0">
                <a:ln>
                  <a:noFill/>
                </a:ln>
                <a:solidFill>
                  <a:srgbClr val="000000"/>
                </a:solidFill>
                <a:effectLst/>
                <a:latin typeface="+mj-lt"/>
                <a:cs typeface="Arial" pitchFamily="34" charset="0"/>
              </a:rPr>
              <a:t>Ісікава</a:t>
            </a:r>
            <a:r>
              <a:rPr kumimoji="0" lang="uk-UA" b="0" i="0" u="none" strike="noStrike" cap="none" normalizeH="0" baseline="0" dirty="0" smtClean="0">
                <a:ln>
                  <a:noFill/>
                </a:ln>
                <a:solidFill>
                  <a:srgbClr val="000000"/>
                </a:solidFill>
                <a:effectLst/>
                <a:latin typeface="+mj-lt"/>
                <a:cs typeface="Arial" pitchFamily="34" charset="0"/>
              </a:rPr>
              <a:t> </a:t>
            </a:r>
            <a:r>
              <a:rPr kumimoji="0" lang="uk-UA" b="0" i="0" u="none" strike="noStrike" cap="none" normalizeH="0" baseline="0" dirty="0" err="1" smtClean="0">
                <a:ln>
                  <a:noFill/>
                </a:ln>
                <a:solidFill>
                  <a:srgbClr val="000000"/>
                </a:solidFill>
                <a:effectLst/>
                <a:latin typeface="+mj-lt"/>
                <a:cs typeface="Arial" pitchFamily="34" charset="0"/>
              </a:rPr>
              <a:t>Такубоку</a:t>
            </a:r>
            <a:r>
              <a:rPr kumimoji="0" lang="uk-UA" b="0" i="0" u="none" strike="noStrike" cap="none" normalizeH="0" baseline="0" dirty="0" smtClean="0">
                <a:ln>
                  <a:noFill/>
                </a:ln>
                <a:solidFill>
                  <a:srgbClr val="000000"/>
                </a:solidFill>
                <a:effectLst/>
                <a:latin typeface="+mj-lt"/>
                <a:cs typeface="Arial" pitchFamily="34" charset="0"/>
              </a:rPr>
              <a:t>. Він прожив коротке і складне життя, але його внесок у японську літературу був дуже вагомим</a:t>
            </a:r>
            <a:endParaRPr kumimoji="0" lang="uk-UA" b="0" i="0" u="none" strike="noStrike" cap="none" normalizeH="0" baseline="0" dirty="0" smtClean="0">
              <a:ln>
                <a:noFill/>
              </a:ln>
              <a:solidFill>
                <a:schemeClr val="tx1"/>
              </a:solidFill>
              <a:effectLst/>
              <a:latin typeface="+mj-lt"/>
              <a:cs typeface="Arial" pitchFamily="34" charset="0"/>
            </a:endParaRPr>
          </a:p>
          <a:p>
            <a:pPr marL="0" marR="0" lvl="0" indent="66675"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rgbClr val="656565"/>
                </a:solidFill>
                <a:effectLst/>
                <a:latin typeface="Palatino Linotype" pitchFamily="18" charset="0"/>
                <a:cs typeface="Arial" pitchFamily="34" charset="0"/>
              </a:rPr>
              <a:t/>
            </a:r>
            <a:br>
              <a:rPr kumimoji="0" lang="uk-UA" sz="1100" b="0" i="0" u="none" strike="noStrike" cap="none" normalizeH="0" baseline="0" dirty="0" smtClean="0">
                <a:ln>
                  <a:noFill/>
                </a:ln>
                <a:solidFill>
                  <a:srgbClr val="656565"/>
                </a:solidFill>
                <a:effectLst/>
                <a:latin typeface="Palatino Linotype" pitchFamily="18" charset="0"/>
                <a:cs typeface="Arial" pitchFamily="34" charset="0"/>
              </a:rPr>
            </a:b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http://t3.gstatic.com/images?q=tbn:ANd9GcSVMMitfgaPaYXaD5iqVWBEPbeF1oXEVUu_B0TLumPnt7iyMRRZ"/>
          <p:cNvPicPr>
            <a:picLocks noChangeAspect="1" noChangeArrowheads="1"/>
          </p:cNvPicPr>
          <p:nvPr/>
        </p:nvPicPr>
        <p:blipFill>
          <a:blip r:embed="rId2" cstate="print"/>
          <a:srcRect/>
          <a:stretch>
            <a:fillRect/>
          </a:stretch>
        </p:blipFill>
        <p:spPr bwMode="auto">
          <a:xfrm>
            <a:off x="4932040" y="980728"/>
            <a:ext cx="3605758" cy="5111461"/>
          </a:xfrm>
          <a:prstGeom prst="rect">
            <a:avLst/>
          </a:prstGeom>
          <a:noFill/>
        </p:spPr>
      </p:pic>
      <p:pic>
        <p:nvPicPr>
          <p:cNvPr id="2052" name="Picture 4" descr="http://t0.gstatic.com/images?q=tbn:ANd9GcROKFZMKTFAMIkNGECgwXCoZfFKBXrPt4905XnFE_CJNgd-aCMIDA"/>
          <p:cNvPicPr>
            <a:picLocks noChangeAspect="1" noChangeArrowheads="1"/>
          </p:cNvPicPr>
          <p:nvPr/>
        </p:nvPicPr>
        <p:blipFill>
          <a:blip r:embed="rId3" cstate="print"/>
          <a:srcRect/>
          <a:stretch>
            <a:fillRect/>
          </a:stretch>
        </p:blipFill>
        <p:spPr bwMode="auto">
          <a:xfrm>
            <a:off x="467544" y="3356992"/>
            <a:ext cx="4752528" cy="320795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anim calcmode="lin" valueType="num">
                                      <p:cBhvr>
                                        <p:cTn id="8" dur="500" fill="hold"/>
                                        <p:tgtEl>
                                          <p:spTgt spid="1025"/>
                                        </p:tgtEl>
                                        <p:attrNameLst>
                                          <p:attrName>ppt_x</p:attrName>
                                        </p:attrNameLst>
                                      </p:cBhvr>
                                      <p:tavLst>
                                        <p:tav tm="0">
                                          <p:val>
                                            <p:strVal val="#ppt_x"/>
                                          </p:val>
                                        </p:tav>
                                        <p:tav tm="100000">
                                          <p:val>
                                            <p:strVal val="#ppt_x"/>
                                          </p:val>
                                        </p:tav>
                                      </p:tavLst>
                                    </p:anim>
                                    <p:anim calcmode="lin" valueType="num">
                                      <p:cBhvr>
                                        <p:cTn id="9" dur="500" fill="hold"/>
                                        <p:tgtEl>
                                          <p:spTgt spid="10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anim calcmode="lin" valueType="num">
                                      <p:cBhvr>
                                        <p:cTn id="14" dur="500" fill="hold"/>
                                        <p:tgtEl>
                                          <p:spTgt spid="2050"/>
                                        </p:tgtEl>
                                        <p:attrNameLst>
                                          <p:attrName>ppt_x</p:attrName>
                                        </p:attrNameLst>
                                      </p:cBhvr>
                                      <p:tavLst>
                                        <p:tav tm="0">
                                          <p:val>
                                            <p:strVal val="#ppt_x"/>
                                          </p:val>
                                        </p:tav>
                                        <p:tav tm="100000">
                                          <p:val>
                                            <p:strVal val="#ppt_x"/>
                                          </p:val>
                                        </p:tav>
                                      </p:tavLst>
                                    </p:anim>
                                    <p:anim calcmode="lin" valueType="num">
                                      <p:cBhvr>
                                        <p:cTn id="15" dur="5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anim calcmode="lin" valueType="num">
                                      <p:cBhvr>
                                        <p:cTn id="20" dur="500" fill="hold"/>
                                        <p:tgtEl>
                                          <p:spTgt spid="2052"/>
                                        </p:tgtEl>
                                        <p:attrNameLst>
                                          <p:attrName>ppt_x</p:attrName>
                                        </p:attrNameLst>
                                      </p:cBhvr>
                                      <p:tavLst>
                                        <p:tav tm="0">
                                          <p:val>
                                            <p:strVal val="#ppt_x"/>
                                          </p:val>
                                        </p:tav>
                                        <p:tav tm="100000">
                                          <p:val>
                                            <p:strVal val="#ppt_x"/>
                                          </p:val>
                                        </p:tav>
                                      </p:tavLst>
                                    </p:anim>
                                    <p:anim calcmode="lin" valueType="num">
                                      <p:cBhvr>
                                        <p:cTn id="21" dur="5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1"/>
            <a:ext cx="6624736" cy="1477328"/>
          </a:xfrm>
          <a:prstGeom prst="rect">
            <a:avLst/>
          </a:prstGeom>
        </p:spPr>
        <p:txBody>
          <a:bodyPr wrap="square">
            <a:spAutoFit/>
          </a:bodyPr>
          <a:lstStyle/>
          <a:p>
            <a:r>
              <a:rPr lang="uk-UA" dirty="0" smtClean="0"/>
              <a:t>У 1968 р. Японія здобуває свого першого Нобелівського лауреата в галузі літератури - японському письменнику </a:t>
            </a:r>
            <a:r>
              <a:rPr lang="uk-UA" dirty="0" err="1" smtClean="0"/>
              <a:t>Кавабата</a:t>
            </a:r>
            <a:r>
              <a:rPr lang="uk-UA" dirty="0" smtClean="0"/>
              <a:t> </a:t>
            </a:r>
            <a:r>
              <a:rPr lang="uk-UA" dirty="0" err="1" smtClean="0"/>
              <a:t>Ясунарі</a:t>
            </a:r>
            <a:r>
              <a:rPr lang="ru-RU" dirty="0" smtClean="0"/>
              <a:t/>
            </a:r>
            <a:br>
              <a:rPr lang="ru-RU" dirty="0" smtClean="0"/>
            </a:br>
            <a:r>
              <a:rPr lang="ru-RU" dirty="0" smtClean="0"/>
              <a:t>А у 1994 р. </a:t>
            </a:r>
            <a:r>
              <a:rPr lang="ru-RU" dirty="0" err="1" smtClean="0"/>
              <a:t>Нобелівська</a:t>
            </a:r>
            <a:r>
              <a:rPr lang="ru-RU" dirty="0" smtClean="0"/>
              <a:t> </a:t>
            </a:r>
            <a:r>
              <a:rPr lang="ru-RU" dirty="0" err="1" smtClean="0"/>
              <a:t>премія</a:t>
            </a:r>
            <a:r>
              <a:rPr lang="ru-RU" dirty="0" smtClean="0"/>
              <a:t> </a:t>
            </a:r>
            <a:r>
              <a:rPr lang="ru-RU" dirty="0" err="1" smtClean="0"/>
              <a:t>з</a:t>
            </a:r>
            <a:r>
              <a:rPr lang="ru-RU" dirty="0" smtClean="0"/>
              <a:t> </a:t>
            </a:r>
            <a:r>
              <a:rPr lang="ru-RU" dirty="0" err="1" smtClean="0"/>
              <a:t>літератури</a:t>
            </a:r>
            <a:r>
              <a:rPr lang="ru-RU" dirty="0" smtClean="0"/>
              <a:t> </a:t>
            </a:r>
            <a:r>
              <a:rPr lang="ru-RU" dirty="0" err="1" smtClean="0"/>
              <a:t>була</a:t>
            </a:r>
            <a:r>
              <a:rPr lang="ru-RU" dirty="0" smtClean="0"/>
              <a:t> </a:t>
            </a:r>
            <a:r>
              <a:rPr lang="ru-RU" dirty="0" err="1" smtClean="0"/>
              <a:t>присуджена</a:t>
            </a:r>
            <a:r>
              <a:rPr lang="ru-RU" dirty="0" smtClean="0"/>
              <a:t> </a:t>
            </a:r>
            <a:r>
              <a:rPr lang="ru-RU" dirty="0" err="1" smtClean="0"/>
              <a:t>ще</a:t>
            </a:r>
            <a:r>
              <a:rPr lang="ru-RU" dirty="0" smtClean="0"/>
              <a:t> одному </a:t>
            </a:r>
            <a:r>
              <a:rPr lang="ru-RU" dirty="0" err="1" smtClean="0"/>
              <a:t>японському</a:t>
            </a:r>
            <a:r>
              <a:rPr lang="ru-RU" dirty="0" smtClean="0"/>
              <a:t> </a:t>
            </a:r>
            <a:r>
              <a:rPr lang="ru-RU" dirty="0" err="1" smtClean="0"/>
              <a:t>письменнику</a:t>
            </a:r>
            <a:r>
              <a:rPr lang="ru-RU" dirty="0" smtClean="0"/>
              <a:t> - </a:t>
            </a:r>
            <a:r>
              <a:rPr lang="ru-RU" dirty="0" err="1" smtClean="0"/>
              <a:t>Ое</a:t>
            </a:r>
            <a:r>
              <a:rPr lang="ru-RU" dirty="0" smtClean="0"/>
              <a:t> </a:t>
            </a:r>
            <a:r>
              <a:rPr lang="ru-RU" dirty="0" err="1" smtClean="0"/>
              <a:t>Кендзабуро</a:t>
            </a:r>
            <a:r>
              <a:rPr lang="ru-RU" dirty="0" smtClean="0"/>
              <a:t>.</a:t>
            </a:r>
            <a:r>
              <a:rPr lang="uk-UA" dirty="0" smtClean="0"/>
              <a:t> </a:t>
            </a:r>
            <a:br>
              <a:rPr lang="uk-UA" dirty="0" smtClean="0"/>
            </a:br>
            <a:endParaRPr lang="uk-UA" dirty="0"/>
          </a:p>
        </p:txBody>
      </p:sp>
      <p:pic>
        <p:nvPicPr>
          <p:cNvPr id="1028" name="Picture 4" descr="http://s0.tchkcdn.com/g2-Hf_jseO06zFM5sySLF0DXg/emotion/640x480/f/0/1-0-9-4-4094/194558_1.jpg"/>
          <p:cNvPicPr>
            <a:picLocks noChangeAspect="1" noChangeArrowheads="1"/>
          </p:cNvPicPr>
          <p:nvPr/>
        </p:nvPicPr>
        <p:blipFill>
          <a:blip r:embed="rId2" cstate="print"/>
          <a:srcRect/>
          <a:stretch>
            <a:fillRect/>
          </a:stretch>
        </p:blipFill>
        <p:spPr bwMode="auto">
          <a:xfrm>
            <a:off x="3995936" y="1484784"/>
            <a:ext cx="4800534" cy="3600400"/>
          </a:xfrm>
          <a:prstGeom prst="rect">
            <a:avLst/>
          </a:prstGeom>
          <a:noFill/>
        </p:spPr>
      </p:pic>
      <p:pic>
        <p:nvPicPr>
          <p:cNvPr id="1026" name="Picture 2" descr="http://t1.gstatic.com/images?q=tbn:ANd9GcQlWKfYa4lSSHzK0HgMeajM3_Z0lj5_jptVuSN60TAr_poGGfZo"/>
          <p:cNvPicPr>
            <a:picLocks noChangeAspect="1" noChangeArrowheads="1"/>
          </p:cNvPicPr>
          <p:nvPr/>
        </p:nvPicPr>
        <p:blipFill>
          <a:blip r:embed="rId3" cstate="print"/>
          <a:srcRect/>
          <a:stretch>
            <a:fillRect/>
          </a:stretch>
        </p:blipFill>
        <p:spPr bwMode="auto">
          <a:xfrm>
            <a:off x="179512" y="3284984"/>
            <a:ext cx="4895056" cy="33293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anim calcmode="lin" valueType="num">
                                      <p:cBhvr>
                                        <p:cTn id="13" dur="500" fill="hold"/>
                                        <p:tgtEl>
                                          <p:spTgt spid="1028"/>
                                        </p:tgtEl>
                                        <p:attrNameLst>
                                          <p:attrName>ppt_x</p:attrName>
                                        </p:attrNameLst>
                                      </p:cBhvr>
                                      <p:tavLst>
                                        <p:tav tm="0">
                                          <p:val>
                                            <p:strVal val="#ppt_x"/>
                                          </p:val>
                                        </p:tav>
                                        <p:tav tm="100000">
                                          <p:val>
                                            <p:strVal val="#ppt_x"/>
                                          </p:val>
                                        </p:tav>
                                      </p:tavLst>
                                    </p:anim>
                                    <p:anim calcmode="lin" valueType="num">
                                      <p:cBhvr>
                                        <p:cTn id="14" dur="500" fill="hold"/>
                                        <p:tgtEl>
                                          <p:spTgt spid="102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anim calcmode="lin" valueType="num">
                                      <p:cBhvr>
                                        <p:cTn id="19" dur="500" fill="hold"/>
                                        <p:tgtEl>
                                          <p:spTgt spid="1026"/>
                                        </p:tgtEl>
                                        <p:attrNameLst>
                                          <p:attrName>ppt_x</p:attrName>
                                        </p:attrNameLst>
                                      </p:cBhvr>
                                      <p:tavLst>
                                        <p:tav tm="0">
                                          <p:val>
                                            <p:strVal val="#ppt_x"/>
                                          </p:val>
                                        </p:tav>
                                        <p:tav tm="100000">
                                          <p:val>
                                            <p:strVal val="#ppt_x"/>
                                          </p:val>
                                        </p:tav>
                                      </p:tavLst>
                                    </p:anim>
                                    <p:anim calcmode="lin" valueType="num">
                                      <p:cBhvr>
                                        <p:cTn id="20"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2808312" cy="923330"/>
          </a:xfrm>
          <a:prstGeom prst="rect">
            <a:avLst/>
          </a:prstGeom>
        </p:spPr>
        <p:txBody>
          <a:bodyPr wrap="square">
            <a:spAutoFit/>
          </a:bodyPr>
          <a:lstStyle/>
          <a:p>
            <a:r>
              <a:rPr lang="uk-UA" dirty="0" smtClean="0"/>
              <a:t>Презентацію підготувала</a:t>
            </a:r>
            <a:br>
              <a:rPr lang="uk-UA" dirty="0" smtClean="0"/>
            </a:br>
            <a:r>
              <a:rPr lang="uk-UA" dirty="0" smtClean="0"/>
              <a:t>учениця 11 класу</a:t>
            </a:r>
            <a:br>
              <a:rPr lang="uk-UA" dirty="0" smtClean="0"/>
            </a:br>
            <a:r>
              <a:rPr lang="uk-UA" dirty="0" smtClean="0"/>
              <a:t>Фурман Ольга</a:t>
            </a:r>
            <a:endParaRPr lang="uk-U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5472608" cy="1477328"/>
          </a:xfrm>
          <a:prstGeom prst="rect">
            <a:avLst/>
          </a:prstGeom>
        </p:spPr>
        <p:txBody>
          <a:bodyPr wrap="square">
            <a:spAutoFit/>
          </a:bodyPr>
          <a:lstStyle/>
          <a:p>
            <a:r>
              <a:rPr lang="uk-UA" dirty="0" smtClean="0"/>
              <a:t>Японія - держава в Східній Азії, що розташована на островах Хоккайдо, Хонсю та інших дрібних островах. Територія Японії складає 372,2 тис. км. Столиця - Токіо, інші великі міста - Йокогама, Осака, Нагоя, Кіото, Саппоро, Хіросіма, Фукуока.</a:t>
            </a:r>
            <a:endParaRPr lang="uk-UA" dirty="0"/>
          </a:p>
        </p:txBody>
      </p:sp>
      <p:pic>
        <p:nvPicPr>
          <p:cNvPr id="14338" name="Picture 2" descr="http://golubkatour.com.ua/userfiles/images/%D1%8F%D0%BF%D0%BE%D0%BD%D0%B8%D1%8F.jpg"/>
          <p:cNvPicPr>
            <a:picLocks noChangeAspect="1" noChangeArrowheads="1"/>
          </p:cNvPicPr>
          <p:nvPr/>
        </p:nvPicPr>
        <p:blipFill>
          <a:blip r:embed="rId2" cstate="print"/>
          <a:srcRect/>
          <a:stretch>
            <a:fillRect/>
          </a:stretch>
        </p:blipFill>
        <p:spPr bwMode="auto">
          <a:xfrm>
            <a:off x="3923928" y="1484784"/>
            <a:ext cx="4536504" cy="3402378"/>
          </a:xfrm>
          <a:prstGeom prst="rect">
            <a:avLst/>
          </a:prstGeom>
          <a:noFill/>
        </p:spPr>
      </p:pic>
      <p:pic>
        <p:nvPicPr>
          <p:cNvPr id="14340" name="Picture 4" descr="http://siesta.kiev.ua/photos/japan/tokyo/f-1003140123.jpg"/>
          <p:cNvPicPr>
            <a:picLocks noChangeAspect="1" noChangeArrowheads="1"/>
          </p:cNvPicPr>
          <p:nvPr/>
        </p:nvPicPr>
        <p:blipFill>
          <a:blip r:embed="rId3" cstate="print"/>
          <a:srcRect/>
          <a:stretch>
            <a:fillRect/>
          </a:stretch>
        </p:blipFill>
        <p:spPr bwMode="auto">
          <a:xfrm>
            <a:off x="395536" y="3140968"/>
            <a:ext cx="4560507" cy="34203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500"/>
                                        <p:tgtEl>
                                          <p:spTgt spid="14338"/>
                                        </p:tgtEl>
                                      </p:cBhvr>
                                    </p:animEffect>
                                    <p:anim calcmode="lin" valueType="num">
                                      <p:cBhvr>
                                        <p:cTn id="19" dur="500" fill="hold"/>
                                        <p:tgtEl>
                                          <p:spTgt spid="14338"/>
                                        </p:tgtEl>
                                        <p:attrNameLst>
                                          <p:attrName>ppt_x</p:attrName>
                                        </p:attrNameLst>
                                      </p:cBhvr>
                                      <p:tavLst>
                                        <p:tav tm="0">
                                          <p:val>
                                            <p:strVal val="#ppt_x"/>
                                          </p:val>
                                        </p:tav>
                                        <p:tav tm="100000">
                                          <p:val>
                                            <p:strVal val="#ppt_x"/>
                                          </p:val>
                                        </p:tav>
                                      </p:tavLst>
                                    </p:anim>
                                    <p:anim calcmode="lin" valueType="num">
                                      <p:cBhvr>
                                        <p:cTn id="20" dur="500" fill="hold"/>
                                        <p:tgtEl>
                                          <p:spTgt spid="1433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anim calcmode="lin" valueType="num">
                                      <p:cBhvr>
                                        <p:cTn id="25" dur="500" fill="hold"/>
                                        <p:tgtEl>
                                          <p:spTgt spid="14340"/>
                                        </p:tgtEl>
                                        <p:attrNameLst>
                                          <p:attrName>ppt_x</p:attrName>
                                        </p:attrNameLst>
                                      </p:cBhvr>
                                      <p:tavLst>
                                        <p:tav tm="0">
                                          <p:val>
                                            <p:strVal val="#ppt_x"/>
                                          </p:val>
                                        </p:tav>
                                        <p:tav tm="100000">
                                          <p:val>
                                            <p:strVal val="#ppt_x"/>
                                          </p:val>
                                        </p:tav>
                                      </p:tavLst>
                                    </p:anim>
                                    <p:anim calcmode="lin" valueType="num">
                                      <p:cBhvr>
                                        <p:cTn id="26" dur="5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836712"/>
            <a:ext cx="4536504" cy="3970318"/>
          </a:xfrm>
          <a:prstGeom prst="rect">
            <a:avLst/>
          </a:prstGeom>
        </p:spPr>
        <p:txBody>
          <a:bodyPr wrap="square">
            <a:spAutoFit/>
          </a:bodyPr>
          <a:lstStyle/>
          <a:p>
            <a:r>
              <a:rPr lang="uk-UA" dirty="0" smtClean="0"/>
              <a:t>У  ХХ сторіччі революція </a:t>
            </a:r>
            <a:r>
              <a:rPr lang="uk-UA" dirty="0" err="1" smtClean="0"/>
              <a:t>Мейдзи</a:t>
            </a:r>
            <a:r>
              <a:rPr lang="uk-UA" dirty="0" smtClean="0"/>
              <a:t> відкрила шлях до прискореної модернізації японського суспільства. Японський уряд проводив політику, спрямовану на збільшення військової сили (проводилося кардинальне переозброєння армії) з метою стати головною державою на Далекому Сході. Збройні сили було перебудовані по європейському зразку. Японська промисловість була поставлена на військові рейки. У країні припинялося всіляке інакомислення, не визнавалася ніяка опозиція. Проводилася консолідація суспільства за рахунок держави.</a:t>
            </a:r>
            <a:endParaRPr lang="uk-UA" dirty="0"/>
          </a:p>
        </p:txBody>
      </p:sp>
      <p:pic>
        <p:nvPicPr>
          <p:cNvPr id="13314" name="Picture 2" descr="http://t2.gstatic.com/images?q=tbn:ANd9GcRkQnHRvzwgrTgik5fIRKZTIf_ogKQb9qY1Vv3dplLmjtgSO4AeQA"/>
          <p:cNvPicPr>
            <a:picLocks noChangeAspect="1" noChangeArrowheads="1"/>
          </p:cNvPicPr>
          <p:nvPr/>
        </p:nvPicPr>
        <p:blipFill>
          <a:blip r:embed="rId2" cstate="print"/>
          <a:srcRect/>
          <a:stretch>
            <a:fillRect/>
          </a:stretch>
        </p:blipFill>
        <p:spPr bwMode="auto">
          <a:xfrm>
            <a:off x="4860032" y="476672"/>
            <a:ext cx="4041921" cy="56886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anim calcmode="lin" valueType="num">
                                      <p:cBhvr>
                                        <p:cTn id="13" dur="500" fill="hold"/>
                                        <p:tgtEl>
                                          <p:spTgt spid="13314"/>
                                        </p:tgtEl>
                                        <p:attrNameLst>
                                          <p:attrName>ppt_x</p:attrName>
                                        </p:attrNameLst>
                                      </p:cBhvr>
                                      <p:tavLst>
                                        <p:tav tm="0">
                                          <p:val>
                                            <p:strVal val="#ppt_x"/>
                                          </p:val>
                                        </p:tav>
                                        <p:tav tm="100000">
                                          <p:val>
                                            <p:strVal val="#ppt_x"/>
                                          </p:val>
                                        </p:tav>
                                      </p:tavLst>
                                    </p:anim>
                                    <p:anim calcmode="lin" valueType="num">
                                      <p:cBhvr>
                                        <p:cTn id="14" dur="5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
            <a:ext cx="8640960" cy="1196752"/>
          </a:xfrm>
          <a:prstGeom prst="rect">
            <a:avLst/>
          </a:prstGeom>
        </p:spPr>
        <p:txBody>
          <a:bodyPr wrap="square">
            <a:spAutoFit/>
          </a:bodyPr>
          <a:lstStyle/>
          <a:p>
            <a:r>
              <a:rPr lang="uk-UA" dirty="0" smtClean="0"/>
              <a:t>У війні 1904 – 1905 року Японія перемогла Росію.</a:t>
            </a:r>
            <a:br>
              <a:rPr lang="uk-UA" dirty="0" smtClean="0"/>
            </a:br>
            <a:r>
              <a:rPr lang="uk-UA" dirty="0" smtClean="0"/>
              <a:t>До цього Росія залишалася її головним суперником на Далекому Сході. Росія була сильніша ніж Японія і перемогти її можна було лише за рахунок напружених стосунків міх європейськими країнами.</a:t>
            </a:r>
            <a:endParaRPr lang="uk-UA" dirty="0"/>
          </a:p>
        </p:txBody>
      </p:sp>
      <p:sp>
        <p:nvSpPr>
          <p:cNvPr id="5" name="Прямоугольник 4"/>
          <p:cNvSpPr/>
          <p:nvPr/>
        </p:nvSpPr>
        <p:spPr>
          <a:xfrm>
            <a:off x="179512" y="5445224"/>
            <a:ext cx="8712968" cy="1200329"/>
          </a:xfrm>
          <a:prstGeom prst="rect">
            <a:avLst/>
          </a:prstGeom>
        </p:spPr>
        <p:txBody>
          <a:bodyPr wrap="square">
            <a:spAutoFit/>
          </a:bodyPr>
          <a:lstStyle/>
          <a:p>
            <a:r>
              <a:rPr lang="uk-UA" dirty="0" smtClean="0"/>
              <a:t>Країна сонця скористалася цими розбіжностями і за рахунок цього стала наймогутнішою державою Далекого Сходу. Завдяки тому, що Японія створила дуже могутній флот, вона могла боротися за вплив у всьому Тихоокеанському регіоні та хотіла зробити Китай своєю.</a:t>
            </a:r>
            <a:endParaRPr lang="uk-UA" dirty="0"/>
          </a:p>
        </p:txBody>
      </p:sp>
      <p:pic>
        <p:nvPicPr>
          <p:cNvPr id="12292" name="Picture 4" descr="Файл:Retreat of the Russian Army after the Battle of Mukden.jpg"/>
          <p:cNvPicPr>
            <a:picLocks noChangeAspect="1" noChangeArrowheads="1"/>
          </p:cNvPicPr>
          <p:nvPr/>
        </p:nvPicPr>
        <p:blipFill>
          <a:blip r:embed="rId2" cstate="print"/>
          <a:srcRect/>
          <a:stretch>
            <a:fillRect/>
          </a:stretch>
        </p:blipFill>
        <p:spPr bwMode="auto">
          <a:xfrm>
            <a:off x="1475656" y="1268760"/>
            <a:ext cx="6336704" cy="402380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500"/>
                                        <p:tgtEl>
                                          <p:spTgt spid="12292"/>
                                        </p:tgtEl>
                                      </p:cBhvr>
                                    </p:animEffect>
                                    <p:anim calcmode="lin" valueType="num">
                                      <p:cBhvr>
                                        <p:cTn id="14" dur="500" fill="hold"/>
                                        <p:tgtEl>
                                          <p:spTgt spid="12292"/>
                                        </p:tgtEl>
                                        <p:attrNameLst>
                                          <p:attrName>ppt_x</p:attrName>
                                        </p:attrNameLst>
                                      </p:cBhvr>
                                      <p:tavLst>
                                        <p:tav tm="0">
                                          <p:val>
                                            <p:strVal val="#ppt_x"/>
                                          </p:val>
                                        </p:tav>
                                        <p:tav tm="100000">
                                          <p:val>
                                            <p:strVal val="#ppt_x"/>
                                          </p:val>
                                        </p:tav>
                                      </p:tavLst>
                                    </p:anim>
                                    <p:anim calcmode="lin" valueType="num">
                                      <p:cBhvr>
                                        <p:cTn id="15" dur="500" fill="hold"/>
                                        <p:tgtEl>
                                          <p:spTgt spid="1229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1754326"/>
          </a:xfrm>
          <a:prstGeom prst="rect">
            <a:avLst/>
          </a:prstGeom>
        </p:spPr>
        <p:txBody>
          <a:bodyPr wrap="square">
            <a:spAutoFit/>
          </a:bodyPr>
          <a:lstStyle/>
          <a:p>
            <a:r>
              <a:rPr lang="uk-UA" dirty="0" smtClean="0"/>
              <a:t>Прогресивні шари суспільства боролися за проведення реформ. Реформи були проведені невдало. Починається політична криза, що завершилася </a:t>
            </a:r>
            <a:r>
              <a:rPr lang="uk-UA" dirty="0" err="1" smtClean="0"/>
              <a:t>Сіньхойською</a:t>
            </a:r>
            <a:r>
              <a:rPr lang="uk-UA" dirty="0" smtClean="0"/>
              <a:t> революцією. Але революційні шари були занадто слабкими щоб утримати владу.</a:t>
            </a:r>
            <a:br>
              <a:rPr lang="uk-UA" dirty="0" smtClean="0"/>
            </a:br>
            <a:r>
              <a:rPr lang="uk-UA" dirty="0" smtClean="0"/>
              <a:t>Чиновники і військові сили імператриці </a:t>
            </a:r>
            <a:r>
              <a:rPr lang="uk-UA" dirty="0" err="1" smtClean="0"/>
              <a:t>Ци</a:t>
            </a:r>
            <a:r>
              <a:rPr lang="uk-UA" dirty="0" smtClean="0"/>
              <a:t> Сі відсторонили революціонерів від влади. Мілітаристські угруповання зі змінним успіхом боролися за владу в Японії. Тим часом Китай усе більше потрапляв під владу колонізаторів.</a:t>
            </a:r>
            <a:endParaRPr lang="uk-UA" dirty="0"/>
          </a:p>
        </p:txBody>
      </p:sp>
      <p:pic>
        <p:nvPicPr>
          <p:cNvPr id="11268" name="Picture 4" descr="http://t2.gstatic.com/images?q=tbn:ANd9GcRoQtiGqI53wkNPCFBFlBovz2EqInwhEVP7Kkd3kYfBYk5BQhmf"/>
          <p:cNvPicPr>
            <a:picLocks noChangeAspect="1" noChangeArrowheads="1"/>
          </p:cNvPicPr>
          <p:nvPr/>
        </p:nvPicPr>
        <p:blipFill>
          <a:blip r:embed="rId2" cstate="print"/>
          <a:srcRect/>
          <a:stretch>
            <a:fillRect/>
          </a:stretch>
        </p:blipFill>
        <p:spPr bwMode="auto">
          <a:xfrm>
            <a:off x="4355976" y="2060848"/>
            <a:ext cx="4302224" cy="2850223"/>
          </a:xfrm>
          <a:prstGeom prst="rect">
            <a:avLst/>
          </a:prstGeom>
          <a:noFill/>
        </p:spPr>
      </p:pic>
      <p:pic>
        <p:nvPicPr>
          <p:cNvPr id="11266" name="Picture 2" descr="http://znaimo.com.ua/images/rubase_1_1232090867_24943.jpg"/>
          <p:cNvPicPr>
            <a:picLocks noChangeAspect="1" noChangeArrowheads="1"/>
          </p:cNvPicPr>
          <p:nvPr/>
        </p:nvPicPr>
        <p:blipFill>
          <a:blip r:embed="rId3" cstate="print"/>
          <a:srcRect/>
          <a:stretch>
            <a:fillRect/>
          </a:stretch>
        </p:blipFill>
        <p:spPr bwMode="auto">
          <a:xfrm>
            <a:off x="395536" y="3501008"/>
            <a:ext cx="4680520" cy="293312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anim calcmode="lin" valueType="num">
                                      <p:cBhvr>
                                        <p:cTn id="14" dur="500" fill="hold"/>
                                        <p:tgtEl>
                                          <p:spTgt spid="11268"/>
                                        </p:tgtEl>
                                        <p:attrNameLst>
                                          <p:attrName>ppt_x</p:attrName>
                                        </p:attrNameLst>
                                      </p:cBhvr>
                                      <p:tavLst>
                                        <p:tav tm="0">
                                          <p:val>
                                            <p:strVal val="#ppt_x"/>
                                          </p:val>
                                        </p:tav>
                                        <p:tav tm="100000">
                                          <p:val>
                                            <p:strVal val="#ppt_x"/>
                                          </p:val>
                                        </p:tav>
                                      </p:tavLst>
                                    </p:anim>
                                    <p:anim calcmode="lin" valueType="num">
                                      <p:cBhvr>
                                        <p:cTn id="15" dur="500" fill="hold"/>
                                        <p:tgtEl>
                                          <p:spTgt spid="1126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anim calcmode="lin" valueType="num">
                                      <p:cBhvr>
                                        <p:cTn id="20" dur="500" fill="hold"/>
                                        <p:tgtEl>
                                          <p:spTgt spid="11266"/>
                                        </p:tgtEl>
                                        <p:attrNameLst>
                                          <p:attrName>ppt_x</p:attrName>
                                        </p:attrNameLst>
                                      </p:cBhvr>
                                      <p:tavLst>
                                        <p:tav tm="0">
                                          <p:val>
                                            <p:strVal val="#ppt_x"/>
                                          </p:val>
                                        </p:tav>
                                        <p:tav tm="100000">
                                          <p:val>
                                            <p:strVal val="#ppt_x"/>
                                          </p:val>
                                        </p:tav>
                                      </p:tavLst>
                                    </p:anim>
                                    <p:anim calcmode="lin" valueType="num">
                                      <p:cBhvr>
                                        <p:cTn id="21" dur="5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352928" cy="2031325"/>
          </a:xfrm>
          <a:prstGeom prst="rect">
            <a:avLst/>
          </a:prstGeom>
        </p:spPr>
        <p:txBody>
          <a:bodyPr wrap="square">
            <a:spAutoFit/>
          </a:bodyPr>
          <a:lstStyle/>
          <a:p>
            <a:r>
              <a:rPr lang="uk-UA" dirty="0" smtClean="0"/>
              <a:t>Період 1900 – 1914 року був дуже насичений. У світі проходили кілька воєн . У цих конфліктах загинула величезна кількість людей. Так само проходило кілька революцій (1905 – Росія, </a:t>
            </a:r>
            <a:r>
              <a:rPr lang="uk-UA" dirty="0" err="1" smtClean="0"/>
              <a:t>Сінхойська</a:t>
            </a:r>
            <a:r>
              <a:rPr lang="uk-UA" dirty="0" smtClean="0"/>
              <a:t> в Японії, </a:t>
            </a:r>
            <a:r>
              <a:rPr lang="uk-UA" dirty="0" err="1" smtClean="0"/>
              <a:t>Младотурецька</a:t>
            </a:r>
            <a:r>
              <a:rPr lang="uk-UA" dirty="0" smtClean="0"/>
              <a:t> в Туреччині й інші).</a:t>
            </a:r>
            <a:br>
              <a:rPr lang="uk-UA" dirty="0" smtClean="0"/>
            </a:br>
            <a:r>
              <a:rPr lang="uk-UA" dirty="0" smtClean="0"/>
              <a:t>Чим більше модернізувався світ, тим більше уряди і монархи прагнули до завоювання усе більших і більших територій, що приносили б величезний прибуток.</a:t>
            </a:r>
            <a:br>
              <a:rPr lang="uk-UA" dirty="0" smtClean="0"/>
            </a:br>
            <a:endParaRPr lang="uk-UA" dirty="0"/>
          </a:p>
        </p:txBody>
      </p:sp>
      <p:sp>
        <p:nvSpPr>
          <p:cNvPr id="3" name="Прямоугольник 2"/>
          <p:cNvSpPr/>
          <p:nvPr/>
        </p:nvSpPr>
        <p:spPr>
          <a:xfrm>
            <a:off x="251520" y="5661248"/>
            <a:ext cx="8568952" cy="923330"/>
          </a:xfrm>
          <a:prstGeom prst="rect">
            <a:avLst/>
          </a:prstGeom>
        </p:spPr>
        <p:txBody>
          <a:bodyPr wrap="square">
            <a:spAutoFit/>
          </a:bodyPr>
          <a:lstStyle/>
          <a:p>
            <a:r>
              <a:rPr lang="uk-UA" dirty="0" smtClean="0"/>
              <a:t>Саме початок ХХ століття підштовхнув Японію до подальшої військової конфронтації з іншими країнами (в першу чергу з СРСР та США), що згодом привело до повного краху японських сподівань на повну світову домінацію.</a:t>
            </a:r>
            <a:endParaRPr lang="uk-UA" dirty="0"/>
          </a:p>
        </p:txBody>
      </p:sp>
      <p:pic>
        <p:nvPicPr>
          <p:cNvPr id="10242" name="Picture 2" descr="http://ukrmap.su/program2010/wh9/vsesvit_history_9_files/image256.jpg"/>
          <p:cNvPicPr>
            <a:picLocks noChangeAspect="1" noChangeArrowheads="1"/>
          </p:cNvPicPr>
          <p:nvPr/>
        </p:nvPicPr>
        <p:blipFill>
          <a:blip r:embed="rId2" cstate="print"/>
          <a:srcRect/>
          <a:stretch>
            <a:fillRect/>
          </a:stretch>
        </p:blipFill>
        <p:spPr bwMode="auto">
          <a:xfrm>
            <a:off x="1907704" y="1916832"/>
            <a:ext cx="5103697" cy="3600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anim calcmode="lin" valueType="num">
                                      <p:cBhvr>
                                        <p:cTn id="14" dur="500" fill="hold"/>
                                        <p:tgtEl>
                                          <p:spTgt spid="10242"/>
                                        </p:tgtEl>
                                        <p:attrNameLst>
                                          <p:attrName>ppt_x</p:attrName>
                                        </p:attrNameLst>
                                      </p:cBhvr>
                                      <p:tavLst>
                                        <p:tav tm="0">
                                          <p:val>
                                            <p:strVal val="#ppt_x"/>
                                          </p:val>
                                        </p:tav>
                                        <p:tav tm="100000">
                                          <p:val>
                                            <p:strVal val="#ppt_x"/>
                                          </p:val>
                                        </p:tav>
                                      </p:tavLst>
                                    </p:anim>
                                    <p:anim calcmode="lin" valueType="num">
                                      <p:cBhvr>
                                        <p:cTn id="15" dur="500" fill="hold"/>
                                        <p:tgtEl>
                                          <p:spTgt spid="102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1"/>
            <a:ext cx="8424936" cy="2031325"/>
          </a:xfrm>
          <a:prstGeom prst="rect">
            <a:avLst/>
          </a:prstGeom>
        </p:spPr>
        <p:txBody>
          <a:bodyPr wrap="square">
            <a:spAutoFit/>
          </a:bodyPr>
          <a:lstStyle/>
          <a:p>
            <a:r>
              <a:rPr lang="uk-UA" dirty="0" smtClean="0"/>
              <a:t> 1920 року Японія приєдналася до Ліги Націй, але вийшла з неї через 13 років внаслідок окупації Маньчжурії. 1936 року Японія підписала Антикомінтернівський пакт з Німеччиною, а 1940 року приєдналася до країн Осі.</a:t>
            </a:r>
          </a:p>
          <a:p>
            <a:r>
              <a:rPr lang="uk-UA" dirty="0" smtClean="0"/>
              <a:t>1937 року Японія розпочала другу японсько-китайську війну. Превентивний напад на США 1941 року втягнув країну до другої світової війни, яка завершилася для Японії поразкою. У серпні 1945 року США здійснили ядерне бомбардування міст Хіросіми і </a:t>
            </a:r>
            <a:r>
              <a:rPr lang="uk-UA" dirty="0" err="1" smtClean="0"/>
              <a:t>Наґасакі</a:t>
            </a:r>
            <a:r>
              <a:rPr lang="uk-UA" dirty="0" smtClean="0"/>
              <a:t>, а 2 вересня країна капітулювала.</a:t>
            </a:r>
            <a:endParaRPr lang="uk-UA" dirty="0"/>
          </a:p>
        </p:txBody>
      </p:sp>
      <p:pic>
        <p:nvPicPr>
          <p:cNvPr id="2050" name="Picture 2" descr="Файл:Atomic cloud over Hiroshima.jpg"/>
          <p:cNvPicPr>
            <a:picLocks noChangeAspect="1" noChangeArrowheads="1"/>
          </p:cNvPicPr>
          <p:nvPr/>
        </p:nvPicPr>
        <p:blipFill>
          <a:blip r:embed="rId3" cstate="print"/>
          <a:srcRect/>
          <a:stretch>
            <a:fillRect/>
          </a:stretch>
        </p:blipFill>
        <p:spPr bwMode="auto">
          <a:xfrm>
            <a:off x="5004048" y="2302670"/>
            <a:ext cx="3686572" cy="4346963"/>
          </a:xfrm>
          <a:prstGeom prst="rect">
            <a:avLst/>
          </a:prstGeom>
          <a:noFill/>
        </p:spPr>
      </p:pic>
      <p:pic>
        <p:nvPicPr>
          <p:cNvPr id="2052" name="Picture 4" descr="http://t0.gstatic.com/images?q=tbn:ANd9GcQBvmKlPYdFvMiLa4J0LNDweFmhobUUySTwld1DRKFLdl02T-L_"/>
          <p:cNvPicPr>
            <a:picLocks noChangeAspect="1" noChangeArrowheads="1"/>
          </p:cNvPicPr>
          <p:nvPr/>
        </p:nvPicPr>
        <p:blipFill>
          <a:blip r:embed="rId4" cstate="print"/>
          <a:srcRect/>
          <a:stretch>
            <a:fillRect/>
          </a:stretch>
        </p:blipFill>
        <p:spPr bwMode="auto">
          <a:xfrm flipH="1">
            <a:off x="395536" y="2636912"/>
            <a:ext cx="4995700" cy="331236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anim calcmode="lin" valueType="num">
                                      <p:cBhvr>
                                        <p:cTn id="14" dur="500" fill="hold"/>
                                        <p:tgtEl>
                                          <p:spTgt spid="2052"/>
                                        </p:tgtEl>
                                        <p:attrNameLst>
                                          <p:attrName>ppt_x</p:attrName>
                                        </p:attrNameLst>
                                      </p:cBhvr>
                                      <p:tavLst>
                                        <p:tav tm="0">
                                          <p:val>
                                            <p:strVal val="#ppt_x"/>
                                          </p:val>
                                        </p:tav>
                                        <p:tav tm="100000">
                                          <p:val>
                                            <p:strVal val="#ppt_x"/>
                                          </p:val>
                                        </p:tav>
                                      </p:tavLst>
                                    </p:anim>
                                    <p:anim calcmode="lin" valueType="num">
                                      <p:cBhvr>
                                        <p:cTn id="15" dur="500" fill="hold"/>
                                        <p:tgtEl>
                                          <p:spTgt spid="205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anim calcmode="lin" valueType="num">
                                      <p:cBhvr>
                                        <p:cTn id="20" dur="500" fill="hold"/>
                                        <p:tgtEl>
                                          <p:spTgt spid="2050"/>
                                        </p:tgtEl>
                                        <p:attrNameLst>
                                          <p:attrName>ppt_x</p:attrName>
                                        </p:attrNameLst>
                                      </p:cBhvr>
                                      <p:tavLst>
                                        <p:tav tm="0">
                                          <p:val>
                                            <p:strVal val="#ppt_x"/>
                                          </p:val>
                                        </p:tav>
                                        <p:tav tm="100000">
                                          <p:val>
                                            <p:strVal val="#ppt_x"/>
                                          </p:val>
                                        </p:tav>
                                      </p:tavLst>
                                    </p:anim>
                                    <p:anim calcmode="lin" valueType="num">
                                      <p:cBhvr>
                                        <p:cTn id="21"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988840"/>
            <a:ext cx="3744416" cy="3416320"/>
          </a:xfrm>
          <a:prstGeom prst="rect">
            <a:avLst/>
          </a:prstGeom>
        </p:spPr>
        <p:txBody>
          <a:bodyPr wrap="square">
            <a:spAutoFit/>
          </a:bodyPr>
          <a:lstStyle/>
          <a:p>
            <a:r>
              <a:rPr lang="uk-UA" dirty="0" smtClean="0"/>
              <a:t>1951 </a:t>
            </a:r>
            <a:r>
              <a:rPr lang="uk-UA" dirty="0" smtClean="0"/>
              <a:t>року уряд Японії підписав із США договір про мир та безпеку, вступивши до холодної війни на боці західних держав. Окупація основних островів архіпелагу американцями тривала до 1952. 1972 року США передали Японії її колишні володіння на о. Окінава. В той же час, СРСР відмовився передавати Японії Курильські острови та південну частину о. Сахалін.</a:t>
            </a:r>
            <a:endParaRPr lang="uk-UA" dirty="0"/>
          </a:p>
        </p:txBody>
      </p:sp>
      <p:sp>
        <p:nvSpPr>
          <p:cNvPr id="4" name="Прямоугольник 3"/>
          <p:cNvSpPr/>
          <p:nvPr/>
        </p:nvSpPr>
        <p:spPr>
          <a:xfrm>
            <a:off x="251520" y="188640"/>
            <a:ext cx="8352928" cy="1200329"/>
          </a:xfrm>
          <a:prstGeom prst="rect">
            <a:avLst/>
          </a:prstGeom>
        </p:spPr>
        <p:txBody>
          <a:bodyPr wrap="square">
            <a:spAutoFit/>
          </a:bodyPr>
          <a:lstStyle/>
          <a:p>
            <a:r>
              <a:rPr lang="uk-UA" dirty="0" smtClean="0"/>
              <a:t>Кінець війни ознаменувався окупацією Японії силами союзників — США та СРСР. 1947 року, під тиском окупаційної американської влади було ухвалено Конституцію Японії, яка проголошувала принципи демократії, пацифізму та міжнародного співробітництва. </a:t>
            </a:r>
            <a:endParaRPr lang="uk-UA" dirty="0"/>
          </a:p>
        </p:txBody>
      </p:sp>
      <p:pic>
        <p:nvPicPr>
          <p:cNvPr id="31746" name="Picture 2" descr="http://t1.gstatic.com/images?q=tbn:ANd9GcQZhVcRDVHBtyScrLAam-KsB_2opvuAc5oM8hFMolSigblJEqtpqg"/>
          <p:cNvPicPr>
            <a:picLocks noChangeAspect="1" noChangeArrowheads="1"/>
          </p:cNvPicPr>
          <p:nvPr/>
        </p:nvPicPr>
        <p:blipFill>
          <a:blip r:embed="rId2" cstate="print"/>
          <a:srcRect/>
          <a:stretch>
            <a:fillRect/>
          </a:stretch>
        </p:blipFill>
        <p:spPr bwMode="auto">
          <a:xfrm>
            <a:off x="4139952" y="1988839"/>
            <a:ext cx="4470061" cy="334823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1746"/>
                                        </p:tgtEl>
                                        <p:attrNameLst>
                                          <p:attrName>style.visibility</p:attrName>
                                        </p:attrNameLst>
                                      </p:cBhvr>
                                      <p:to>
                                        <p:strVal val="visible"/>
                                      </p:to>
                                    </p:set>
                                    <p:animEffect transition="in" filter="fade">
                                      <p:cBhvr>
                                        <p:cTn id="19" dur="500"/>
                                        <p:tgtEl>
                                          <p:spTgt spid="31746"/>
                                        </p:tgtEl>
                                      </p:cBhvr>
                                    </p:animEffect>
                                    <p:anim calcmode="lin" valueType="num">
                                      <p:cBhvr>
                                        <p:cTn id="20" dur="500" fill="hold"/>
                                        <p:tgtEl>
                                          <p:spTgt spid="31746"/>
                                        </p:tgtEl>
                                        <p:attrNameLst>
                                          <p:attrName>ppt_x</p:attrName>
                                        </p:attrNameLst>
                                      </p:cBhvr>
                                      <p:tavLst>
                                        <p:tav tm="0">
                                          <p:val>
                                            <p:strVal val="#ppt_x"/>
                                          </p:val>
                                        </p:tav>
                                        <p:tav tm="100000">
                                          <p:val>
                                            <p:strVal val="#ppt_x"/>
                                          </p:val>
                                        </p:tav>
                                      </p:tavLst>
                                    </p:anim>
                                    <p:anim calcmode="lin" valueType="num">
                                      <p:cBhvr>
                                        <p:cTn id="21" dur="5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4680520" cy="1477328"/>
          </a:xfrm>
          <a:prstGeom prst="rect">
            <a:avLst/>
          </a:prstGeom>
        </p:spPr>
        <p:txBody>
          <a:bodyPr wrap="square">
            <a:spAutoFit/>
          </a:bodyPr>
          <a:lstStyle/>
          <a:p>
            <a:r>
              <a:rPr lang="ru-RU" dirty="0" smtClean="0"/>
              <a:t>1989 р. 31 </a:t>
            </a:r>
            <a:r>
              <a:rPr lang="ru-RU" dirty="0" err="1" smtClean="0"/>
              <a:t>січня</a:t>
            </a:r>
            <a:r>
              <a:rPr lang="ru-RU" dirty="0" smtClean="0"/>
              <a:t> </a:t>
            </a:r>
            <a:r>
              <a:rPr lang="ru-RU" dirty="0" err="1" smtClean="0"/>
              <a:t>почалися</a:t>
            </a:r>
            <a:r>
              <a:rPr lang="ru-RU" dirty="0" smtClean="0"/>
              <a:t> переговори про </a:t>
            </a:r>
            <a:r>
              <a:rPr lang="ru-RU" dirty="0" err="1" smtClean="0"/>
              <a:t>структурну</a:t>
            </a:r>
            <a:r>
              <a:rPr lang="ru-RU" dirty="0" smtClean="0"/>
              <a:t> </a:t>
            </a:r>
            <a:r>
              <a:rPr lang="ru-RU" dirty="0" err="1" smtClean="0"/>
              <a:t>перебудову</a:t>
            </a:r>
            <a:r>
              <a:rPr lang="ru-RU" dirty="0" smtClean="0"/>
              <a:t> </a:t>
            </a:r>
            <a:r>
              <a:rPr lang="ru-RU" dirty="0" err="1" smtClean="0"/>
              <a:t>відносин</a:t>
            </a:r>
            <a:r>
              <a:rPr lang="ru-RU" dirty="0" smtClean="0"/>
              <a:t> </a:t>
            </a:r>
            <a:r>
              <a:rPr lang="ru-RU" dirty="0" err="1" smtClean="0"/>
              <a:t>між</a:t>
            </a:r>
            <a:r>
              <a:rPr lang="ru-RU" dirty="0" smtClean="0"/>
              <a:t> США </a:t>
            </a:r>
            <a:r>
              <a:rPr lang="ru-RU" dirty="0" err="1" smtClean="0"/>
              <a:t>і</a:t>
            </a:r>
            <a:r>
              <a:rPr lang="ru-RU" dirty="0" smtClean="0"/>
              <a:t> </a:t>
            </a:r>
            <a:r>
              <a:rPr lang="ru-RU" dirty="0" err="1" smtClean="0"/>
              <a:t>Японією</a:t>
            </a:r>
            <a:r>
              <a:rPr lang="ru-RU" dirty="0" smtClean="0"/>
              <a:t> </a:t>
            </a:r>
            <a:r>
              <a:rPr lang="ru-RU" dirty="0" err="1" smtClean="0"/>
              <a:t>під</a:t>
            </a:r>
            <a:r>
              <a:rPr lang="ru-RU" dirty="0" smtClean="0"/>
              <a:t> час </a:t>
            </a:r>
            <a:r>
              <a:rPr lang="ru-RU" dirty="0" err="1" smtClean="0"/>
              <a:t>візиту</a:t>
            </a:r>
            <a:r>
              <a:rPr lang="ru-RU" dirty="0" smtClean="0"/>
              <a:t> в США </a:t>
            </a:r>
            <a:r>
              <a:rPr lang="ru-RU" dirty="0" err="1" smtClean="0"/>
              <a:t>прем'єр-міністра</a:t>
            </a:r>
            <a:r>
              <a:rPr lang="ru-RU" dirty="0" smtClean="0"/>
              <a:t> </a:t>
            </a:r>
            <a:r>
              <a:rPr lang="ru-RU" dirty="0" err="1" smtClean="0"/>
              <a:t>Такесіта</a:t>
            </a:r>
            <a:r>
              <a:rPr lang="ru-RU" dirty="0" smtClean="0"/>
              <a:t> </a:t>
            </a:r>
            <a:r>
              <a:rPr lang="ru-RU" dirty="0" err="1" smtClean="0"/>
              <a:t>Нобору</a:t>
            </a:r>
            <a:r>
              <a:rPr lang="ru-RU" dirty="0" smtClean="0"/>
              <a:t>.</a:t>
            </a:r>
            <a:br>
              <a:rPr lang="ru-RU" dirty="0" smtClean="0"/>
            </a:br>
            <a:endParaRPr lang="uk-UA" dirty="0"/>
          </a:p>
        </p:txBody>
      </p:sp>
      <p:pic>
        <p:nvPicPr>
          <p:cNvPr id="9218" name="Picture 2" descr="http://t0.gstatic.com/images?q=tbn:ANd9GcSxoLb-HVitfK35serCgvtrIykE3l_osizuyVJ-yOPspQEmhDUq_Q"/>
          <p:cNvPicPr>
            <a:picLocks noChangeAspect="1" noChangeArrowheads="1"/>
          </p:cNvPicPr>
          <p:nvPr/>
        </p:nvPicPr>
        <p:blipFill>
          <a:blip r:embed="rId2" cstate="print"/>
          <a:srcRect/>
          <a:stretch>
            <a:fillRect/>
          </a:stretch>
        </p:blipFill>
        <p:spPr bwMode="auto">
          <a:xfrm>
            <a:off x="5076056" y="260648"/>
            <a:ext cx="3842742" cy="3929292"/>
          </a:xfrm>
          <a:prstGeom prst="rect">
            <a:avLst/>
          </a:prstGeom>
          <a:noFill/>
        </p:spPr>
      </p:pic>
      <p:pic>
        <p:nvPicPr>
          <p:cNvPr id="9220" name="Picture 4" descr="http://img0.liveinternet.ru/images/attach/c/1/59/354/59354016_Nixon_USSR.jpg"/>
          <p:cNvPicPr>
            <a:picLocks noChangeAspect="1" noChangeArrowheads="1"/>
          </p:cNvPicPr>
          <p:nvPr/>
        </p:nvPicPr>
        <p:blipFill>
          <a:blip r:embed="rId3" cstate="print"/>
          <a:srcRect/>
          <a:stretch>
            <a:fillRect/>
          </a:stretch>
        </p:blipFill>
        <p:spPr bwMode="auto">
          <a:xfrm>
            <a:off x="395536" y="2564904"/>
            <a:ext cx="5266255" cy="352839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anim calcmode="lin" valueType="num">
                                      <p:cBhvr>
                                        <p:cTn id="14" dur="500" fill="hold"/>
                                        <p:tgtEl>
                                          <p:spTgt spid="9218"/>
                                        </p:tgtEl>
                                        <p:attrNameLst>
                                          <p:attrName>ppt_x</p:attrName>
                                        </p:attrNameLst>
                                      </p:cBhvr>
                                      <p:tavLst>
                                        <p:tav tm="0">
                                          <p:val>
                                            <p:strVal val="#ppt_x"/>
                                          </p:val>
                                        </p:tav>
                                        <p:tav tm="100000">
                                          <p:val>
                                            <p:strVal val="#ppt_x"/>
                                          </p:val>
                                        </p:tav>
                                      </p:tavLst>
                                    </p:anim>
                                    <p:anim calcmode="lin" valueType="num">
                                      <p:cBhvr>
                                        <p:cTn id="15" dur="5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500"/>
                                        <p:tgtEl>
                                          <p:spTgt spid="9220"/>
                                        </p:tgtEl>
                                      </p:cBhvr>
                                    </p:animEffect>
                                    <p:anim calcmode="lin" valueType="num">
                                      <p:cBhvr>
                                        <p:cTn id="20" dur="500" fill="hold"/>
                                        <p:tgtEl>
                                          <p:spTgt spid="9220"/>
                                        </p:tgtEl>
                                        <p:attrNameLst>
                                          <p:attrName>ppt_x</p:attrName>
                                        </p:attrNameLst>
                                      </p:cBhvr>
                                      <p:tavLst>
                                        <p:tav tm="0">
                                          <p:val>
                                            <p:strVal val="#ppt_x"/>
                                          </p:val>
                                        </p:tav>
                                        <p:tav tm="100000">
                                          <p:val>
                                            <p:strVal val="#ppt_x"/>
                                          </p:val>
                                        </p:tav>
                                      </p:tavLst>
                                    </p:anim>
                                    <p:anim calcmode="lin" valueType="num">
                                      <p:cBhvr>
                                        <p:cTn id="21" dur="5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S01038996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19B6DB-E2EA-46A4-8DB3-CADE8DFDA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TS010389962</Template>
  <TotalTime>211</TotalTime>
  <Words>800</Words>
  <Application>Microsoft Office PowerPoint</Application>
  <PresentationFormat>Экран (4:3)</PresentationFormat>
  <Paragraphs>25</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TS010389962</vt:lpstr>
      <vt:lpstr>Японія у ХХ столітті</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subject>Шаблон оформления</dc:subject>
  <dc:creator>Ольга</dc:creator>
  <dc:description>Шаблон оформления</dc:description>
  <cp:lastModifiedBy>Ольга</cp:lastModifiedBy>
  <cp:revision>21</cp:revision>
  <dcterms:created xsi:type="dcterms:W3CDTF">2014-03-03T07:59:53Z</dcterms:created>
  <dcterms:modified xsi:type="dcterms:W3CDTF">2014-03-13T00:52:06Z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TC103899629990</vt:lpwstr>
  </property>
</Properties>
</file>