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t>08.02.2014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t>08.02.2014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t>08.02.2014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t>08.02.2014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t>08.02.2014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t>08.02.2014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t>08.02.2014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t>08.02.2014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t>08.02.2014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t>08.02.2014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57792A9-DF64-4079-9556-228CBB0E28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EA7D49-81D4-410D-9F4B-F117376803A0}" type="datetimeFigureOut">
              <a:rPr lang="uk-UA" smtClean="0"/>
              <a:t>08.02.2014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EA7D49-81D4-410D-9F4B-F117376803A0}" type="datetimeFigureOut">
              <a:rPr lang="uk-UA" smtClean="0"/>
              <a:t>08.02.2014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7792A9-DF64-4079-9556-228CBB0E287C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&#1045;&#1087;&#1086;&#1093;&#1072;_&#1079;&#1072;&#1089;&#1090;&#1086;&#1102;" TargetMode="External"/><Relationship Id="rId7" Type="http://schemas.openxmlformats.org/officeDocument/2006/relationships/hyperlink" Target="http://pidruchniki.ws/1704061851680/istoriya/period_zastoyu" TargetMode="External"/><Relationship Id="rId2" Type="http://schemas.openxmlformats.org/officeDocument/2006/relationships/hyperlink" Target="http://uk.wikipedia.org/wiki/&#1055;&#1077;&#1088;&#1110;&#1086;&#1076;_&#1079;&#1072;&#1089;&#1090;&#1086;&#1102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yzhden.ua/Society/97201" TargetMode="External"/><Relationship Id="rId5" Type="http://schemas.openxmlformats.org/officeDocument/2006/relationships/hyperlink" Target="http://school.xvatit.com/index.php?title=%D0%A2%D0%B5%D0%BC%D0%B0_20._%D0%A0%D0%BE%D0%BA%D0%B8_%E2%80%9E%D0%B7%D0%B0%D1%81%D1%82%D0%BE%D1%8E%E2%80%9D_(1964-1985_%D1%80%D1%80.)" TargetMode="External"/><Relationship Id="rId4" Type="http://schemas.openxmlformats.org/officeDocument/2006/relationships/hyperlink" Target="http://pidruchniki.ws/1318121544791/istoriya/period_zastoyu_krizi_radyanskogo_suspilstva_1964-198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212976"/>
            <a:ext cx="7920880" cy="2301240"/>
          </a:xfrm>
        </p:spPr>
        <p:txBody>
          <a:bodyPr/>
          <a:lstStyle/>
          <a:p>
            <a:r>
              <a:rPr lang="uk-UA" dirty="0"/>
              <a:t>Період «Застою</a:t>
            </a:r>
            <a:r>
              <a:rPr lang="uk-UA" dirty="0" smtClean="0"/>
              <a:t>»</a:t>
            </a:r>
            <a:r>
              <a:rPr lang="en-US" dirty="0" smtClean="0"/>
              <a:t>  </a:t>
            </a:r>
            <a:r>
              <a:rPr lang="uk-UA" dirty="0" smtClean="0"/>
              <a:t>В </a:t>
            </a:r>
            <a:r>
              <a:rPr lang="uk-UA" dirty="0" err="1" smtClean="0"/>
              <a:t>Срср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32656"/>
            <a:ext cx="4069290" cy="201622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Презентацію виконали</a:t>
            </a:r>
          </a:p>
          <a:p>
            <a:r>
              <a:rPr lang="uk-UA" dirty="0"/>
              <a:t>у</a:t>
            </a:r>
            <a:r>
              <a:rPr lang="uk-UA" dirty="0" smtClean="0"/>
              <a:t>чениці 11 Б класу</a:t>
            </a:r>
          </a:p>
          <a:p>
            <a:r>
              <a:rPr lang="uk-UA" dirty="0" smtClean="0"/>
              <a:t>Класичної гімназії</a:t>
            </a:r>
          </a:p>
          <a:p>
            <a:r>
              <a:rPr lang="uk-UA" dirty="0"/>
              <a:t>п</a:t>
            </a:r>
            <a:r>
              <a:rPr lang="uk-UA" dirty="0" smtClean="0"/>
              <a:t>ри ЛНУ ім. І.Франка</a:t>
            </a:r>
          </a:p>
          <a:p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Тислюкевич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Дзвіна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</a:p>
          <a:p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Паськович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Вікторія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3623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7641"/>
            <a:ext cx="3481362" cy="251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57104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48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Рівень життя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6336704" cy="56886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1900" dirty="0"/>
              <a:t>Починаючи з </a:t>
            </a:r>
            <a:r>
              <a:rPr lang="en-US" sz="1900" dirty="0"/>
              <a:t>XXIII </a:t>
            </a:r>
            <a:r>
              <a:rPr lang="uk-UA" sz="1900" dirty="0"/>
              <a:t>з'їзду КПРС (1966р.), на всіх високих партійних форумах завдання підвищення життєвого рівня населення декларувалося як одне з основних завдань партії держави. Навіть у Конституції СРСР 1977р. (Конституції УРСР 1978р.)були зафіксовані права на гарантовану, гідну оплату праці, на забезпечення житлом, кваліфікованою медичною допомогою</a:t>
            </a:r>
            <a:r>
              <a:rPr lang="uk-UA" sz="1900" dirty="0" smtClean="0"/>
              <a:t>.</a:t>
            </a:r>
            <a:endParaRPr lang="uk-UA" sz="1900" dirty="0"/>
          </a:p>
          <a:p>
            <a:pPr>
              <a:buFont typeface="Wingdings" pitchFamily="2" charset="2"/>
              <a:buChar char="§"/>
            </a:pPr>
            <a:r>
              <a:rPr lang="uk-UA" sz="1900" dirty="0"/>
              <a:t>Деякі позитивні зміни відбулися, хоча їхні масштаби явно поступалися обіцяним. Зокрема, остаточно відійшов у минуле страх голоду. Колгоспники нарешті стали регулярно отримувати заробітну плату і пенсії. Зросла купівельна спроможність населення. Так,середня заробітна плата з 78 руб., у 1960р.зросла до 155 </a:t>
            </a:r>
            <a:r>
              <a:rPr lang="uk-UA" sz="1900" dirty="0" err="1"/>
              <a:t>руб.у</a:t>
            </a:r>
            <a:r>
              <a:rPr lang="uk-UA" sz="1900" dirty="0"/>
              <a:t> 1980р. Люди стали користуватися тими речами ,які ще з 30-х років були звичними на Заході:пральні машини,холодильники та інша побутова техніка</a:t>
            </a:r>
            <a:r>
              <a:rPr lang="uk-UA" sz="1900" dirty="0" smtClean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r="1847"/>
          <a:stretch/>
        </p:blipFill>
        <p:spPr bwMode="auto">
          <a:xfrm>
            <a:off x="6444208" y="620689"/>
            <a:ext cx="258354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"/>
          <a:stretch/>
        </p:blipFill>
        <p:spPr bwMode="auto">
          <a:xfrm>
            <a:off x="6444208" y="3789040"/>
            <a:ext cx="2575139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66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9894" cy="424847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Велика </a:t>
            </a:r>
            <a:r>
              <a:rPr lang="ru-RU" dirty="0" err="1"/>
              <a:t>увага</a:t>
            </a:r>
            <a:r>
              <a:rPr lang="ru-RU" dirty="0"/>
              <a:t> в СРСР </a:t>
            </a:r>
            <a:r>
              <a:rPr lang="ru-RU" dirty="0" err="1"/>
              <a:t>приділялася</a:t>
            </a:r>
            <a:r>
              <a:rPr lang="ru-RU" dirty="0"/>
              <a:t> </a:t>
            </a:r>
            <a:r>
              <a:rPr lang="ru-RU" dirty="0" err="1"/>
              <a:t>постійному</a:t>
            </a:r>
            <a:r>
              <a:rPr lang="ru-RU" dirty="0"/>
              <a:t> культурному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.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 застою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відкоту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демократизації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відлиги</a:t>
            </a:r>
            <a:r>
              <a:rPr lang="ru-RU" dirty="0"/>
              <a:t>, </a:t>
            </a:r>
            <a:r>
              <a:rPr lang="ru-RU" dirty="0" err="1"/>
              <a:t>з'явилося</a:t>
            </a:r>
            <a:r>
              <a:rPr lang="ru-RU" dirty="0"/>
              <a:t> </a:t>
            </a:r>
            <a:r>
              <a:rPr lang="ru-RU" dirty="0" err="1"/>
              <a:t>дисидентський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В </a:t>
            </a:r>
            <a:r>
              <a:rPr lang="ru-RU" dirty="0" err="1"/>
              <a:t>епоху</a:t>
            </a:r>
            <a:r>
              <a:rPr lang="ru-RU" dirty="0"/>
              <a:t> застою </a:t>
            </a:r>
            <a:r>
              <a:rPr lang="ru-RU" dirty="0" err="1"/>
              <a:t>відбувався</a:t>
            </a:r>
            <a:r>
              <a:rPr lang="ru-RU" dirty="0"/>
              <a:t> </a:t>
            </a:r>
            <a:r>
              <a:rPr lang="ru-RU" dirty="0" err="1"/>
              <a:t>неухильне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спиртних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 (з 1,9 л чистого алкоголю на душу </a:t>
            </a:r>
            <a:r>
              <a:rPr lang="ru-RU" dirty="0" err="1"/>
              <a:t>населення</a:t>
            </a:r>
            <a:r>
              <a:rPr lang="ru-RU" dirty="0"/>
              <a:t> в 1952 р. до 14,2 л у 1984 р.).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Походив і </a:t>
            </a:r>
            <a:r>
              <a:rPr lang="ru-RU" dirty="0" err="1"/>
              <a:t>безперервне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числа </a:t>
            </a:r>
            <a:r>
              <a:rPr lang="ru-RU" dirty="0" err="1"/>
              <a:t>самогубств</a:t>
            </a:r>
            <a:r>
              <a:rPr lang="ru-RU" dirty="0"/>
              <a:t> - з 17,1 на 100 000 </a:t>
            </a:r>
            <a:r>
              <a:rPr lang="ru-RU" dirty="0" err="1"/>
              <a:t>населення</a:t>
            </a:r>
            <a:r>
              <a:rPr lang="ru-RU" dirty="0"/>
              <a:t> в 1965 р. до 29,7 у 1984 </a:t>
            </a:r>
            <a:r>
              <a:rPr lang="ru-RU" dirty="0" err="1"/>
              <a:t>році</a:t>
            </a:r>
            <a:r>
              <a:rPr lang="ru-RU" dirty="0"/>
              <a:t> . 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/>
              <a:t>Кримінальна</a:t>
            </a:r>
            <a:r>
              <a:rPr lang="ru-RU" dirty="0"/>
              <a:t> обстановка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залишалася</a:t>
            </a:r>
            <a:r>
              <a:rPr lang="ru-RU" dirty="0"/>
              <a:t> </a:t>
            </a:r>
            <a:r>
              <a:rPr lang="ru-RU" dirty="0" err="1"/>
              <a:t>складною:За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з 1973 по 1983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скоєних</a:t>
            </a:r>
            <a:r>
              <a:rPr lang="ru-RU" dirty="0"/>
              <a:t> </a:t>
            </a:r>
            <a:r>
              <a:rPr lang="ru-RU" dirty="0" err="1"/>
              <a:t>злочинів</a:t>
            </a:r>
            <a:r>
              <a:rPr lang="ru-RU" dirty="0"/>
              <a:t> </a:t>
            </a:r>
            <a:r>
              <a:rPr lang="ru-RU" dirty="0" err="1"/>
              <a:t>збільшилася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вдвічі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тяжких </a:t>
            </a:r>
            <a:r>
              <a:rPr lang="ru-RU" dirty="0" err="1"/>
              <a:t>насильницьких</a:t>
            </a:r>
            <a:r>
              <a:rPr lang="ru-RU" dirty="0"/>
              <a:t> </a:t>
            </a:r>
            <a:r>
              <a:rPr lang="ru-RU" dirty="0" err="1"/>
              <a:t>злочинів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особи - на 58%, </a:t>
            </a:r>
            <a:r>
              <a:rPr lang="ru-RU" dirty="0" err="1"/>
              <a:t>розбоїв</a:t>
            </a:r>
            <a:r>
              <a:rPr lang="ru-RU" dirty="0"/>
              <a:t> та </a:t>
            </a:r>
            <a:r>
              <a:rPr lang="ru-RU" dirty="0" err="1"/>
              <a:t>грабежів</a:t>
            </a:r>
            <a:r>
              <a:rPr lang="ru-RU" dirty="0"/>
              <a:t> - в два рази, </a:t>
            </a:r>
            <a:r>
              <a:rPr lang="ru-RU" dirty="0" err="1"/>
              <a:t>квартирних</a:t>
            </a:r>
            <a:r>
              <a:rPr lang="ru-RU" dirty="0"/>
              <a:t> </a:t>
            </a:r>
            <a:r>
              <a:rPr lang="ru-RU" dirty="0" err="1"/>
              <a:t>крадіжок</a:t>
            </a:r>
            <a:r>
              <a:rPr lang="ru-RU" dirty="0"/>
              <a:t> і </a:t>
            </a:r>
            <a:r>
              <a:rPr lang="ru-RU" dirty="0" err="1"/>
              <a:t>хабарництва</a:t>
            </a:r>
            <a:r>
              <a:rPr lang="ru-RU" dirty="0"/>
              <a:t> - в три рази.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злочинних</a:t>
            </a:r>
            <a:r>
              <a:rPr lang="ru-RU" dirty="0"/>
              <a:t> </a:t>
            </a:r>
            <a:r>
              <a:rPr lang="ru-RU" dirty="0" err="1"/>
              <a:t>посягань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за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зросло</a:t>
            </a:r>
            <a:r>
              <a:rPr lang="ru-RU" dirty="0"/>
              <a:t> на 39%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  <a:p>
            <a:pPr>
              <a:buFont typeface="Wingdings" pitchFamily="2" charset="2"/>
              <a:buChar char="§"/>
            </a:pP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4336601" cy="251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485667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Черга у кіно</a:t>
            </a:r>
            <a:endParaRPr lang="uk-UA" sz="1600" i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3812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830813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 smtClean="0"/>
              <a:t>Найпрестижніша</a:t>
            </a:r>
            <a:r>
              <a:rPr lang="ru-RU" sz="1600" i="1" dirty="0" smtClean="0"/>
              <a:t> модель </a:t>
            </a:r>
            <a:r>
              <a:rPr lang="ru-RU" sz="1600" i="1" dirty="0" err="1" smtClean="0"/>
              <a:t>радянських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автівок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періоду</a:t>
            </a:r>
            <a:r>
              <a:rPr lang="ru-RU" sz="1600" i="1" dirty="0" smtClean="0"/>
              <a:t> застою «Волга» ГАЗ-24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348592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Кінець періоду «застою»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6768752" cy="5445224"/>
          </a:xfrm>
        </p:spPr>
        <p:txBody>
          <a:bodyPr>
            <a:normAutofit fontScale="32500" lnSpcReduction="20000"/>
          </a:bodyPr>
          <a:lstStyle/>
          <a:p>
            <a:pPr marL="36576" indent="0">
              <a:buNone/>
            </a:pPr>
            <a:r>
              <a:rPr lang="uk-UA" dirty="0" smtClean="0"/>
              <a:t>	</a:t>
            </a:r>
            <a:r>
              <a:rPr lang="uk-UA" sz="5500" dirty="0" smtClean="0"/>
              <a:t>Л</a:t>
            </a:r>
            <a:r>
              <a:rPr lang="uk-UA" sz="5500" dirty="0"/>
              <a:t>. Брежнєв помер </a:t>
            </a:r>
            <a:r>
              <a:rPr lang="uk-UA" sz="5500" dirty="0" smtClean="0"/>
              <a:t>у </a:t>
            </a:r>
            <a:r>
              <a:rPr lang="uk-UA" sz="5500" dirty="0"/>
              <a:t>листопаді 1982 </a:t>
            </a:r>
            <a:r>
              <a:rPr lang="uk-UA" sz="5500" dirty="0" smtClean="0"/>
              <a:t>р. </a:t>
            </a:r>
            <a:r>
              <a:rPr lang="uk-UA" sz="5500" dirty="0"/>
              <a:t>Генеральним секретарем ЦК КПРС був обраний </a:t>
            </a:r>
            <a:r>
              <a:rPr lang="uk-UA" sz="5500" dirty="0" smtClean="0"/>
              <a:t>Юрій Андропов. </a:t>
            </a:r>
            <a:r>
              <a:rPr lang="uk-UA" sz="5500" dirty="0"/>
              <a:t>Під час його 15-місячного правління вище керівництво СРСР уперше вголос висловило занепокоєння економічним станом країни. При цьому всі рішення та дії партійного керівництва залишалася поза критикою, а причинами соціально-економічних труднощів були названі низька виконавча дисципліна на робочих місцях, брак відповідальності, нецільове використання робітниками та службовцями робочого часу та матеріальних ресурсів, розкрадання соціалістичної власності, пияцтво та інші зловживання. </a:t>
            </a:r>
            <a:endParaRPr lang="uk-UA" sz="5500" dirty="0" smtClean="0"/>
          </a:p>
          <a:p>
            <a:pPr marL="36576" indent="0">
              <a:buNone/>
            </a:pPr>
            <a:r>
              <a:rPr lang="uk-UA" sz="5500" dirty="0"/>
              <a:t>	</a:t>
            </a:r>
            <a:r>
              <a:rPr lang="uk-UA" sz="5500" dirty="0" smtClean="0"/>
              <a:t>Партія </a:t>
            </a:r>
            <a:r>
              <a:rPr lang="uk-UA" sz="5500" dirty="0"/>
              <a:t>взялася за наведення порядку по всій країні. Проте ініціативи Ю.Андропова носили характер галасливих, але скороминучих кампаній боротьби за трудову дисципліну, а також боротьби з «нетрудовими доходами» та з пияцтвом і алкоголізмом. Після його смерті (лютий 1984), теж після тяжкої хвороби, ці кампанії вщухли самі собою. </a:t>
            </a:r>
            <a:endParaRPr lang="uk-UA" sz="5500" dirty="0" smtClean="0"/>
          </a:p>
          <a:p>
            <a:pPr marL="36576" indent="0">
              <a:buNone/>
            </a:pPr>
            <a:r>
              <a:rPr lang="uk-UA" sz="5500" dirty="0"/>
              <a:t>	</a:t>
            </a:r>
            <a:r>
              <a:rPr lang="uk-UA" sz="5500" dirty="0" smtClean="0"/>
              <a:t>Наступний </a:t>
            </a:r>
            <a:r>
              <a:rPr lang="uk-UA" sz="5500" dirty="0"/>
              <a:t>Генеральний Секретар, 72-річний Костянтин Черненко, повернув країну до спокою брежнєвських часів. Останні кілька місяців свого правління він провів у лікарні і помер у березні 1985 р.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2096641" cy="278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6336" y="3140968"/>
            <a:ext cx="1376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Ю.Андропов </a:t>
            </a:r>
            <a:endParaRPr lang="uk-UA" sz="1600" i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861049"/>
            <a:ext cx="209148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30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Висновок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Отже, епоха «застою» в радянській системі була передбачуваним явищем,яке партійні голови роками намагалися відтягнути. В цей період економічний занепад досяг мінусової точки, а суспільство уже майже не вірило у досягнення комунізму. Занепад виробництва,застаріла техніка, брехня та формальні закони створили з утопічної ідеології посміховисько, яке на кінець 80-х років дало великий поштовх для розпаду величної «імперії».</a:t>
            </a:r>
            <a:endParaRPr lang="uk-UA" sz="2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096344" cy="17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8715" y="186596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Радянська мода</a:t>
            </a:r>
            <a:endParaRPr lang="uk-UA" sz="1600" i="1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3"/>
            <a:ext cx="266429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6707" y="4066529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Життя в </a:t>
            </a:r>
            <a:r>
              <a:rPr lang="uk-UA" sz="1600" i="1" dirty="0" err="1" smtClean="0"/>
              <a:t>Хрущовках</a:t>
            </a:r>
            <a:endParaRPr lang="uk-UA" sz="1600" i="1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35" y="4941168"/>
            <a:ext cx="2701937" cy="182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3968" y="609329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Футбольна команда «Зеніт»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142847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Використані джерела: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http://uk.wikipedia.org/wiki/</a:t>
            </a:r>
            <a:r>
              <a:rPr lang="uk-UA" dirty="0" smtClean="0">
                <a:hlinkClick r:id="rId2"/>
              </a:rPr>
              <a:t>Період_застою</a:t>
            </a:r>
            <a:endParaRPr lang="uk-UA" dirty="0" smtClean="0"/>
          </a:p>
          <a:p>
            <a:r>
              <a:rPr lang="en-US" dirty="0">
                <a:hlinkClick r:id="rId3"/>
              </a:rPr>
              <a:t>http://znaimo.com.ua/</a:t>
            </a:r>
            <a:r>
              <a:rPr lang="uk-UA" dirty="0">
                <a:hlinkClick r:id="rId3"/>
              </a:rPr>
              <a:t>Епоха_застою#</a:t>
            </a:r>
            <a:r>
              <a:rPr lang="en-US" dirty="0" smtClean="0">
                <a:hlinkClick r:id="rId3"/>
              </a:rPr>
              <a:t>link9</a:t>
            </a:r>
            <a:endParaRPr lang="uk-UA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pidruchniki.ws/1318121544791/istoriya/period_zastoyu_krizi_radyanskogo_suspilstva_1964-1985</a:t>
            </a:r>
            <a:endParaRPr lang="uk-UA" dirty="0" smtClean="0"/>
          </a:p>
          <a:p>
            <a:r>
              <a:rPr lang="en-US" dirty="0">
                <a:hlinkClick r:id="rId5"/>
              </a:rPr>
              <a:t>http://school.xvatit.com/index.php?title=%D0%A2%D0%B5%D0%BC%D0%B0_20._%</a:t>
            </a:r>
            <a:r>
              <a:rPr lang="en-US" dirty="0" smtClean="0">
                <a:hlinkClick r:id="rId5"/>
              </a:rPr>
              <a:t>D0%A0%D0%BE%D0%BA%D0%B8.)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tyzhden.ua/Society/97201</a:t>
            </a:r>
            <a:endParaRPr lang="uk-UA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pidruchniki.ws/1704061851680/istoriya/period_zastoyu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798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Зміст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467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uk-UA" dirty="0" smtClean="0"/>
              <a:t>Визначення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Передумови та початок:</a:t>
            </a:r>
          </a:p>
          <a:p>
            <a:pPr marL="1410462" lvl="3" indent="-514350">
              <a:buFont typeface="+mj-lt"/>
              <a:buAutoNum type="arabicPeriod"/>
            </a:pPr>
            <a:r>
              <a:rPr lang="uk-UA" dirty="0" smtClean="0"/>
              <a:t>Економіка</a:t>
            </a:r>
          </a:p>
          <a:p>
            <a:pPr marL="1410462" lvl="3" indent="-514350">
              <a:buFont typeface="+mj-lt"/>
              <a:buAutoNum type="arabicPeriod"/>
            </a:pPr>
            <a:r>
              <a:rPr lang="uk-UA" dirty="0" smtClean="0"/>
              <a:t>Зовнішня політика</a:t>
            </a:r>
          </a:p>
          <a:p>
            <a:pPr marL="1410462" lvl="3" indent="-514350">
              <a:buFont typeface="+mj-lt"/>
              <a:buAutoNum type="arabicPeriod"/>
            </a:pPr>
            <a:r>
              <a:rPr lang="uk-UA" dirty="0" smtClean="0"/>
              <a:t>Внутрішня політика</a:t>
            </a:r>
          </a:p>
          <a:p>
            <a:pPr marL="1410462" lvl="3" indent="-514350">
              <a:buFont typeface="+mj-lt"/>
              <a:buAutoNum type="arabicPeriod"/>
            </a:pPr>
            <a:r>
              <a:rPr lang="uk-UA" dirty="0" smtClean="0"/>
              <a:t>Ідеологія та культура</a:t>
            </a:r>
          </a:p>
          <a:p>
            <a:pPr marL="1410462" lvl="3" indent="-514350">
              <a:buFont typeface="+mj-lt"/>
              <a:buAutoNum type="arabicPeriod"/>
            </a:pPr>
            <a:r>
              <a:rPr lang="uk-UA" dirty="0" smtClean="0"/>
              <a:t>Рівень життя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Кінець періоду «застою»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5085184"/>
            <a:ext cx="5544616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</a:t>
            </a:r>
            <a:r>
              <a:rPr lang="uk-UA" sz="3600" dirty="0" smtClean="0"/>
              <a:t>: </a:t>
            </a:r>
            <a:r>
              <a:rPr lang="uk-UA" sz="2000" dirty="0" smtClean="0"/>
              <a:t>зрозуміти та розшифрувати головні причини занепаду радянської економіки. Розглянути всі аспекти життя «застарілого» типу суспільства.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24033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5" y="2924944"/>
            <a:ext cx="331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Київ у період «розвинутого соціалізму»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1460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574" y="548680"/>
            <a:ext cx="28575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Визначення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136904" cy="5256584"/>
          </a:xfrm>
        </p:spPr>
        <p:txBody>
          <a:bodyPr>
            <a:noAutofit/>
          </a:bodyPr>
          <a:lstStyle/>
          <a:p>
            <a:r>
              <a:rPr lang="uk-UA" sz="2000" dirty="0"/>
              <a:t>Період «Застою» </a:t>
            </a:r>
            <a:r>
              <a:rPr lang="uk-UA" sz="2000" dirty="0" err="1" smtClean="0"/>
              <a:t>—з'явилося</a:t>
            </a:r>
            <a:r>
              <a:rPr lang="uk-UA" sz="2000" dirty="0" smtClean="0"/>
              <a:t> </a:t>
            </a:r>
            <a:r>
              <a:rPr lang="uk-UA" sz="2000" dirty="0"/>
              <a:t>та було </a:t>
            </a:r>
            <a:endParaRPr lang="uk-UA" sz="2000" dirty="0" smtClean="0"/>
          </a:p>
          <a:p>
            <a:pPr marL="36576" indent="0">
              <a:buNone/>
            </a:pPr>
            <a:r>
              <a:rPr lang="uk-UA" sz="2000" dirty="0" smtClean="0"/>
              <a:t>введене </a:t>
            </a:r>
            <a:r>
              <a:rPr lang="uk-UA" sz="2000" dirty="0"/>
              <a:t>в політичний лексикон лідером КПРС </a:t>
            </a:r>
            <a:endParaRPr lang="uk-UA" sz="2000" dirty="0" smtClean="0"/>
          </a:p>
          <a:p>
            <a:pPr marL="36576" indent="0">
              <a:buNone/>
            </a:pPr>
            <a:r>
              <a:rPr lang="uk-UA" sz="2000" dirty="0" smtClean="0"/>
              <a:t>та </a:t>
            </a:r>
            <a:r>
              <a:rPr lang="uk-UA" sz="2000" dirty="0"/>
              <a:t>головою держави - М. С. Горбачовим у другій </a:t>
            </a:r>
            <a:endParaRPr lang="uk-UA" sz="2000" dirty="0" smtClean="0"/>
          </a:p>
          <a:p>
            <a:pPr marL="36576" indent="0">
              <a:buNone/>
            </a:pPr>
            <a:r>
              <a:rPr lang="uk-UA" sz="2000" dirty="0" smtClean="0"/>
              <a:t>половині </a:t>
            </a:r>
            <a:r>
              <a:rPr lang="uk-UA" sz="2000" dirty="0"/>
              <a:t>1980-х років.</a:t>
            </a:r>
          </a:p>
          <a:p>
            <a:endParaRPr lang="uk-UA" sz="2000" dirty="0"/>
          </a:p>
          <a:p>
            <a:r>
              <a:rPr lang="uk-UA" sz="2000" dirty="0"/>
              <a:t>Власна </a:t>
            </a:r>
            <a:r>
              <a:rPr lang="uk-UA" sz="2000" dirty="0" smtClean="0"/>
              <a:t>назва </a:t>
            </a:r>
            <a:r>
              <a:rPr lang="uk-UA" sz="2000" dirty="0"/>
              <a:t>цього періоду </a:t>
            </a:r>
            <a:r>
              <a:rPr lang="uk-UA" sz="2000" dirty="0" smtClean="0"/>
              <a:t>- </a:t>
            </a:r>
            <a:r>
              <a:rPr lang="uk-UA" sz="2000" dirty="0">
                <a:solidFill>
                  <a:srgbClr val="FFFF66"/>
                </a:solidFill>
              </a:rPr>
              <a:t>«розвинений </a:t>
            </a:r>
            <a:endParaRPr lang="uk-UA" sz="2000" dirty="0" smtClean="0">
              <a:solidFill>
                <a:srgbClr val="FFFF66"/>
              </a:solidFill>
            </a:endParaRPr>
          </a:p>
          <a:p>
            <a:pPr marL="36576" indent="0">
              <a:buNone/>
            </a:pPr>
            <a:r>
              <a:rPr lang="uk-UA" sz="2000" dirty="0" smtClean="0">
                <a:solidFill>
                  <a:srgbClr val="FFFF66"/>
                </a:solidFill>
              </a:rPr>
              <a:t>соціалізм</a:t>
            </a:r>
            <a:r>
              <a:rPr lang="uk-UA" sz="2000" dirty="0">
                <a:solidFill>
                  <a:srgbClr val="FFFF66"/>
                </a:solidFill>
              </a:rPr>
              <a:t>». </a:t>
            </a:r>
            <a:r>
              <a:rPr lang="uk-UA" sz="2000" dirty="0"/>
              <a:t>В цей період в радянському </a:t>
            </a:r>
            <a:endParaRPr lang="uk-UA" sz="2000" dirty="0" smtClean="0"/>
          </a:p>
          <a:p>
            <a:pPr marL="36576" indent="0">
              <a:buNone/>
            </a:pPr>
            <a:r>
              <a:rPr lang="uk-UA" sz="2000" dirty="0" smtClean="0"/>
              <a:t>суспільстві </a:t>
            </a:r>
            <a:r>
              <a:rPr lang="uk-UA" sz="2000" dirty="0"/>
              <a:t>складалися передумови глибокої </a:t>
            </a:r>
            <a:endParaRPr lang="uk-UA" sz="2000" dirty="0" smtClean="0"/>
          </a:p>
          <a:p>
            <a:pPr marL="36576" indent="0">
              <a:buNone/>
            </a:pPr>
            <a:r>
              <a:rPr lang="uk-UA" sz="2000" dirty="0" smtClean="0"/>
              <a:t>системної </a:t>
            </a:r>
            <a:r>
              <a:rPr lang="uk-UA" sz="2000" dirty="0"/>
              <a:t>кризи — економічної та соціальної, </a:t>
            </a:r>
            <a:endParaRPr lang="uk-UA" sz="2000" dirty="0" smtClean="0"/>
          </a:p>
          <a:p>
            <a:pPr marL="36576" indent="0">
              <a:buNone/>
            </a:pPr>
            <a:r>
              <a:rPr lang="uk-UA" sz="2000" dirty="0" smtClean="0"/>
              <a:t>які </a:t>
            </a:r>
            <a:r>
              <a:rPr lang="uk-UA" sz="2000" dirty="0"/>
              <a:t>врешті призвели до краху радянської економіки та </a:t>
            </a:r>
            <a:r>
              <a:rPr lang="uk-UA" sz="2000" dirty="0" smtClean="0"/>
              <a:t>   політичного </a:t>
            </a:r>
            <a:r>
              <a:rPr lang="uk-UA" sz="2000" dirty="0"/>
              <a:t>розпаду СРСР.</a:t>
            </a:r>
          </a:p>
          <a:p>
            <a:endParaRPr lang="uk-UA" sz="2000" dirty="0"/>
          </a:p>
          <a:p>
            <a:r>
              <a:rPr lang="uk-UA" sz="2000" dirty="0"/>
              <a:t>З</a:t>
            </a:r>
            <a:r>
              <a:rPr lang="uk-UA" sz="2000" dirty="0" smtClean="0"/>
              <a:t>астій </a:t>
            </a:r>
            <a:r>
              <a:rPr lang="uk-UA" sz="2000" dirty="0"/>
              <a:t>пов'язують з ім'ям </a:t>
            </a:r>
            <a:r>
              <a:rPr lang="uk-UA" sz="2000" dirty="0" smtClean="0"/>
              <a:t>Генсека ЦК </a:t>
            </a:r>
            <a:r>
              <a:rPr lang="uk-UA" sz="2000" dirty="0"/>
              <a:t>КПРС Леоніда Брежнєва, під час правління якого (1964-1982) застійні явища у суспільстві сформувалися та набули характерних </a:t>
            </a:r>
            <a:r>
              <a:rPr lang="uk-UA" sz="2000" dirty="0" smtClean="0"/>
              <a:t>рис.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9232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Передумови та початок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3960440"/>
          </a:xfrm>
        </p:spPr>
        <p:txBody>
          <a:bodyPr>
            <a:normAutofit fontScale="55000" lnSpcReduction="20000"/>
          </a:bodyPr>
          <a:lstStyle/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r>
              <a:rPr lang="ru-RU" sz="3800" dirty="0" smtClean="0"/>
              <a:t>	</a:t>
            </a:r>
            <a:r>
              <a:rPr lang="ru-RU" sz="3600" dirty="0" smtClean="0"/>
              <a:t>У 1970-х </a:t>
            </a:r>
            <a:r>
              <a:rPr lang="ru-RU" sz="3600" dirty="0"/>
              <a:t>роках </a:t>
            </a:r>
            <a:r>
              <a:rPr lang="ru-RU" sz="3600" dirty="0" err="1"/>
              <a:t>можливості</a:t>
            </a:r>
            <a:r>
              <a:rPr lang="ru-RU" sz="3600" dirty="0"/>
              <a:t> </a:t>
            </a:r>
            <a:r>
              <a:rPr lang="ru-RU" sz="3600" dirty="0" err="1"/>
              <a:t>екстенсивного</a:t>
            </a:r>
            <a:r>
              <a:rPr lang="ru-RU" sz="3600" dirty="0"/>
              <a:t> </a:t>
            </a:r>
            <a:r>
              <a:rPr lang="ru-RU" sz="3600" dirty="0" err="1"/>
              <a:t>розвитку</a:t>
            </a:r>
            <a:r>
              <a:rPr lang="ru-RU" sz="3600" dirty="0"/>
              <a:t> </a:t>
            </a:r>
            <a:r>
              <a:rPr lang="ru-RU" sz="3600" dirty="0" err="1"/>
              <a:t>вичерпалися</a:t>
            </a:r>
            <a:r>
              <a:rPr lang="ru-RU" sz="3600" dirty="0"/>
              <a:t>. </a:t>
            </a:r>
            <a:r>
              <a:rPr lang="ru-RU" sz="3600" dirty="0" smtClean="0"/>
              <a:t>Так, у </a:t>
            </a:r>
            <a:r>
              <a:rPr lang="ru-RU" sz="3600" dirty="0"/>
              <a:t>8-й </a:t>
            </a:r>
            <a:r>
              <a:rPr lang="ru-RU" sz="3600" dirty="0" err="1"/>
              <a:t>п'ятирічці</a:t>
            </a:r>
            <a:r>
              <a:rPr lang="ru-RU" sz="3600" dirty="0"/>
              <a:t> </a:t>
            </a:r>
            <a:r>
              <a:rPr lang="ru-RU" sz="3600" dirty="0" err="1" smtClean="0"/>
              <a:t>національний</a:t>
            </a:r>
            <a:r>
              <a:rPr lang="ru-RU" sz="3600" dirty="0" smtClean="0"/>
              <a:t> </a:t>
            </a:r>
            <a:r>
              <a:rPr lang="ru-RU" sz="3600" dirty="0" err="1"/>
              <a:t>дохід</a:t>
            </a:r>
            <a:r>
              <a:rPr lang="ru-RU" sz="3600" dirty="0"/>
              <a:t> </a:t>
            </a:r>
            <a:r>
              <a:rPr lang="ru-RU" sz="3600" dirty="0" err="1"/>
              <a:t>щороку</a:t>
            </a:r>
            <a:r>
              <a:rPr lang="ru-RU" sz="3600" dirty="0"/>
              <a:t> </a:t>
            </a:r>
            <a:r>
              <a:rPr lang="ru-RU" sz="3600" dirty="0" err="1" smtClean="0"/>
              <a:t>зростав</a:t>
            </a:r>
            <a:r>
              <a:rPr lang="ru-RU" sz="3600" dirty="0" smtClean="0"/>
              <a:t> </a:t>
            </a:r>
            <a:r>
              <a:rPr lang="ru-RU" sz="3600" dirty="0"/>
              <a:t>у </a:t>
            </a:r>
            <a:r>
              <a:rPr lang="ru-RU" sz="3600" dirty="0" err="1"/>
              <a:t>середньому</a:t>
            </a:r>
            <a:r>
              <a:rPr lang="ru-RU" sz="3600" dirty="0"/>
              <a:t> на 7,5 %, у </a:t>
            </a:r>
            <a:r>
              <a:rPr lang="ru-RU" sz="3600" dirty="0" err="1"/>
              <a:t>дев'ятій</a:t>
            </a:r>
            <a:r>
              <a:rPr lang="ru-RU" sz="3600" dirty="0"/>
              <a:t> </a:t>
            </a:r>
            <a:r>
              <a:rPr lang="ru-RU" sz="3600" dirty="0" smtClean="0"/>
              <a:t>— </a:t>
            </a:r>
            <a:r>
              <a:rPr lang="ru-RU" sz="3600" dirty="0"/>
              <a:t>на 5,8 %, а в </a:t>
            </a:r>
            <a:r>
              <a:rPr lang="ru-RU" sz="3600" dirty="0" err="1"/>
              <a:t>десятій</a:t>
            </a:r>
            <a:r>
              <a:rPr lang="ru-RU" sz="3600" dirty="0"/>
              <a:t> </a:t>
            </a:r>
            <a:r>
              <a:rPr lang="ru-RU" sz="3600" dirty="0" err="1" smtClean="0"/>
              <a:t>лише</a:t>
            </a:r>
            <a:r>
              <a:rPr lang="ru-RU" sz="3600" dirty="0" smtClean="0"/>
              <a:t> </a:t>
            </a:r>
            <a:r>
              <a:rPr lang="ru-RU" sz="3600" dirty="0"/>
              <a:t>на 3,8 %, і </a:t>
            </a:r>
            <a:r>
              <a:rPr lang="ru-RU" sz="3600" dirty="0" err="1"/>
              <a:t>далі</a:t>
            </a:r>
            <a:r>
              <a:rPr lang="ru-RU" sz="3600" dirty="0"/>
              <a:t> </a:t>
            </a:r>
            <a:r>
              <a:rPr lang="ru-RU" sz="3600" dirty="0" err="1"/>
              <a:t>цей</a:t>
            </a:r>
            <a:r>
              <a:rPr lang="ru-RU" sz="3600" dirty="0"/>
              <a:t> </a:t>
            </a:r>
            <a:r>
              <a:rPr lang="ru-RU" sz="3600" dirty="0" err="1"/>
              <a:t>показник</a:t>
            </a:r>
            <a:r>
              <a:rPr lang="ru-RU" sz="3600" dirty="0"/>
              <a:t> </a:t>
            </a:r>
            <a:r>
              <a:rPr lang="ru-RU" sz="3600" dirty="0" err="1"/>
              <a:t>зменшувався</a:t>
            </a:r>
            <a:r>
              <a:rPr lang="ru-RU" sz="3600" dirty="0" smtClean="0"/>
              <a:t>.</a:t>
            </a:r>
            <a:endParaRPr lang="ru-RU" sz="3600" dirty="0"/>
          </a:p>
          <a:p>
            <a:pPr marL="36576" indent="0">
              <a:buNone/>
            </a:pPr>
            <a:r>
              <a:rPr lang="ru-RU" sz="3600" dirty="0" smtClean="0"/>
              <a:t>	З 70-х </a:t>
            </a:r>
            <a:r>
              <a:rPr lang="ru-RU" sz="3600" dirty="0" err="1"/>
              <a:t>років</a:t>
            </a:r>
            <a:r>
              <a:rPr lang="ru-RU" sz="3600" dirty="0"/>
              <a:t> з </a:t>
            </a:r>
            <a:r>
              <a:rPr lang="ru-RU" sz="3600" dirty="0" err="1"/>
              <a:t>радянської</a:t>
            </a:r>
            <a:r>
              <a:rPr lang="ru-RU" sz="3600" dirty="0"/>
              <a:t> </a:t>
            </a:r>
            <a:r>
              <a:rPr lang="ru-RU" sz="3600" dirty="0" err="1"/>
              <a:t>пропаганди</a:t>
            </a:r>
            <a:r>
              <a:rPr lang="ru-RU" sz="3600" dirty="0"/>
              <a:t> </a:t>
            </a:r>
            <a:r>
              <a:rPr lang="ru-RU" sz="3600" dirty="0" err="1"/>
              <a:t>зникло</a:t>
            </a:r>
            <a:r>
              <a:rPr lang="ru-RU" sz="3600" dirty="0"/>
              <a:t> гасло «</a:t>
            </a:r>
            <a:r>
              <a:rPr lang="ru-RU" sz="3600" dirty="0" err="1"/>
              <a:t>доженемо</a:t>
            </a:r>
            <a:r>
              <a:rPr lang="ru-RU" sz="3600" dirty="0"/>
              <a:t> й </a:t>
            </a:r>
            <a:r>
              <a:rPr lang="ru-RU" sz="3600" dirty="0" err="1"/>
              <a:t>переженемо</a:t>
            </a:r>
            <a:r>
              <a:rPr lang="ru-RU" sz="3600" dirty="0" smtClean="0"/>
              <a:t>», </a:t>
            </a:r>
            <a:r>
              <a:rPr lang="ru-RU" sz="3600" dirty="0" err="1" smtClean="0"/>
              <a:t>бо</a:t>
            </a:r>
            <a:r>
              <a:rPr lang="ru-RU" sz="3600" dirty="0" smtClean="0"/>
              <a:t> </a:t>
            </a:r>
            <a:r>
              <a:rPr lang="ru-RU" sz="3600" dirty="0" err="1"/>
              <a:t>е</a:t>
            </a:r>
            <a:r>
              <a:rPr lang="ru-RU" sz="3600" dirty="0" err="1" smtClean="0"/>
              <a:t>фективність</a:t>
            </a:r>
            <a:r>
              <a:rPr lang="ru-RU" sz="3600" dirty="0" smtClean="0"/>
              <a:t> </a:t>
            </a:r>
            <a:r>
              <a:rPr lang="ru-RU" sz="3600" dirty="0" err="1"/>
              <a:t>виробництва</a:t>
            </a:r>
            <a:r>
              <a:rPr lang="ru-RU" sz="3600" dirty="0"/>
              <a:t> </a:t>
            </a:r>
            <a:r>
              <a:rPr lang="ru-RU" sz="3600" dirty="0" err="1"/>
              <a:t>товарів</a:t>
            </a:r>
            <a:r>
              <a:rPr lang="ru-RU" sz="3600" dirty="0"/>
              <a:t> </a:t>
            </a:r>
            <a:r>
              <a:rPr lang="ru-RU" sz="3600" dirty="0" err="1"/>
              <a:t>масового</a:t>
            </a:r>
            <a:r>
              <a:rPr lang="ru-RU" sz="3600" dirty="0"/>
              <a:t> </a:t>
            </a:r>
            <a:r>
              <a:rPr lang="ru-RU" sz="3600" dirty="0" err="1"/>
              <a:t>споживання</a:t>
            </a:r>
            <a:r>
              <a:rPr lang="ru-RU" sz="3600" dirty="0"/>
              <a:t> </a:t>
            </a:r>
            <a:r>
              <a:rPr lang="ru-RU" sz="3600" dirty="0" err="1"/>
              <a:t>зменшилась</a:t>
            </a:r>
            <a:r>
              <a:rPr lang="ru-RU" sz="3600" dirty="0" smtClean="0"/>
              <a:t>.</a:t>
            </a:r>
            <a:endParaRPr lang="ru-RU" sz="3600" dirty="0"/>
          </a:p>
          <a:p>
            <a:pPr marL="36576" indent="0">
              <a:buNone/>
            </a:pPr>
            <a:r>
              <a:rPr lang="ru-RU" sz="3600" dirty="0" smtClean="0"/>
              <a:t>	</a:t>
            </a:r>
            <a:r>
              <a:rPr lang="ru-RU" sz="3600" dirty="0" err="1" smtClean="0"/>
              <a:t>Щоб</a:t>
            </a:r>
            <a:r>
              <a:rPr lang="ru-RU" sz="3600" dirty="0" smtClean="0"/>
              <a:t> </a:t>
            </a:r>
            <a:r>
              <a:rPr lang="ru-RU" sz="3600" dirty="0" err="1"/>
              <a:t>утримати</a:t>
            </a:r>
            <a:r>
              <a:rPr lang="ru-RU" sz="3600" dirty="0"/>
              <a:t> </a:t>
            </a:r>
            <a:r>
              <a:rPr lang="ru-RU" sz="3600" dirty="0" err="1"/>
              <a:t>ціни</a:t>
            </a:r>
            <a:r>
              <a:rPr lang="ru-RU" sz="3600" dirty="0"/>
              <a:t> на </a:t>
            </a:r>
            <a:r>
              <a:rPr lang="ru-RU" sz="3600" dirty="0" err="1"/>
              <a:t>найважливіші</a:t>
            </a:r>
            <a:r>
              <a:rPr lang="ru-RU" sz="3600" dirty="0"/>
              <a:t> </a:t>
            </a:r>
            <a:r>
              <a:rPr lang="ru-RU" sz="3600" dirty="0" err="1"/>
              <a:t>харчові</a:t>
            </a:r>
            <a:r>
              <a:rPr lang="ru-RU" sz="3600" dirty="0"/>
              <a:t> </a:t>
            </a:r>
            <a:r>
              <a:rPr lang="ru-RU" sz="3600" dirty="0" err="1"/>
              <a:t>продукти</a:t>
            </a:r>
            <a:r>
              <a:rPr lang="ru-RU" sz="3600" dirty="0"/>
              <a:t> (а </a:t>
            </a:r>
            <a:r>
              <a:rPr lang="ru-RU" sz="3600" dirty="0" err="1"/>
              <a:t>також</a:t>
            </a:r>
            <a:r>
              <a:rPr lang="ru-RU" sz="3600" dirty="0"/>
              <a:t> на квартплату) на </a:t>
            </a:r>
            <a:r>
              <a:rPr lang="ru-RU" sz="3600" dirty="0" err="1" smtClean="0"/>
              <a:t>низькому</a:t>
            </a:r>
            <a:r>
              <a:rPr lang="ru-RU" sz="3600" dirty="0" smtClean="0"/>
              <a:t> </a:t>
            </a:r>
            <a:r>
              <a:rPr lang="ru-RU" sz="3600" dirty="0" err="1" smtClean="0"/>
              <a:t>рівні</a:t>
            </a:r>
            <a:r>
              <a:rPr lang="ru-RU" sz="3600" dirty="0"/>
              <a:t>, уряд у 1977  </a:t>
            </a:r>
            <a:r>
              <a:rPr lang="ru-RU" sz="3600" dirty="0" err="1"/>
              <a:t>оголосив</a:t>
            </a:r>
            <a:r>
              <a:rPr lang="ru-RU" sz="3600" dirty="0"/>
              <a:t> про </a:t>
            </a:r>
            <a:r>
              <a:rPr lang="ru-RU" sz="3600" dirty="0" err="1"/>
              <a:t>суттєве</a:t>
            </a:r>
            <a:r>
              <a:rPr lang="ru-RU" sz="3600" dirty="0"/>
              <a:t>  </a:t>
            </a:r>
            <a:r>
              <a:rPr lang="ru-RU" sz="3600" dirty="0" err="1" smtClean="0"/>
              <a:t>підвищення</a:t>
            </a:r>
            <a:r>
              <a:rPr lang="ru-RU" sz="3600" dirty="0" smtClean="0"/>
              <a:t> </a:t>
            </a:r>
            <a:r>
              <a:rPr lang="ru-RU" sz="3600" dirty="0" err="1"/>
              <a:t>цін</a:t>
            </a:r>
            <a:r>
              <a:rPr lang="ru-RU" sz="3600" dirty="0"/>
              <a:t> </a:t>
            </a:r>
            <a:r>
              <a:rPr lang="ru-RU" sz="3600" dirty="0" smtClean="0"/>
              <a:t> </a:t>
            </a:r>
            <a:r>
              <a:rPr lang="ru-RU" sz="3600" dirty="0"/>
              <a:t>на ряд </a:t>
            </a:r>
            <a:r>
              <a:rPr lang="ru-RU" sz="3600" dirty="0" err="1"/>
              <a:t>товарів</a:t>
            </a:r>
            <a:r>
              <a:rPr lang="ru-RU" sz="3600" dirty="0"/>
              <a:t> та </a:t>
            </a:r>
            <a:r>
              <a:rPr lang="ru-RU" sz="3600" dirty="0" err="1" smtClean="0"/>
              <a:t>послуг</a:t>
            </a:r>
            <a:r>
              <a:rPr lang="ru-RU" sz="3600" dirty="0" smtClean="0"/>
              <a:t>. </a:t>
            </a:r>
            <a:r>
              <a:rPr lang="ru-RU" sz="3600" dirty="0" err="1"/>
              <a:t>Дешеві</a:t>
            </a:r>
            <a:r>
              <a:rPr lang="ru-RU" sz="3600" dirty="0"/>
              <a:t> </a:t>
            </a:r>
            <a:r>
              <a:rPr lang="ru-RU" sz="3600" dirty="0" err="1"/>
              <a:t>товари</a:t>
            </a:r>
            <a:r>
              <a:rPr lang="ru-RU" sz="3600" dirty="0"/>
              <a:t> почали </a:t>
            </a:r>
            <a:r>
              <a:rPr lang="ru-RU" sz="3600" dirty="0" err="1"/>
              <a:t>зникати</a:t>
            </a:r>
            <a:r>
              <a:rPr lang="ru-RU" sz="3600" dirty="0"/>
              <a:t> з </a:t>
            </a:r>
            <a:r>
              <a:rPr lang="ru-RU" sz="3600" dirty="0" err="1"/>
              <a:t>полиць</a:t>
            </a:r>
            <a:r>
              <a:rPr lang="ru-RU" sz="3600" dirty="0"/>
              <a:t> </a:t>
            </a:r>
            <a:r>
              <a:rPr lang="ru-RU" sz="3600" dirty="0" err="1"/>
              <a:t>магазинів</a:t>
            </a:r>
            <a:r>
              <a:rPr lang="ru-RU" sz="3600" dirty="0"/>
              <a:t>. </a:t>
            </a:r>
            <a:r>
              <a:rPr lang="ru-RU" sz="3600" dirty="0" err="1"/>
              <a:t>Формувалося</a:t>
            </a:r>
            <a:r>
              <a:rPr lang="ru-RU" sz="3600" dirty="0"/>
              <a:t> </a:t>
            </a:r>
            <a:r>
              <a:rPr lang="ru-RU" sz="3600" dirty="0" err="1"/>
              <a:t>явище</a:t>
            </a:r>
            <a:r>
              <a:rPr lang="ru-RU" sz="3600" dirty="0"/>
              <a:t> тотального </a:t>
            </a:r>
            <a:r>
              <a:rPr lang="ru-RU" sz="3600" dirty="0" err="1">
                <a:solidFill>
                  <a:srgbClr val="FFFF66"/>
                </a:solidFill>
              </a:rPr>
              <a:t>дефіциту</a:t>
            </a:r>
            <a:r>
              <a:rPr lang="ru-RU" sz="3600" dirty="0"/>
              <a:t> — </a:t>
            </a:r>
            <a:r>
              <a:rPr lang="ru-RU" sz="3600" dirty="0" err="1"/>
              <a:t>найхарактерніша</a:t>
            </a:r>
            <a:r>
              <a:rPr lang="ru-RU" sz="3600" dirty="0"/>
              <a:t> </a:t>
            </a:r>
            <a:r>
              <a:rPr lang="ru-RU" sz="3600" dirty="0" err="1"/>
              <a:t>прикмета</a:t>
            </a:r>
            <a:r>
              <a:rPr lang="ru-RU" sz="3600" dirty="0"/>
              <a:t> застою.</a:t>
            </a:r>
          </a:p>
          <a:p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1226" r="3335" b="2255"/>
          <a:stretch/>
        </p:blipFill>
        <p:spPr bwMode="auto">
          <a:xfrm>
            <a:off x="4788024" y="4437112"/>
            <a:ext cx="410445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7"/>
          <a:stretch/>
        </p:blipFill>
        <p:spPr bwMode="auto">
          <a:xfrm>
            <a:off x="107504" y="4681020"/>
            <a:ext cx="3240360" cy="211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87727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Магазини до «застою»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373167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363272" cy="3816423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uk-UA" dirty="0" smtClean="0"/>
              <a:t>	</a:t>
            </a:r>
            <a:r>
              <a:rPr lang="uk-UA" sz="2200" dirty="0" smtClean="0"/>
              <a:t>Політичними </a:t>
            </a:r>
            <a:r>
              <a:rPr lang="uk-UA" sz="2200" dirty="0"/>
              <a:t>та ідеологічними маркерами початку застою можна вважати 25 з'їзд КПРС (лютий — березень 1976) та дві сесії (шоста та сьома позачергова) Верховної Ради СРСР дев'ятого скликання (1977</a:t>
            </a:r>
            <a:r>
              <a:rPr lang="uk-UA" sz="2200" dirty="0" smtClean="0"/>
              <a:t>).</a:t>
            </a:r>
            <a:endParaRPr lang="uk-UA" sz="2200" dirty="0"/>
          </a:p>
          <a:p>
            <a:pPr marL="36576" indent="0">
              <a:buNone/>
            </a:pPr>
            <a:r>
              <a:rPr lang="uk-UA" sz="2200" dirty="0" smtClean="0"/>
              <a:t>	На </a:t>
            </a:r>
            <a:r>
              <a:rPr lang="uk-UA" sz="2200" dirty="0"/>
              <a:t>25 з'їзді КПРС Л.Брежнєв проголосив про побудування в СРСР «розвинутого соціалізму» як закономірної та тривалої фази на шляху до </a:t>
            </a:r>
            <a:r>
              <a:rPr lang="uk-UA" sz="2200" dirty="0" smtClean="0"/>
              <a:t>комунізму. </a:t>
            </a:r>
            <a:endParaRPr lang="uk-UA" sz="2200" dirty="0"/>
          </a:p>
          <a:p>
            <a:pPr marL="36576" indent="0">
              <a:buNone/>
            </a:pPr>
            <a:r>
              <a:rPr lang="uk-UA" sz="2200" dirty="0" smtClean="0"/>
              <a:t>	Сьома </a:t>
            </a:r>
            <a:r>
              <a:rPr lang="uk-UA" sz="2200" dirty="0"/>
              <a:t>(позачергова) сесія Верховної Ради СРСР </a:t>
            </a:r>
            <a:r>
              <a:rPr lang="uk-UA" sz="2200" dirty="0" smtClean="0"/>
              <a:t>(</a:t>
            </a:r>
            <a:r>
              <a:rPr lang="uk-UA" sz="2200" dirty="0"/>
              <a:t>жовтень 1977) прийняла нову Конституцію СРСР. Стаття 6 нової конституції проголошувала КПРС </a:t>
            </a:r>
            <a:r>
              <a:rPr lang="uk-UA" sz="2200" dirty="0" smtClean="0">
                <a:solidFill>
                  <a:srgbClr val="FFFF66"/>
                </a:solidFill>
              </a:rPr>
              <a:t>«</a:t>
            </a:r>
            <a:r>
              <a:rPr lang="uk-UA" sz="2200" dirty="0">
                <a:solidFill>
                  <a:srgbClr val="FFFF66"/>
                </a:solidFill>
              </a:rPr>
              <a:t>керуючою та направляючою силою радянського суспільства, ядром його політичної системи, державних та громадських організацій</a:t>
            </a:r>
            <a:r>
              <a:rPr lang="uk-UA" sz="2200" dirty="0" smtClean="0">
                <a:solidFill>
                  <a:srgbClr val="FFFF66"/>
                </a:solidFill>
              </a:rPr>
              <a:t>».</a:t>
            </a:r>
            <a:endParaRPr lang="uk-UA" sz="2200" dirty="0">
              <a:solidFill>
                <a:srgbClr val="FFFF66"/>
              </a:solidFill>
            </a:endParaRPr>
          </a:p>
          <a:p>
            <a:endParaRPr lang="uk-UA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855468" cy="287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34290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72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Економіка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5688632" cy="5069159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uk-UA" dirty="0" smtClean="0"/>
              <a:t>	</a:t>
            </a:r>
            <a:r>
              <a:rPr lang="uk-UA" sz="2900" dirty="0" smtClean="0"/>
              <a:t>Економічним </a:t>
            </a:r>
            <a:r>
              <a:rPr lang="uk-UA" sz="2900" dirty="0"/>
              <a:t>змістом періоду застою було поступове просування до </a:t>
            </a:r>
            <a:r>
              <a:rPr lang="uk-UA" sz="2900" dirty="0">
                <a:solidFill>
                  <a:srgbClr val="FFFF66"/>
                </a:solidFill>
              </a:rPr>
              <a:t>колапсу</a:t>
            </a:r>
            <a:r>
              <a:rPr lang="uk-UA" sz="2900" dirty="0"/>
              <a:t>. Незважаючи на широко розрекламовані гігантські проекти-новобудови (як КАМАЗ, БАМ та ін.), розпочаті ще напередодні застою, та закупівлю за кордоном цілих заводів, основні виробничі фонди в цілому невпинно старіли. Відставання у продуктивності праці від країн Західної Європи та США (де повним ходом йшла науково-технічна революція) сягало кількох десятків відсотків (від рівня США) та з часом </a:t>
            </a:r>
            <a:r>
              <a:rPr lang="uk-UA" sz="2900" dirty="0" smtClean="0"/>
              <a:t>збільшувалося. </a:t>
            </a:r>
            <a:r>
              <a:rPr lang="uk-UA" sz="2900" dirty="0"/>
              <a:t>Найвідсталішою галуззю народного господарства СРСР було сільське господарство, де безроздільно панувала колгоспно-радгоспна система. </a:t>
            </a:r>
            <a:endParaRPr lang="uk-UA" sz="2900" dirty="0" smtClean="0"/>
          </a:p>
          <a:p>
            <a:pPr marL="36576" indent="0">
              <a:buNone/>
            </a:pPr>
            <a:r>
              <a:rPr lang="uk-UA" sz="2900" dirty="0"/>
              <a:t>	</a:t>
            </a:r>
            <a:r>
              <a:rPr lang="uk-UA" sz="2900" dirty="0" smtClean="0"/>
              <a:t>За </a:t>
            </a:r>
            <a:r>
              <a:rPr lang="uk-UA" sz="2900" dirty="0"/>
              <a:t>період </a:t>
            </a:r>
            <a:r>
              <a:rPr lang="uk-UA" sz="2900" u="sng" dirty="0"/>
              <a:t>з 1970 до 1990 р. </a:t>
            </a:r>
            <a:r>
              <a:rPr lang="uk-UA" sz="2900" dirty="0"/>
              <a:t>відставання СРСР у продуктивності праці у сільському господарстві збільшилося з 4-кратного до </a:t>
            </a:r>
            <a:r>
              <a:rPr lang="uk-UA" sz="2900" dirty="0" smtClean="0"/>
              <a:t>10-кратного.</a:t>
            </a:r>
            <a:endParaRPr lang="uk-UA" sz="29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3"/>
            <a:ext cx="327015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573016"/>
            <a:ext cx="3270151" cy="23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2988241"/>
            <a:ext cx="276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Продовження політики екстенсивного розвитку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407601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1"/>
            <a:ext cx="4560590" cy="232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Зовнішня політика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1800" dirty="0" smtClean="0"/>
              <a:t>	</a:t>
            </a:r>
            <a:r>
              <a:rPr lang="uk-UA" sz="1800" dirty="0"/>
              <a:t>Р</a:t>
            </a:r>
            <a:r>
              <a:rPr lang="uk-UA" sz="1800" dirty="0" smtClean="0"/>
              <a:t>адянська </a:t>
            </a:r>
            <a:r>
              <a:rPr lang="uk-UA" sz="1800" dirty="0"/>
              <a:t>дипломатія досягла певних успіхів, уклавши з США дві угоди по обмеженню стратегічних наступальних озброєнь </a:t>
            </a:r>
            <a:r>
              <a:rPr lang="uk-UA" sz="1800" dirty="0" smtClean="0">
                <a:solidFill>
                  <a:srgbClr val="FFFF66"/>
                </a:solidFill>
              </a:rPr>
              <a:t>ОСВ-1 </a:t>
            </a:r>
            <a:r>
              <a:rPr lang="uk-UA" sz="1800" dirty="0">
                <a:solidFill>
                  <a:srgbClr val="FFFF66"/>
                </a:solidFill>
              </a:rPr>
              <a:t>(травень 1972) та ОСВ-2 (червень 1979).</a:t>
            </a:r>
          </a:p>
          <a:p>
            <a:pPr marL="36576" indent="0">
              <a:buNone/>
            </a:pPr>
            <a:r>
              <a:rPr lang="uk-UA" sz="1800" dirty="0" smtClean="0"/>
              <a:t>	Проте</a:t>
            </a:r>
            <a:r>
              <a:rPr lang="uk-UA" sz="1800" dirty="0"/>
              <a:t>, ратифікація </a:t>
            </a:r>
            <a:r>
              <a:rPr lang="uk-UA" sz="1800" dirty="0" err="1"/>
              <a:t>Сполученними</a:t>
            </a:r>
            <a:r>
              <a:rPr lang="uk-UA" sz="1800" dirty="0"/>
              <a:t> Штатами договору ОСВ-2 була зірвана вторгненням радянських військ в Афганістан наприкінці 1979 р. Співробітництво між СРСР та США </a:t>
            </a:r>
            <a:r>
              <a:rPr lang="uk-UA" sz="1800" dirty="0" smtClean="0"/>
              <a:t>у </a:t>
            </a:r>
            <a:r>
              <a:rPr lang="uk-UA" sz="1800" dirty="0"/>
              <a:t>всіх галузях було згорнуто, холодна війна знову загострилася</a:t>
            </a:r>
            <a:r>
              <a:rPr lang="uk-UA" sz="1800" dirty="0" smtClean="0"/>
              <a:t>.</a:t>
            </a:r>
            <a:endParaRPr lang="uk-UA" sz="1800" dirty="0"/>
          </a:p>
          <a:p>
            <a:pPr marL="36576" indent="0">
              <a:buNone/>
            </a:pPr>
            <a:r>
              <a:rPr lang="uk-UA" sz="1800" dirty="0" smtClean="0"/>
              <a:t>	Намагаючись </a:t>
            </a:r>
            <a:r>
              <a:rPr lang="uk-UA" sz="1800" dirty="0"/>
              <a:t>поширити свій політичний та економічний вплив у світі якомога ширше, СРСР надавав військову допомогу будь-яким режимам в Азії, Африці, Латинській Америці, які у своїх внутрішніх чи </a:t>
            </a:r>
            <a:r>
              <a:rPr lang="uk-UA" sz="1800" dirty="0" err="1"/>
              <a:t>зовнішних</a:t>
            </a:r>
            <a:r>
              <a:rPr lang="uk-UA" sz="1800" dirty="0"/>
              <a:t> конфліктах по таку допомогу зверталися. Радянський </a:t>
            </a:r>
            <a:r>
              <a:rPr lang="uk-UA" sz="1800" dirty="0" smtClean="0"/>
              <a:t>уряд </a:t>
            </a:r>
            <a:r>
              <a:rPr lang="uk-UA" sz="1800" dirty="0"/>
              <a:t>направляв у такі країни зброю, </a:t>
            </a:r>
            <a:r>
              <a:rPr lang="uk-UA" sz="1800" dirty="0" smtClean="0"/>
              <a:t>техніку</a:t>
            </a:r>
            <a:r>
              <a:rPr lang="uk-UA" sz="1800" dirty="0"/>
              <a:t>, військових спеціалістів, гроші, </a:t>
            </a:r>
            <a:r>
              <a:rPr lang="uk-UA" sz="1800" dirty="0" smtClean="0"/>
              <a:t>ще </a:t>
            </a:r>
            <a:r>
              <a:rPr lang="uk-UA" sz="1800" dirty="0"/>
              <a:t>більше виснажуючи економіку країни.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5394503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 smtClean="0"/>
              <a:t>Л.Брежнев</a:t>
            </a:r>
            <a:r>
              <a:rPr lang="ru-RU" sz="1600" i="1" dirty="0" smtClean="0"/>
              <a:t> та Дж. Картер </a:t>
            </a:r>
            <a:r>
              <a:rPr lang="ru-RU" sz="1600" i="1" dirty="0" err="1" smtClean="0"/>
              <a:t>підписують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Договір</a:t>
            </a:r>
            <a:r>
              <a:rPr lang="ru-RU" sz="1600" i="1" dirty="0" smtClean="0"/>
              <a:t> про </a:t>
            </a:r>
            <a:r>
              <a:rPr lang="ru-RU" sz="1600" i="1" dirty="0" err="1" smtClean="0"/>
              <a:t>обмеження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стратегічних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озброєнь</a:t>
            </a:r>
            <a:r>
              <a:rPr lang="ru-RU" sz="1600" i="1" dirty="0" smtClean="0"/>
              <a:t>, 1979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171147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Внутрішня політика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7560840" cy="5904656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uk-UA" sz="2000" dirty="0" smtClean="0"/>
              <a:t>	</a:t>
            </a:r>
            <a:r>
              <a:rPr lang="uk-UA" sz="1900" dirty="0" smtClean="0"/>
              <a:t>У </a:t>
            </a:r>
            <a:r>
              <a:rPr lang="uk-UA" sz="1900" dirty="0"/>
              <a:t>внутрішній політиці збереглася система </a:t>
            </a:r>
            <a:endParaRPr lang="uk-UA" sz="1900" dirty="0" smtClean="0"/>
          </a:p>
          <a:p>
            <a:pPr marL="36576" indent="0">
              <a:buNone/>
            </a:pPr>
            <a:r>
              <a:rPr lang="uk-UA" sz="1900" dirty="0" smtClean="0"/>
              <a:t>формування </a:t>
            </a:r>
            <a:r>
              <a:rPr lang="uk-UA" sz="1900" dirty="0"/>
              <a:t>органів влади, яка утворилася ще за часів Й.Сталіна. </a:t>
            </a:r>
            <a:r>
              <a:rPr lang="uk-UA" sz="1900" dirty="0" smtClean="0"/>
              <a:t>Президія </a:t>
            </a:r>
            <a:r>
              <a:rPr lang="uk-UA" sz="1900" dirty="0"/>
              <a:t>Верховної Ради СРСР та Рада </a:t>
            </a:r>
            <a:endParaRPr lang="uk-UA" sz="1900" dirty="0" smtClean="0"/>
          </a:p>
          <a:p>
            <a:pPr marL="36576" indent="0">
              <a:buNone/>
            </a:pPr>
            <a:r>
              <a:rPr lang="uk-UA" sz="1900" dirty="0" smtClean="0"/>
              <a:t>Міністрів </a:t>
            </a:r>
            <a:r>
              <a:rPr lang="uk-UA" sz="1900" dirty="0"/>
              <a:t>СРСР повністю контролювалися керівництвом </a:t>
            </a:r>
            <a:endParaRPr lang="uk-UA" sz="1900" dirty="0" smtClean="0"/>
          </a:p>
          <a:p>
            <a:pPr marL="36576" indent="0">
              <a:buNone/>
            </a:pPr>
            <a:r>
              <a:rPr lang="uk-UA" sz="1900" dirty="0" smtClean="0"/>
              <a:t>КПРС</a:t>
            </a:r>
            <a:r>
              <a:rPr lang="uk-UA" sz="1900" dirty="0"/>
              <a:t>. Пленуми ЦК та з'їзди КПРС, сесії Верховної </a:t>
            </a:r>
            <a:endParaRPr lang="uk-UA" sz="1900" dirty="0" smtClean="0"/>
          </a:p>
          <a:p>
            <a:pPr marL="36576" indent="0">
              <a:buNone/>
            </a:pPr>
            <a:r>
              <a:rPr lang="uk-UA" sz="1900" dirty="0" smtClean="0"/>
              <a:t>Ради </a:t>
            </a:r>
            <a:r>
              <a:rPr lang="uk-UA" sz="1900" dirty="0"/>
              <a:t>СРСР перетворилися на парадні заходи, на яких формально затверджувалися всі рішення, </a:t>
            </a:r>
            <a:endParaRPr lang="uk-UA" sz="1900" dirty="0" smtClean="0"/>
          </a:p>
          <a:p>
            <a:pPr marL="36576" indent="0">
              <a:buNone/>
            </a:pPr>
            <a:r>
              <a:rPr lang="uk-UA" sz="1900" dirty="0" smtClean="0"/>
              <a:t>запропоновані </a:t>
            </a:r>
            <a:r>
              <a:rPr lang="uk-UA" sz="1900" dirty="0"/>
              <a:t>партійним керівництвом. </a:t>
            </a:r>
            <a:endParaRPr lang="uk-UA" sz="1900" dirty="0" smtClean="0"/>
          </a:p>
          <a:p>
            <a:pPr marL="36576" indent="0">
              <a:buNone/>
            </a:pPr>
            <a:r>
              <a:rPr lang="ru-RU" sz="1900" b="1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Паспортна</a:t>
            </a:r>
            <a:r>
              <a:rPr lang="ru-RU" sz="19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9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реформа</a:t>
            </a:r>
            <a:endParaRPr lang="ru-RU" sz="19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6576" indent="0">
              <a:buNone/>
            </a:pPr>
            <a:r>
              <a:rPr lang="ru-RU" sz="1900" dirty="0" smtClean="0"/>
              <a:t>	З </a:t>
            </a:r>
            <a:r>
              <a:rPr lang="ru-RU" sz="1900" dirty="0"/>
              <a:t>1974 року в СРСР </a:t>
            </a:r>
            <a:r>
              <a:rPr lang="ru-RU" sz="1900" dirty="0" err="1"/>
              <a:t>почався</a:t>
            </a:r>
            <a:r>
              <a:rPr lang="ru-RU" sz="1900" dirty="0"/>
              <a:t> </a:t>
            </a:r>
            <a:r>
              <a:rPr lang="ru-RU" sz="1900" dirty="0" err="1"/>
              <a:t>обмін</a:t>
            </a:r>
            <a:r>
              <a:rPr lang="ru-RU" sz="1900" dirty="0"/>
              <a:t> </a:t>
            </a:r>
            <a:r>
              <a:rPr lang="ru-RU" sz="1900" dirty="0" err="1"/>
              <a:t>паспортів</a:t>
            </a:r>
            <a:r>
              <a:rPr lang="ru-RU" sz="1900" dirty="0"/>
              <a:t> </a:t>
            </a:r>
            <a:endParaRPr lang="ru-RU" sz="1900" dirty="0" smtClean="0"/>
          </a:p>
          <a:p>
            <a:pPr marL="36576" indent="0">
              <a:buNone/>
            </a:pPr>
            <a:r>
              <a:rPr lang="ru-RU" sz="1900" dirty="0" err="1" smtClean="0"/>
              <a:t>зразка</a:t>
            </a:r>
            <a:r>
              <a:rPr lang="ru-RU" sz="1900" dirty="0" smtClean="0"/>
              <a:t> </a:t>
            </a:r>
            <a:r>
              <a:rPr lang="ru-RU" sz="1900" dirty="0"/>
              <a:t>1953 року на </a:t>
            </a:r>
            <a:r>
              <a:rPr lang="ru-RU" sz="1900" dirty="0" err="1"/>
              <a:t>нові</a:t>
            </a:r>
            <a:r>
              <a:rPr lang="ru-RU" sz="1900" dirty="0"/>
              <a:t> </a:t>
            </a:r>
            <a:r>
              <a:rPr lang="ru-RU" sz="1900" dirty="0" err="1"/>
              <a:t>паспорти</a:t>
            </a:r>
            <a:r>
              <a:rPr lang="ru-RU" sz="1900" dirty="0"/>
              <a:t>. </a:t>
            </a:r>
            <a:r>
              <a:rPr lang="ru-RU" sz="1900" dirty="0" err="1"/>
              <a:t>Новий</a:t>
            </a:r>
            <a:r>
              <a:rPr lang="ru-RU" sz="1900" dirty="0"/>
              <a:t> паспорт </a:t>
            </a:r>
            <a:r>
              <a:rPr lang="ru-RU" sz="1900" dirty="0" err="1"/>
              <a:t>був</a:t>
            </a:r>
            <a:r>
              <a:rPr lang="ru-RU" sz="1900" dirty="0"/>
              <a:t> </a:t>
            </a:r>
            <a:r>
              <a:rPr lang="ru-RU" sz="1900" dirty="0" err="1"/>
              <a:t>безстроковим</a:t>
            </a:r>
            <a:r>
              <a:rPr lang="ru-RU" sz="1900" dirty="0"/>
              <a:t>; в </a:t>
            </a:r>
            <a:r>
              <a:rPr lang="ru-RU" sz="1900" dirty="0" err="1"/>
              <a:t>нього</a:t>
            </a:r>
            <a:r>
              <a:rPr lang="ru-RU" sz="1900" dirty="0"/>
              <a:t> </a:t>
            </a:r>
            <a:r>
              <a:rPr lang="ru-RU" sz="1900" dirty="0" err="1"/>
              <a:t>вклеювалися</a:t>
            </a:r>
            <a:r>
              <a:rPr lang="ru-RU" sz="1900" dirty="0"/>
              <a:t> </a:t>
            </a:r>
            <a:r>
              <a:rPr lang="ru-RU" sz="1900" dirty="0" err="1"/>
              <a:t>нові</a:t>
            </a:r>
            <a:r>
              <a:rPr lang="ru-RU" sz="1900" dirty="0"/>
              <a:t> </a:t>
            </a:r>
            <a:r>
              <a:rPr lang="ru-RU" sz="1900" dirty="0" err="1"/>
              <a:t>фотокартки</a:t>
            </a:r>
            <a:r>
              <a:rPr lang="ru-RU" sz="1900" dirty="0"/>
              <a:t> при </a:t>
            </a:r>
            <a:r>
              <a:rPr lang="ru-RU" sz="1900" dirty="0" err="1"/>
              <a:t>досягненні</a:t>
            </a:r>
            <a:r>
              <a:rPr lang="ru-RU" sz="1900" dirty="0"/>
              <a:t> </a:t>
            </a:r>
            <a:r>
              <a:rPr lang="ru-RU" sz="1900" dirty="0" err="1"/>
              <a:t>власником</a:t>
            </a:r>
            <a:r>
              <a:rPr lang="ru-RU" sz="1900" dirty="0"/>
              <a:t> 45- та 60-річного </a:t>
            </a:r>
            <a:r>
              <a:rPr lang="ru-RU" sz="1900" dirty="0" err="1"/>
              <a:t>віку</a:t>
            </a:r>
            <a:r>
              <a:rPr lang="ru-RU" sz="1900" dirty="0"/>
              <a:t>. За </a:t>
            </a:r>
            <a:r>
              <a:rPr lang="ru-RU" sz="1900" dirty="0" err="1"/>
              <a:t>новим</a:t>
            </a:r>
            <a:r>
              <a:rPr lang="ru-RU" sz="1900" dirty="0"/>
              <a:t> Законом про </a:t>
            </a:r>
            <a:r>
              <a:rPr lang="ru-RU" sz="1900" dirty="0" err="1" smtClean="0"/>
              <a:t>паспорти</a:t>
            </a:r>
            <a:r>
              <a:rPr lang="ru-RU" sz="1900" dirty="0" smtClean="0"/>
              <a:t> з </a:t>
            </a:r>
            <a:r>
              <a:rPr lang="ru-RU" sz="1900" dirty="0" err="1"/>
              <a:t>паспортів</a:t>
            </a:r>
            <a:r>
              <a:rPr lang="ru-RU" sz="1900" dirty="0"/>
              <a:t> </a:t>
            </a:r>
            <a:r>
              <a:rPr lang="ru-RU" sz="1900" dirty="0" err="1"/>
              <a:t>були</a:t>
            </a:r>
            <a:r>
              <a:rPr lang="ru-RU" sz="1900" dirty="0"/>
              <a:t> </a:t>
            </a:r>
            <a:r>
              <a:rPr lang="ru-RU" sz="1900" dirty="0" err="1"/>
              <a:t>вилучені</a:t>
            </a:r>
            <a:r>
              <a:rPr lang="ru-RU" sz="1900" dirty="0"/>
              <a:t> графа про </a:t>
            </a:r>
            <a:r>
              <a:rPr lang="ru-RU" sz="1900" dirty="0" err="1"/>
              <a:t>соціальне</a:t>
            </a:r>
            <a:r>
              <a:rPr lang="ru-RU" sz="1900" dirty="0"/>
              <a:t> </a:t>
            </a:r>
            <a:r>
              <a:rPr lang="ru-RU" sz="1900" dirty="0" err="1" smtClean="0"/>
              <a:t>рівень</a:t>
            </a:r>
            <a:r>
              <a:rPr lang="ru-RU" sz="1900" dirty="0" smtClean="0"/>
              <a:t> </a:t>
            </a:r>
            <a:r>
              <a:rPr lang="ru-RU" sz="1900" dirty="0" err="1"/>
              <a:t>власника</a:t>
            </a:r>
            <a:r>
              <a:rPr lang="ru-RU" sz="1900" dirty="0"/>
              <a:t> та </a:t>
            </a:r>
            <a:r>
              <a:rPr lang="ru-RU" sz="1900" dirty="0" err="1"/>
              <a:t>сторінка</a:t>
            </a:r>
            <a:r>
              <a:rPr lang="ru-RU" sz="1900" dirty="0"/>
              <a:t> </a:t>
            </a:r>
            <a:r>
              <a:rPr lang="ru-RU" sz="1900" dirty="0" err="1"/>
              <a:t>відміток</a:t>
            </a:r>
            <a:r>
              <a:rPr lang="ru-RU" sz="1900" dirty="0"/>
              <a:t> про </a:t>
            </a:r>
            <a:r>
              <a:rPr lang="ru-RU" sz="1900" dirty="0" err="1"/>
              <a:t>місце</a:t>
            </a:r>
            <a:r>
              <a:rPr lang="ru-RU" sz="1900" dirty="0"/>
              <a:t> </a:t>
            </a:r>
            <a:r>
              <a:rPr lang="ru-RU" sz="1900" dirty="0" err="1"/>
              <a:t>роботи</a:t>
            </a:r>
            <a:r>
              <a:rPr lang="ru-RU" sz="1900" dirty="0"/>
              <a:t>. </a:t>
            </a:r>
            <a:r>
              <a:rPr lang="ru-RU" sz="1900" dirty="0" err="1"/>
              <a:t>Суворий</a:t>
            </a:r>
            <a:r>
              <a:rPr lang="ru-RU" sz="1900" dirty="0"/>
              <a:t> закон про прописку </a:t>
            </a:r>
            <a:r>
              <a:rPr lang="ru-RU" sz="1900" dirty="0" err="1"/>
              <a:t>паспортів</a:t>
            </a:r>
            <a:r>
              <a:rPr lang="ru-RU" sz="1900" dirty="0"/>
              <a:t> не </a:t>
            </a:r>
            <a:r>
              <a:rPr lang="ru-RU" sz="1900" dirty="0" err="1" smtClean="0"/>
              <a:t>змінювався</a:t>
            </a:r>
            <a:r>
              <a:rPr lang="ru-RU" sz="1900" dirty="0" smtClean="0"/>
              <a:t>.</a:t>
            </a:r>
            <a:endParaRPr lang="ru-RU" sz="1900" dirty="0"/>
          </a:p>
          <a:p>
            <a:pPr marL="36576" indent="0">
              <a:buNone/>
            </a:pPr>
            <a:r>
              <a:rPr lang="ru-RU" sz="1900" dirty="0" smtClean="0"/>
              <a:t>	</a:t>
            </a:r>
            <a:r>
              <a:rPr lang="ru-RU" sz="1900" u="sng" dirty="0" smtClean="0"/>
              <a:t>З </a:t>
            </a:r>
            <a:r>
              <a:rPr lang="ru-RU" sz="1900" u="sng" dirty="0"/>
              <a:t>1974 року </a:t>
            </a:r>
            <a:r>
              <a:rPr lang="ru-RU" sz="1900" u="sng" dirty="0" err="1"/>
              <a:t>паспорти</a:t>
            </a:r>
            <a:r>
              <a:rPr lang="ru-RU" sz="1900" u="sng" dirty="0"/>
              <a:t> </a:t>
            </a:r>
            <a:r>
              <a:rPr lang="ru-RU" sz="1900" u="sng" dirty="0" err="1"/>
              <a:t>одержували</a:t>
            </a:r>
            <a:r>
              <a:rPr lang="ru-RU" sz="1900" u="sng" dirty="0"/>
              <a:t> </a:t>
            </a:r>
            <a:r>
              <a:rPr lang="ru-RU" sz="1900" u="sng" dirty="0" err="1"/>
              <a:t>також</a:t>
            </a:r>
            <a:r>
              <a:rPr lang="ru-RU" sz="1900" u="sng" dirty="0"/>
              <a:t> і </a:t>
            </a:r>
            <a:r>
              <a:rPr lang="ru-RU" sz="1900" u="sng" dirty="0" err="1"/>
              <a:t>колгоспники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не </a:t>
            </a:r>
            <a:r>
              <a:rPr lang="ru-RU" sz="1900" dirty="0" err="1"/>
              <a:t>було</a:t>
            </a:r>
            <a:r>
              <a:rPr lang="ru-RU" sz="1900" dirty="0"/>
              <a:t> </a:t>
            </a:r>
            <a:r>
              <a:rPr lang="ru-RU" sz="1900" dirty="0" err="1"/>
              <a:t>передбачено</a:t>
            </a:r>
            <a:r>
              <a:rPr lang="ru-RU" sz="1900" dirty="0"/>
              <a:t> </a:t>
            </a:r>
            <a:r>
              <a:rPr lang="ru-RU" sz="1900" dirty="0" err="1"/>
              <a:t>попередніми</a:t>
            </a:r>
            <a:r>
              <a:rPr lang="ru-RU" sz="1900" dirty="0"/>
              <a:t> законами про </a:t>
            </a:r>
            <a:r>
              <a:rPr lang="ru-RU" sz="1900" dirty="0" err="1"/>
              <a:t>паспорти</a:t>
            </a:r>
            <a:r>
              <a:rPr lang="ru-RU" sz="1900" dirty="0"/>
              <a:t>.</a:t>
            </a:r>
            <a:endParaRPr lang="uk-UA" sz="19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2095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3765079"/>
            <a:ext cx="216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Паспорт </a:t>
            </a:r>
            <a:r>
              <a:rPr lang="ru-RU" sz="1600" i="1" dirty="0" err="1" smtClean="0"/>
              <a:t>громадянина</a:t>
            </a:r>
            <a:r>
              <a:rPr lang="ru-RU" sz="1600" i="1" dirty="0" smtClean="0"/>
              <a:t> СРСР, </a:t>
            </a:r>
            <a:r>
              <a:rPr lang="ru-RU" sz="1600" i="1" dirty="0" err="1" smtClean="0"/>
              <a:t>зразка</a:t>
            </a:r>
            <a:r>
              <a:rPr lang="ru-RU" sz="1600" i="1" dirty="0" smtClean="0"/>
              <a:t> 1974 року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244058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Ідеологія та культура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052736"/>
            <a:ext cx="6264696" cy="5688632"/>
          </a:xfrm>
        </p:spPr>
        <p:txBody>
          <a:bodyPr>
            <a:normAutofit fontScale="25000" lnSpcReduction="20000"/>
          </a:bodyPr>
          <a:lstStyle/>
          <a:p>
            <a:pPr marL="36576" indent="0">
              <a:buNone/>
            </a:pPr>
            <a:endParaRPr lang="uk-UA" dirty="0"/>
          </a:p>
          <a:p>
            <a:pPr marL="36576" indent="0">
              <a:buNone/>
            </a:pPr>
            <a:r>
              <a:rPr lang="uk-UA" sz="4500" dirty="0" smtClean="0"/>
              <a:t>	</a:t>
            </a:r>
            <a:r>
              <a:rPr lang="uk-UA" sz="7600" dirty="0" smtClean="0"/>
              <a:t>Ключовою </a:t>
            </a:r>
            <a:r>
              <a:rPr lang="uk-UA" sz="7600" dirty="0"/>
              <a:t>тезою ідеології КПРС періоду застою було твердження про три етапи «загальної кризи капіталізму». На думку радянських ідеологів, змістом сучасної епохи був перехід людства від </a:t>
            </a:r>
            <a:r>
              <a:rPr lang="uk-UA" sz="7600" dirty="0" smtClean="0"/>
              <a:t>капіталізму, </a:t>
            </a:r>
            <a:r>
              <a:rPr lang="uk-UA" sz="7600" dirty="0"/>
              <a:t>причому соціалізм радянського зразка приймався за першу фазу комунізму. З перемогою жовтневої революції 1917 р. нібито розпочався перший етап загальної кризи капіталізму. Другий етап загальної кризи начебто був спричинений утворенням «світової системи соціалізму» внаслідок встановлення прорадянських режимів у ряді країн Центральної </a:t>
            </a:r>
            <a:endParaRPr lang="uk-UA" sz="7600" dirty="0" smtClean="0"/>
          </a:p>
          <a:p>
            <a:pPr marL="36576" indent="0">
              <a:buNone/>
            </a:pPr>
            <a:r>
              <a:rPr lang="uk-UA" sz="7600" dirty="0" smtClean="0"/>
              <a:t>Європи </a:t>
            </a:r>
            <a:r>
              <a:rPr lang="uk-UA" sz="7600" dirty="0"/>
              <a:t>та Східної Азії після другої світової війни; третій, </a:t>
            </a:r>
            <a:r>
              <a:rPr lang="uk-UA" sz="7600" dirty="0" smtClean="0"/>
              <a:t>був </a:t>
            </a:r>
            <a:r>
              <a:rPr lang="uk-UA" sz="7600" dirty="0"/>
              <a:t>обумовлений розпадом колоніальної </a:t>
            </a:r>
            <a:r>
              <a:rPr lang="uk-UA" sz="7600" dirty="0" smtClean="0"/>
              <a:t>системи. </a:t>
            </a:r>
          </a:p>
          <a:p>
            <a:pPr marL="36576" indent="0">
              <a:buNone/>
            </a:pPr>
            <a:r>
              <a:rPr lang="uk-UA" sz="7600" dirty="0"/>
              <a:t>	</a:t>
            </a:r>
            <a:r>
              <a:rPr lang="uk-UA" sz="7600" dirty="0" smtClean="0"/>
              <a:t>Далі </a:t>
            </a:r>
            <a:r>
              <a:rPr lang="uk-UA" sz="7600" dirty="0"/>
              <a:t>очікувався відхід від «світової системи капіталізму» країн одна за іншою і їх перехід до соціалістичної </a:t>
            </a:r>
            <a:r>
              <a:rPr lang="uk-UA" sz="7600" dirty="0" smtClean="0"/>
              <a:t>співдружності. </a:t>
            </a:r>
          </a:p>
          <a:p>
            <a:pPr marL="36576" indent="0">
              <a:buNone/>
            </a:pPr>
            <a:r>
              <a:rPr lang="uk-UA" sz="7600" dirty="0"/>
              <a:t>	</a:t>
            </a:r>
            <a:r>
              <a:rPr lang="uk-UA" sz="7600" dirty="0" smtClean="0"/>
              <a:t>Перші </a:t>
            </a:r>
            <a:r>
              <a:rPr lang="uk-UA" sz="7600" dirty="0"/>
              <a:t>ознаки кризи цієї ідеології з'явилися у 1970-х, коли стало ясно, що офіційно проголошена </a:t>
            </a:r>
            <a:r>
              <a:rPr lang="uk-UA" sz="7600" dirty="0" smtClean="0"/>
              <a:t>програма побудови комунізму до 1980 р. виконана не буде. </a:t>
            </a:r>
            <a:endParaRPr lang="uk-UA" sz="7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5"/>
            <a:ext cx="2827367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91444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7171" y="5738646"/>
            <a:ext cx="2512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Будні городян у СРСР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1656945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106</TotalTime>
  <Words>607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Період «Застою»  В Срср </vt:lpstr>
      <vt:lpstr>Зміст:</vt:lpstr>
      <vt:lpstr>Визначення</vt:lpstr>
      <vt:lpstr>Передумови та початок</vt:lpstr>
      <vt:lpstr>Презентация PowerPoint</vt:lpstr>
      <vt:lpstr>Економіка</vt:lpstr>
      <vt:lpstr>Зовнішня політика</vt:lpstr>
      <vt:lpstr>Внутрішня політика </vt:lpstr>
      <vt:lpstr>Ідеологія та культура </vt:lpstr>
      <vt:lpstr>Рівень життя </vt:lpstr>
      <vt:lpstr>Презентация PowerPoint</vt:lpstr>
      <vt:lpstr>Кінець періоду «застою» </vt:lpstr>
      <vt:lpstr>Висновок</vt:lpstr>
      <vt:lpstr>Використані джерела: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Період «Застою»  В Срср</dc:title>
  <dc:creator>User</dc:creator>
  <cp:lastModifiedBy>User</cp:lastModifiedBy>
  <cp:revision>11</cp:revision>
  <dcterms:created xsi:type="dcterms:W3CDTF">2014-02-08T18:33:39Z</dcterms:created>
  <dcterms:modified xsi:type="dcterms:W3CDTF">2014-02-08T20:20:14Z</dcterms:modified>
</cp:coreProperties>
</file>