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7" r:id="rId3"/>
    <p:sldId id="264" r:id="rId4"/>
    <p:sldId id="265" r:id="rId5"/>
    <p:sldId id="266" r:id="rId6"/>
    <p:sldId id="262" r:id="rId7"/>
    <p:sldId id="257" r:id="rId8"/>
    <p:sldId id="260" r:id="rId9"/>
    <p:sldId id="259" r:id="rId10"/>
    <p:sldId id="263" r:id="rId11"/>
    <p:sldId id="26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660"/>
  </p:normalViewPr>
  <p:slideViewPr>
    <p:cSldViewPr>
      <p:cViewPr varScale="1">
        <p:scale>
          <a:sx n="83" d="100"/>
          <a:sy n="83" d="100"/>
        </p:scale>
        <p:origin x="-7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E4393-F4A3-46F1-A09A-9974286AB938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8589FA-06AB-44C1-9B95-DB45CAC74E2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m.wikipedia.org/wiki/6_%D1%81%D1%82%D0%BE%D0%BB%D1%96%D1%82%D1%82%D1%8F" TargetMode="External"/><Relationship Id="rId2" Type="http://schemas.openxmlformats.org/officeDocument/2006/relationships/hyperlink" Target="http://uk.m.wikipedia.org/wiki/5_%D1%81%D1%82%D0%BE%D0%BB%D1%96%D1%82%D1%82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uk.m.wikipedia.org/wiki/9_%D1%81%D1%82%D0%BE%D0%BB%D1%96%D1%82%D1%82%D1%8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336704" cy="2747991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Культура середньовічної </a:t>
            </a:r>
            <a:r>
              <a:rPr lang="uk-UA" sz="60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візантії</a:t>
            </a:r>
            <a:endParaRPr lang="uk-UA" sz="6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58200" cy="9144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Учениці 9-В класу</a:t>
            </a:r>
          </a:p>
          <a:p>
            <a:r>
              <a:rPr lang="uk-UA" sz="2000" dirty="0" err="1" smtClean="0"/>
              <a:t>Васіної</a:t>
            </a:r>
            <a:r>
              <a:rPr lang="uk-UA" sz="2000" dirty="0" smtClean="0"/>
              <a:t> </a:t>
            </a:r>
            <a:r>
              <a:rPr lang="uk-UA" sz="2000" dirty="0"/>
              <a:t>О</a:t>
            </a:r>
            <a:r>
              <a:rPr lang="uk-UA" sz="2000" dirty="0" smtClean="0"/>
              <a:t>льги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27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78" y="196061"/>
            <a:ext cx="8686800" cy="3232940"/>
          </a:xfrm>
        </p:spPr>
        <p:txBody>
          <a:bodyPr/>
          <a:lstStyle/>
          <a:p>
            <a:r>
              <a:rPr lang="ru-RU" dirty="0" err="1"/>
              <a:t>Візантійська</a:t>
            </a:r>
            <a:r>
              <a:rPr lang="ru-RU" dirty="0"/>
              <a:t> культура,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середньовічної</a:t>
            </a:r>
            <a:r>
              <a:rPr lang="ru-RU" dirty="0"/>
              <a:t> </a:t>
            </a:r>
            <a:r>
              <a:rPr lang="ru-RU" dirty="0" err="1"/>
              <a:t>західноєвропейської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мала </a:t>
            </a:r>
            <a:r>
              <a:rPr lang="ru-RU" dirty="0" err="1"/>
              <a:t>риси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, а й </a:t>
            </a:r>
            <a:r>
              <a:rPr lang="ru-RU" dirty="0" err="1"/>
              <a:t>античної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. Тому,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всезростаючий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, тут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згасала</a:t>
            </a:r>
            <a:r>
              <a:rPr lang="ru-RU" dirty="0"/>
              <a:t> </a:t>
            </a:r>
            <a:r>
              <a:rPr lang="ru-RU" dirty="0" err="1"/>
              <a:t>світська</a:t>
            </a:r>
            <a:r>
              <a:rPr lang="ru-RU" dirty="0"/>
              <a:t> 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. </a:t>
            </a:r>
            <a:endParaRPr lang="uk-UA" dirty="0"/>
          </a:p>
        </p:txBody>
      </p:sp>
      <p:sp>
        <p:nvSpPr>
          <p:cNvPr id="4" name="AutoShape 2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765175" y="185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2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4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6" descr="data:image/jpeg;base64,/9j/4AAQSkZJRgABAQAAAQABAAD/2wCEAAkGBhASEBUTExQWFRMWGSAaGBgYFx8eGRodHhsbHyIiIB4hHiYeHCElHx0bHy8gJicrOC8uHiEzNjMxNSYrLCkBCQoKDgwOGg8PGi8lHyUqNC8sNDU0LCwpLS00LCwvLDUsLCwsLDApLC80LCwsLCwsLywsLCwsLCwsKiwsLCwpLP/AABEIAGcAoAMBIgACEQEDEQH/xAAbAAACAwEBAQAAAAAAAAAAAAAEBQIDBgABB//EAD8QAAIBAgQFAgMECAQGAwAAAAECEQMhAAQSMQUiQVFhE3EGMoEUQpGhByMzUmKxwfBDgqLRFSRy0uHxF1PC/8QAGQEAAwEBAQAAAAAAAAAAAAAAAgMEAQUA/8QALxEAAgIBAwIFAgUFAQAAAAAAAQIAEQMEEiExQRMiUaHRYZFCcYGx4SMyM/DxFP/aAAwDAQACEQMRAD8AsrfD+V1EermmM/8A3mFnbYnb+9seUuBZWJ9fNX+UCuwJMWHncGfpi6t6S6qh1DtEAfLBgAdl2O8DtivL5HL1ELXtcy8bG++8SAT4HbHIOv1I/G07PhYSP7R9pM8IyoE/ac0AI2zJMXA+p7e2CG4TR1KKebzJJ3/XsZFpI/ECfOPFoUHplRPJBUFwNN5E+ZEx5xblsrSDhtJ1gxueWwmfr/IYYNZq2UkOeIjZgBFqISeEUwR/zWaN9MCuTzRMRp/ucTPCBIAzeaGrZTUBkxPURsPbHUuIopjT81QOBEGQQSbdBa574YNkaWiTywJQFhKiRcT5AGxsIxo1mc/iPtFbMXQAQKlkCFB+11pJESaZu1h/hneD16YlVyB06vtVWDpIgUzIJif2ffp1jBCVaRMMhUhtSidoZbi1tgPA6XxTmaNOmt/UYBYglbCS4AEAkSf7O5NnzofM3sPiCNh6D95JuFtF89VC6dRY00uAb309LH64mOCNMHO15notOPH3evYYvNakyMWP3YJYybgjeIkgmfpirKFPUkTPLDCypptYgCfmMeD7Y8NXmPQ+w+JuxZE8KER9qzElisaaW46fJv1/HA68LVoC5utBgDUlPckgW9IzOlu22Cc7NIhhSYkENq1C1oYkxeRuI/MYgrUnlYcyBpglrA6gQRtvMjvjP/bl9fYfE0IvSLK3DoqQuarGTEaKXSx+5E9OlyLdcT/4amlic3USIHNRpbsJAtTna+Ck0mFqKAad94JUksbDc+ehGKuIinTmZIME6TclSCDBHzSRv09sa+pzIaJ9h8RybGEEbIDRqGaqMIB/YUYAJA3NK25OLDwnS2lsy4uRPo0ABADQf1cgxfBtPKBqcnUySGK6jB03tbfoALW/Ab9WW0kFTqDAAmOTSJ7dwe8Gd5wC6vMwJU9PoPiGQo4+ZXQ4VaWzB339GlBk6R/hyLkd8UnhmqCK4KtJUmhRawsZhO/92wTn8xTRikkrECSSsdANtjt5j6Semk6i1RSoUKdQIEtq8wQy4Ea3KTQPsvxPBV5/mAng9gfXWeo9CkNt4FtjY4KyuVIYfr1EESPQWxtaxHeZ7HHmXWm6vEqhFoMCDAKyNwYB9wPcxFdFqhSrINQ3MgEkbRvMT+dsYdXm3VfsvxPELXf7mLHZKrrQXudR7DY+L7dL/kfUzlGl6aimdRW5BClR0nmBNgZEWG8YUcDR6eZqK6lXA31DxAuTIJ6xFwJnDXJ8L05vNPWBUtoNN7fsimkgEyDHNI7jrgmTzm4CcqPWTzFBV01kgoRDEbQwt7qYMHwZ6HE6NfTr6aFkT2I8fwjt464ryyjLZL0qkIDPKbkCWYLaTKoVH4DC3JDM+iarLqolANSwJC1Cdpmy9RjcaGmURGXhgY34PTmXfqYMm8Cwk9O/WDOGmfza01XSUW83qaDAsLQS5MHvYTgPhVZXkyCD8sGQCJgeJDatu+PeE8J/5rNPVg1BUAXUur9XpERPQyJYbaY2GEY1s8xygBeIdnaKuo0H5bhpkHswIETfpbeb4R8SzkpUEaSAQQbgb++34xhjlaPpU2JbTLVCo2EVDA5RMAxqgG2rCHNVEesZzFKlI5wxNrbgAGd4semKQN67OpHSIyLRsRu+bApoum7EnmBAtMNYTHzd+njDnJ5ZUQTuASZML3P8JIG5PUYzHqoKhPqrUOgBCpDKwBJJ3lZsLxh3xvItWoKqsQjVU9RpuyG87Xvpn/xjGUgDGP1h4wDyZ7V4mj1DTROXTOuIB8ggwQP3WHtvhbXpeidrE6TGysdr9VIMj382Nq8PWlVpikECUy5aBosQwCzOlpkR1IE7YEzdRX1oQJMKZsbASJmJH9PGEsm0zXFrcsGcArOdzYAAdO5O3kye31rpZQ1WLNcRMkCykwAszzM25IsAbGBImZ4MyUi3rI5IGsLUDMmncwCTewkC31kGcMzSDXMEHS07AAAqSR/Cem/MMO1HUH6TMK7jPeI8Qo5cqrIKhPMCAWIUReSwjxpmYJA6YH4hSWNaTAIBBJMaoAZSTJQ8sg+CO2J/YFOfqVa0Q9NGolgpUqF0OoVpghrmI/M4BTLGjl3R1hSXCMQICNUlQYsBE1I6TgFGyiDKyN3BElmaobQIgjlItIIB37dowOuYDsKQJOo3n93YC52JkHqFn3xR6+WdmY5qkoVv8QkEHwI5u3uBizh4oCq2llckmGQgrG6ifaR064aEGO3r8pMoJNGOaa06VJp1dyoJG3mPa23viaUUrKrLqVwV5SdUGZA6wYvv/PFXEqJf0gZFM1YcC8SCV1bWLXn874v4fldGbJGkLoUcqleYMBIBJvvt+8MSV+I9ZUV4mByzlFarpElipgEQZAg20rEj3kzth/W41nVDMyaqj/q2tp6wANwBzRYm5nBB4P8A8sKKRrQ2EkD5wxtcL+e3jFuY4VmEzR9QqitodV1ArKDQd535f64p3FmZlFi/+RDspCgGjUMz7+rkxVAVngo43OtDpJt1jceTjH1smVelTaG9UU2GoHZmKkBt1W0lQbdDfGv4Vk/Ty+cZbqWZ1UX0kUkmQJAk3gdsZLL16ajW5T9XIYM59RSL8vZgQAALCYE3w/G+w7ulj3iwpYbVWyD7R7kammqzswVBE7yoW0mwJOrsTvhzmPiMPU1aaZUqAEdlkCSTM7EGQRFjbGdNf1crUcEE2kmAXh1a4AAtJmPPjB2YoqXqAxpKCLhikNpYbDuhEdhiRGK2DCy9Qy8TRcLzQr0WCsBURYDLzAdAeo1LYGDsR3OMNxjKsMuzMYC1FAK2WYMyZk6ZiIE/XGpoZx6VRaoUFBSdSg6atIAnb5gDMfdbtgTjWUzFeiysqBDDAw1mF7eNxN5DeBhqld6tAXLtRlMW8DyQp08uEA11FMuAxPPNpAhRGm97gxONHxDNikKSJIFO8iBLCAxg2jmmPJjrgLglYBaOogldKi8nULWgxa4kiDM48404Vg6wGR4OwlGCgzbYST+PtjA9lj9YWRuFA4h3D2aotRGJFQE1EiBqVoFvuiIjra46kKGqMtcIArDUAoKtcGLG8SZIJPUEnfEsvQalXoKhX1PWHIp1HSSQ+jroVSbNsJjbDHjSUlqFhT1Q0aoBtcEDqdyPE9sblU0Com4cqgkP+kxnw9w+mueqiAfTFTStuXmIB2iwt4nDKpxSqq1NYAZFuNMTYKIJJBBJgiLiT2xPh+Senncw2mQy6hMzBYGJ2m999r4v4vlQy8iS7VEJCAFzzpN73sOkSMZqcm7KB+Up0+3YSZTV4vXWqvqAqwHpjRp0qYVtIkmQQdUnDHiGVapl1cMzVKS6HpmCJZAFaOhIgezdL4BrKEzlV66hRoWotN1+dlJUKO1ihJjb2x5wasxzOZNVtdOrlpc6SAXVxE73kmPf8D22KIqK3bW3A2BMp8R5Eemr6SGaq2+qCCq9wNiht3n6t+GVGpigtIDU9NGB0kwTuTbbpNtuuJ/ESPXplRTHIA0zIEBpFrSRbqLe+HdGiPSpPqnlUEip0Kwd95uP7GBy5T4Cq3qf4jkZGysw9ILmPiQAQgApaydTAhGAPRhNgbBT0O8C5vA+LjNPyaA0q2kNqOmwPswhYPuPbL1a6NlssGNtIBIAleUrG17ywvuD5wy4bnNFSl6ZUxVpBogkkkKwBHQaoUdh5nA4wO4gZLANTRNm/wBuzgBVDWG6gnp7d47Y7Nccp1MurGkA5AGu5sRqYTM3AiPPi4XFKjfY67D79TQp/G+1tx+GFudplFAViBqljEfIADb+JtoHW4O+E7mRQo73EbRkN+lTS/DGa9TUJMs0Oxn5mUENpkQYUjfoMNKnw9Qp5hKnpoak3YoJYkG56fXxjG/BeWiu41sSTTIAIhoLqzfSTHuPfH0TOMFIZiIWZPSyuZx0MR8okz2rEKZkM3k0qVdBChWqEEQIA1GfF19t74ccS4YlSjSamlNGlYBABJnYcpI3NzsMDCGzZg8rMW+mm35t+Ywk4LxusxqtqIpGo5BGwHNvYxYbiLecJRhjRie5MY4LkAdhLcsiepUo1AXpVF0Ksw0gqZBEnafy3vgjOcEqKPRFaotKL6rQAZiTc26DSB26YG4CwHEaJA0BwwI25TTJnweUT/SMa/iFEtsNK2gRaDP5m5P0xuNQ6gntFONpiPN0FUp6CgIaSsQRJBOraTJMi8ne+G/A6lOoGDadVSSs/MREm/YBh+OFvEqTSQtmZFX5Z3LDva5n64Q5+pU+0FlkJShAyn5S/NJPT7oMeIxisFLt9RDK7wqx+nDa+Wemzem4QgAqQHgygnlF7gbmSMD57heZDu9CrS9NwAKVQS4IEHTAM9OvW4wqzPFqjNT11DUHqLcxeGHQAfKSD4kd8bzhz021aSCpZgGHYGbdfvflhisrioI3YzfH7xDwz4fLUi1Woj1Vn5BCDsBqE9I6YRslU1FAJViwvPLMrG3bGwza6adYTpaBbzv9bf1xmsu0uB/1ETEjSp6i28CcTZ1HiqAJXgc+ExML+JTlqqLmC3PGn0yASJILCLEEEefG+M9whVFVqdQNprK9MKDMgguNPMIIVTfeZG+FtPPk5itUmQapCyZ0IgCs58WMe0dcW8NzjPnaJQE8w0qxPcrLW63kj/xhrMd9RaoNvMZ1/guotETmK4WAdFvlEAGQxEbRy+MF/ETLRqhKagcohQTA5SZA+lie/TGjYTlhO4XTYyOVgLHqL7+MIPimn+uB/dW28WGkbf3bA562TdL/AJJVkeC5CtTVYMTPzsQpMsIWYB5vzxT9nKZgBanN6iTAAUmVJEAbxYiSO21qc/mimTVoM1HUCPmEsxIBBFyEUb7Hxijgubd81RVuUl5deii8AkmdW9j/AL48CfKAIZW9zXxD+Lx9ly6k/NX6kweYgXGw5bYAzenWqgguZdj1mQEUiw+cyRfY9sHikFy2TVhKrSDtfpDNcDcXNrdML+H0Yj1JEEVXY9CxGgfRSTAuZxJqGAbiDpz5bMP+GaY+11EkStOnzNIsHaYn7xMficb/ADdQDSQJBJmRI5gRJibDHx/imVqCo9b1DlwVZlLyC4UkgCJ+a8COmIcG+J85UVE9TmYxJAAkkAT0xfgNYxYnPzZvOamo4dxw1q+ZcTFOixHKBzTEjxawwsyDpQy6bQq88TJJ+VT4m59sW8Eyb08vnQ0GpqSmYIiW1THff8sVZ2vDCD8nM5IAM/dU+83E7RtE4TqGsKPzMfpiStmF/C6as9ldRDNqqFm7kIb+BciMfQc3UGjWdmJY/wDTYC3tjFfB9BqlZHAAWnT06ptqaQwE32uPz3GNH8U/FlLKrAAZrALubmAIG58fj2xRgB2cwczC4mfiRGcWhoIC0/ULMZchdRWfclbWwu4LVb0qgWFZ2Z56qGjTY+0D2npfzhOaat9rzT2imKYMz3J6CLKPxwPl64XU2meQKomdTHbzJaF+hPvPqQFQAd5unLNZMHzQJ9FlUX9KB51qzH/M5/0nH0nh4+8SDqeeUQAGGmB42x84o1WRaeuBSpVKQaoIgQyhR5BYEkHvON9ks1SCwrA3mTO5Ib8zhmAFU5mZnBaoNx0qpewlCDJNh0Pubz7YQ5LiVNhWqKDFJBPaWOokW7Uzi746z4NI6G+ZgDG1hf3kR7dr4QZQ6OF5mod3JUeYQIP9VU4bsU5A/pFLnazjHeJKFI0qCzId4CzaWa8megkmJEG56YJ4PlkFeiNlaooDjfQCRJgnchjbvgJ1LMqpISkoAvANRhEjbZQWjf8AHDLM1KlNVrLKim9NFsLySQQR05f6YnW2a50ncInPf/fWfSaLE5cyumBsOi6gZA6WEx0xlPjPjBokRpesV1KRITSDvvc9IHnBY+PUpUgaoAYhQQZEz4Av7g98ZnNVqecztEIV0s60yoNxzy3KbgRN5v4w5kVxzIPFZenWNeNZb9ZRpvf00J0xILaUTbqOWofrgPh9ZftySuohwDJsS1ye9gUAE9R2wT8SZ5ftFVwDqUrp8zzRtAu8/Q7dVfAqy+shIDMagC7CSXlifAmfqBeLJZqyTo4x/TszQfEmWWiwW59OmgIJibKImO8TewnvgXgirUzSIwWopLFp/eFNm27SAb7je1sHfDWXOey1WvUAauU9NSelmWeu9r9JMYjlOAPlKgrV6lCmKYcwalzKEQBpA6gf7k4wacq+488yIZQUqU/pCoI7fOiQuoBiRqu1lAmTzTf+hxieGUw0LIjqSYEk7+wAvh9+kriNGoqVKTBlgaSpPRVt+Jg2t/PG8IYBCbfQ+T/OJx1MeNSpYmcnNYJn0LhuRFOhVpgqWFcK7BpUgUywUbE8w3wozLnmgE6zJaSQADabFdxpAO5HYGZfDT16tUUaJUK0u+rYALEjyJ2G/jfGgz3wdVDOlCjNIhYJMX0/NOoCdReQQfEYg8K23HpOnpnBxhRHvEnOXytQ0FC6SoUDyBMneTqMnz9cfMPiLMu4Ov8AaBgDBBHzQduW17jvj6b8RmOHVD1Y79BzR/8AnHyriEsCeoZbRFtQMDtA2jFeMW0kyGmE2OXIpcOMkh6vMxNxDNpHS50sSThbnKzJSAALOdrcyyNILHbbft8oNpB/D+INmMu2Xcy6trSbDSgnoOkCwv2iZF/FuFtSqenRFSwpMp0kz+8djO+3jrvhDoGIPYSjTMCtesF4zSX/AIXpiVZqWqTGolnMz3sB7RhPxTiSj0KdOmaJ0j1DqPObAGJgRe0bnDrj9B14XpZSGFSmCG3F3N9iLGbgb4zPEeLVqgpB21CmoCW2AMQe/v7YYibiAfSSZ2o1CfhGvUC1itH1hzB5BOmZ5hAMGAR/6wfn64+xZWkRbnqMGsHOuw9iSDP8B6DCXg3FHSm3puyh9SsBEEEzB9z1/wDeN9kMvSzFTL1RzBX9BexRKcm3u0X7eYwWZDuoRuBwMhJ7THVKWmIlRIlyCwZzBItYE7SZ0gAYdfFwnL00HNzZVLXP7EmB5vMeZ647jnCMycxUenSZxUdi0oSumRDJG7ACPH5Yq+M6UZdNw3r0wbyZTLgdPwj8cLxrViW6k0gMyXGbGDqtUFidRAkxfrA5foMNfhPMKmZo1GUMUFViVHMDFtfQKJBB98IuIINHjUsfyv8AUGBhxwTiiUfX1kr6lFkDCZBO3S8mNsUMBtBnKxPyLg9SvUcfvVGGpibBdVyT0EAX8CBsY03wdw6nVqh5laTUwRBl2JJE9dCxqUdZE4V53gDrlmqMGRCVhQOeoSUOptyAATpTuZOH36Pk0qZ1Xr0wNQiypaPaYxMErkztFrSx0it/grjdwFZV20iskQP88dsDf/HnFCZNL/XTP56px2OxSMaznNiDGzBsx+jniJ3oyJ/fp/8AffEst+jTOqT+qAnfmT/vI6R9cdjsM210g+AvqY64PwHiGWfUtEGRDanTabgQ0ie+NBnOP8WIIShTQmLgqSIHlv6Y7HYEYhGFeKHEQ0afE1Do6l6dTdS6EAyYK3BXqLd8L6/w5WNjTMXFmXrsfm6bjHY7HhiA5EWV3GyYXkEzFAl/SWqWEQTpgW1CdVpi/iww3f8ASDnoEUaS2g3Y7/5vOOx2GpgWoVXQHET5/iOZrazVMq8alAXTI2IAiD5vbCfM8OdhA5SOs+B23+uOx2AOFU5EQw3nzSGT4UychUWum3a/+4P0840XCPio5cIPs6t6YYLzkXYgljvzHa2Ox2AdbazNB2g119e8Jf8ASJUIj7PTmCBztEeR1/EYzme4nXrjQ4XSKnqqAANJgiB4M/jfHY7HtvEwuwsXFOfoseQb7+/XBFLKMYYmHBmBvPcHYY8x2POo2gQUbYQQPvzNJl/jXNJELTJAgEreIA6EA2Ax5lviTM1szR1QAKiQFt1A6kk26Y7HYAYwYxcjA3c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61" name="Picture 17" descr="D:\Users\Wasin corporation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44" y="4498361"/>
            <a:ext cx="2162338" cy="13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http://t3.gstatic.com/images?q=tbn:ANd9GcQntU3AQiNyMZT6tBVqMRFdXf8crRVhOG5-6vD5uc4k-VWOcjXS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31561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20813" y="6021288"/>
            <a:ext cx="233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візантійська мозаїка </a:t>
            </a:r>
            <a:endParaRPr lang="uk-UA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572726"/>
            <a:ext cx="207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смальтова мозаїка</a:t>
            </a:r>
            <a:endParaRPr lang="uk-UA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13584"/>
            <a:ext cx="8686800" cy="3744416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Дуже значним є вклад Візантії у світову </a:t>
            </a:r>
            <a:r>
              <a:rPr lang="uk-UA" dirty="0" smtClean="0"/>
              <a:t>архітектуру. </a:t>
            </a:r>
            <a:r>
              <a:rPr lang="uk-UA" dirty="0"/>
              <a:t>Вже у </a:t>
            </a:r>
            <a:r>
              <a:rPr lang="en-US" dirty="0">
                <a:hlinkClick r:id="rId2" tooltip="5 століття"/>
              </a:rPr>
              <a:t>V</a:t>
            </a:r>
            <a:r>
              <a:rPr lang="en-US" dirty="0"/>
              <a:t>-</a:t>
            </a:r>
            <a:r>
              <a:rPr lang="en-US" dirty="0">
                <a:hlinkClick r:id="rId3" tooltip="6 століття"/>
              </a:rPr>
              <a:t>VI</a:t>
            </a:r>
            <a:r>
              <a:rPr lang="en-US" dirty="0"/>
              <a:t> </a:t>
            </a:r>
            <a:r>
              <a:rPr lang="uk-UA" dirty="0"/>
              <a:t>ст. візантійські зодчі переходять до нового планування міста, яке стає характерним для середньовічної Європи. В центрі міста розташовується головна площа із собором, від якої у різні боки розходяться вулиці. З цього часу з'являються багатоповерхові будинки, а з часом — резиденції знатних, багатих громадян</a:t>
            </a:r>
            <a:r>
              <a:rPr lang="uk-UA" dirty="0" smtClean="0"/>
              <a:t>.</a:t>
            </a:r>
            <a:r>
              <a:rPr lang="uk-UA" dirty="0"/>
              <a:t> Найвищого розквіту сягає у Візантії церковна архітектура. </a:t>
            </a:r>
            <a:r>
              <a:rPr lang="uk-UA" dirty="0" err="1"/>
              <a:t>Ранньовізантійські 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рами</a:t>
            </a:r>
            <a:r>
              <a:rPr lang="uk-UA" dirty="0"/>
              <a:t> споруджувалися переважно у формі </a:t>
            </a:r>
            <a:r>
              <a:rPr lang="uk-UA" dirty="0" smtClean="0"/>
              <a:t>базиліки</a:t>
            </a:r>
            <a:r>
              <a:rPr lang="uk-UA" dirty="0"/>
              <a:t> — витягнутої в довжину споруди, центральна частина якої (нерідко поділена на три, п'ять </a:t>
            </a:r>
            <a:r>
              <a:rPr lang="uk-UA" dirty="0" smtClean="0"/>
              <a:t>нефів) </a:t>
            </a:r>
            <a:r>
              <a:rPr lang="uk-UA" dirty="0"/>
              <a:t>завершалася розташованою у східній частині </a:t>
            </a:r>
            <a:r>
              <a:rPr lang="uk-UA" dirty="0" smtClean="0"/>
              <a:t>апсидою, </a:t>
            </a:r>
            <a:r>
              <a:rPr lang="uk-UA" dirty="0"/>
              <a:t>де знаходився вівтар з престолом. Двоскатна покрівля на підпорах поступово замінюється куполом, розташованим над центральним квадратом храму.</a:t>
            </a:r>
          </a:p>
          <a:p>
            <a:r>
              <a:rPr lang="uk-UA" dirty="0"/>
              <a:t>У другій </a:t>
            </a:r>
            <a:r>
              <a:rPr lang="uk-UA" dirty="0" err="1"/>
              <a:t>полов</a:t>
            </a:r>
            <a:r>
              <a:rPr lang="uk-UA" dirty="0"/>
              <a:t>ині 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hlinkClick r:id="rId4" tooltip="9 століття"/>
              </a:rPr>
              <a:t>ІХ</a:t>
            </a:r>
            <a:r>
              <a:rPr lang="uk-UA" dirty="0"/>
              <a:t> ст. у Візантії з'являється новий тип храму — хрестово-купольний. В ньому ніби зникає </a:t>
            </a:r>
            <a:r>
              <a:rPr lang="uk-UA" dirty="0" err="1"/>
              <a:t>базилікальна</a:t>
            </a:r>
            <a:r>
              <a:rPr lang="uk-UA" dirty="0"/>
              <a:t> </a:t>
            </a:r>
            <a:r>
              <a:rPr lang="uk-UA" dirty="0" err="1"/>
              <a:t>витягнутість</a:t>
            </a:r>
            <a:r>
              <a:rPr lang="uk-UA" dirty="0"/>
              <a:t>, простір ніби концентрується під куполом, який спирається на чотири стовпи (</a:t>
            </a:r>
            <a:r>
              <a:rPr lang="uk-UA" dirty="0" err="1"/>
              <a:t>філяри</a:t>
            </a:r>
            <a:r>
              <a:rPr lang="uk-UA" dirty="0"/>
              <a:t>). З чотирьох сторін до купола приєднуються </a:t>
            </a:r>
            <a:r>
              <a:rPr lang="uk-UA" dirty="0" err="1"/>
              <a:t>напівциліндричні</a:t>
            </a:r>
            <a:r>
              <a:rPr lang="uk-UA" dirty="0"/>
              <a:t> частини, створюючи в плані «грецький хрест». Купол символізує небо як притулок Бога.</a:t>
            </a:r>
          </a:p>
          <a:p>
            <a:r>
              <a:rPr lang="uk-UA" dirty="0"/>
              <a:t>Вся система декору храму втілювала ідею зв'язку землі і неба. Храм виступав моделлю </a:t>
            </a:r>
            <a:r>
              <a:rPr lang="uk-UA" dirty="0" err="1"/>
              <a:t>світотворення</a:t>
            </a:r>
            <a:r>
              <a:rPr lang="uk-UA" dirty="0"/>
              <a:t>, включаючи в себе весь простір Всесвіту — небо, землю, рай і пекло: від моменту </a:t>
            </a:r>
            <a:r>
              <a:rPr lang="uk-UA" dirty="0" err="1"/>
              <a:t>світотворення</a:t>
            </a:r>
            <a:r>
              <a:rPr lang="uk-UA" dirty="0"/>
              <a:t> до майбутнього страшного суду. Шедевром візантійської архітектури </a:t>
            </a:r>
            <a:r>
              <a:rPr lang="uk-UA" dirty="0" smtClean="0"/>
              <a:t>є Софійський собор у Константинополі, </a:t>
            </a:r>
            <a:r>
              <a:rPr lang="uk-UA" dirty="0"/>
              <a:t>спроектований під керівництвом малоазійських </a:t>
            </a:r>
            <a:r>
              <a:rPr lang="uk-UA" dirty="0" err="1"/>
              <a:t>архітекторів </a:t>
            </a:r>
            <a:r>
              <a:rPr lang="uk-UA" dirty="0" err="1" smtClean="0"/>
              <a:t>Анфі</a:t>
            </a:r>
            <a:r>
              <a:rPr lang="uk-UA" dirty="0" smtClean="0"/>
              <a:t>мія</a:t>
            </a:r>
            <a:r>
              <a:rPr lang="uk-UA" dirty="0"/>
              <a:t> і </a:t>
            </a:r>
            <a:r>
              <a:rPr lang="uk-UA" dirty="0" smtClean="0"/>
              <a:t>Ісідора</a:t>
            </a:r>
            <a:r>
              <a:rPr lang="uk-UA" dirty="0"/>
              <a:t> (був посвячений в </a:t>
            </a:r>
            <a:r>
              <a:rPr lang="uk-UA" dirty="0" smtClean="0"/>
              <a:t>537</a:t>
            </a:r>
            <a:r>
              <a:rPr lang="uk-UA" dirty="0"/>
              <a:t> р.). Храм покритий величезним куполом діаметром 31,7 м.</a:t>
            </a:r>
          </a:p>
          <a:p>
            <a:endParaRPr lang="uk-UA" i="1" dirty="0"/>
          </a:p>
        </p:txBody>
      </p:sp>
      <p:pic>
        <p:nvPicPr>
          <p:cNvPr id="4098" name="Picture 2" descr="http://upload.wikimedia.org/wikipedia/commons/thumb/4/4a/Aya_sofya.jpg/250px-Aya_sof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705"/>
            <a:ext cx="3755519" cy="25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01" y="2602414"/>
            <a:ext cx="4824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Song Std L" pitchFamily="18" charset="-128"/>
              </a:rPr>
              <a:t>Софійський собор, мечеть </a:t>
            </a:r>
            <a:r>
              <a:rPr lang="uk-UA" sz="16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Song Std L" pitchFamily="18" charset="-128"/>
              </a:rPr>
              <a:t>Ая-Софія</a:t>
            </a:r>
            <a:endParaRPr lang="uk-UA" sz="1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Song Std L" pitchFamily="18" charset="-128"/>
            </a:endParaRPr>
          </a:p>
        </p:txBody>
      </p:sp>
      <p:pic>
        <p:nvPicPr>
          <p:cNvPr id="4100" name="Picture 4" descr="http://www.nadiya-club.narod.ru/tvorchestvo/Alexey_Drujinin/istoriya_kultuty_disk_Ukr/Kultura_srednih_vekov/Vizantiya/vizantiya_3.files/sobor_Chifa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8705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0272" y="1534191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</a:t>
            </a:r>
            <a:r>
              <a:rPr lang="uk-UA" sz="24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Чефалу</a:t>
            </a:r>
            <a:endParaRPr lang="uk-UA" sz="2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0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://cs10942.userapi.com/v10942208/b3b/TtwfbCvsQ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899645"/>
            <a:ext cx="9577064" cy="127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3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196" y="476672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2">
                    <a:lumMod val="50000"/>
                  </a:schemeClr>
                </a:solidFill>
              </a:rPr>
              <a:t>Візантійська цивілізація та 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</a:rPr>
              <a:t>її культура </a:t>
            </a:r>
          </a:p>
          <a:p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dirty="0" smtClean="0"/>
              <a:t>— </a:t>
            </a:r>
            <a:r>
              <a:rPr lang="uk-UA" sz="2800" dirty="0"/>
              <a:t>унікальне явище, яке посідає щільне місце в історії європейської та світової культури. Вона мала вагомий вплив на культуру країн </a:t>
            </a:r>
            <a:r>
              <a:rPr lang="uk-UA" sz="2800" dirty="0" err="1"/>
              <a:t>південно-</a:t>
            </a:r>
            <a:r>
              <a:rPr lang="uk-UA" sz="2800" dirty="0"/>
              <a:t> і східноєвропейського регіону. Візантійська держава виникла </a:t>
            </a:r>
            <a:r>
              <a:rPr lang="en-US" sz="2800" dirty="0"/>
              <a:t>IV </a:t>
            </a:r>
            <a:r>
              <a:rPr lang="uk-UA" sz="2800" dirty="0"/>
              <a:t>ст. у східній частині Римської імперії внаслідок її розколу, проіснувавши до середини </a:t>
            </a:r>
            <a:r>
              <a:rPr lang="en-US" sz="2800" dirty="0"/>
              <a:t>XV </a:t>
            </a:r>
            <a:r>
              <a:rPr lang="uk-UA" sz="2800" dirty="0"/>
              <a:t>ст.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0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749" y="98072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Столиця Візантії Константинополь була заснована імператором </a:t>
            </a:r>
            <a:r>
              <a:rPr lang="uk-UA" sz="2800" dirty="0" err="1"/>
              <a:t>Константином</a:t>
            </a:r>
            <a:r>
              <a:rPr lang="uk-UA" sz="2800" dirty="0"/>
              <a:t> І 324 — 330 </a:t>
            </a:r>
            <a:r>
              <a:rPr lang="en-US" sz="2800" dirty="0"/>
              <a:t>pp. </a:t>
            </a:r>
            <a:r>
              <a:rPr lang="uk-UA" sz="2800" dirty="0"/>
              <a:t>на місці колишньої </a:t>
            </a:r>
            <a:r>
              <a:rPr lang="uk-UA" sz="2800" dirty="0" err="1"/>
              <a:t>мегарської</a:t>
            </a:r>
            <a:r>
              <a:rPr lang="uk-UA" sz="2800" dirty="0"/>
              <a:t> колонії — містечка </a:t>
            </a:r>
            <a:r>
              <a:rPr lang="uk-UA" sz="2800" dirty="0" err="1"/>
              <a:t>Візантій</a:t>
            </a:r>
            <a:r>
              <a:rPr lang="uk-UA" sz="2800" dirty="0"/>
              <a:t>. Звідси й назва цієї держави, яку їй дали пізніше, вже після загибелі Візантійської імперії, європейські гуманісти-історики. Самі ж візантійці називали себе римлянами (</a:t>
            </a:r>
            <a:r>
              <a:rPr lang="uk-UA" sz="2800" dirty="0" err="1"/>
              <a:t>грецьк</a:t>
            </a:r>
            <a:r>
              <a:rPr lang="uk-UA" sz="2800" dirty="0"/>
              <a:t>. </a:t>
            </a:r>
            <a:r>
              <a:rPr lang="de-DE" sz="2800" dirty="0" smtClean="0"/>
              <a:t>„</a:t>
            </a:r>
            <a:r>
              <a:rPr lang="uk-UA" sz="2800" dirty="0" err="1" smtClean="0"/>
              <a:t>ромеі</a:t>
            </a:r>
            <a:r>
              <a:rPr lang="de-DE" sz="2800" dirty="0" smtClean="0"/>
              <a:t>“</a:t>
            </a:r>
            <a:r>
              <a:rPr lang="en-US" sz="2800" dirty="0" smtClean="0"/>
              <a:t>), </a:t>
            </a:r>
            <a:r>
              <a:rPr lang="uk-UA" sz="2800" dirty="0"/>
              <a:t>а свою державу </a:t>
            </a:r>
            <a:r>
              <a:rPr lang="uk-UA" sz="2800" dirty="0" smtClean="0"/>
              <a:t>—</a:t>
            </a:r>
            <a:r>
              <a:rPr lang="de-DE" sz="2800" dirty="0" smtClean="0"/>
              <a:t>„</a:t>
            </a:r>
            <a:r>
              <a:rPr lang="uk-UA" sz="2800" dirty="0" err="1" smtClean="0"/>
              <a:t>Ромейською</a:t>
            </a:r>
            <a:r>
              <a:rPr lang="de-DE" sz="2800" dirty="0" smtClean="0"/>
              <a:t>“</a:t>
            </a:r>
            <a:r>
              <a:rPr lang="en-US" sz="2800" dirty="0" smtClean="0"/>
              <a:t>.</a:t>
            </a:r>
            <a:endParaRPr lang="uk-UA" sz="2800" dirty="0"/>
          </a:p>
        </p:txBody>
      </p:sp>
      <p:pic>
        <p:nvPicPr>
          <p:cNvPr id="7170" name="Picture 2" descr="http://t1.gstatic.com/images?q=tbn:ANd9GcSaGfJaVr9CZ4iJRfcfs3Z277UvMoq5IJzL7TYElckU8tiKhR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78" y="4520158"/>
            <a:ext cx="3718406" cy="21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Фактично із заснуванням Константинополя Візантія виокремлюється в межах Римської імперії і від цього часу починається відлік її історії. Завершенням </a:t>
            </a:r>
            <a:r>
              <a:rPr lang="uk-UA" dirty="0" err="1"/>
              <a:t>усамостійнення</a:t>
            </a:r>
            <a:r>
              <a:rPr lang="uk-UA" dirty="0"/>
              <a:t> Візантії вважається 395 </a:t>
            </a:r>
            <a:r>
              <a:rPr lang="en-US" dirty="0"/>
              <a:t>p., </a:t>
            </a:r>
            <a:r>
              <a:rPr lang="uk-UA" dirty="0"/>
              <a:t>коли після смерті останнього імператора єдиної Римської імперії Феодосія І (його правління — 379 — 395 </a:t>
            </a:r>
            <a:r>
              <a:rPr lang="en-US" dirty="0"/>
              <a:t>pp.) </a:t>
            </a:r>
            <a:r>
              <a:rPr lang="uk-UA" dirty="0"/>
              <a:t>відбувся її остаточний поділ на Західну Римську і Східну Римську (Візантійську) імперії, імператором останньої з яких було проголошено Аркадія (395 — 408 </a:t>
            </a:r>
            <a:r>
              <a:rPr lang="en-US" dirty="0"/>
              <a:t>pp.). </a:t>
            </a:r>
            <a:r>
              <a:rPr lang="uk-UA" dirty="0"/>
              <a:t>Аркадій(395 — 408 </a:t>
            </a:r>
            <a:r>
              <a:rPr lang="en-US" dirty="0"/>
              <a:t>pp.).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5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13076"/>
            <a:ext cx="8686800" cy="2636912"/>
          </a:xfrm>
        </p:spPr>
        <p:txBody>
          <a:bodyPr/>
          <a:lstStyle/>
          <a:p>
            <a:r>
              <a:rPr lang="uk-UA" dirty="0"/>
              <a:t>Одне з найважливіших місць у візантійському мистецтві посідає 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живопис</a:t>
            </a:r>
            <a:r>
              <a:rPr lang="uk-UA" dirty="0" smtClean="0"/>
              <a:t>. </a:t>
            </a:r>
            <a:r>
              <a:rPr lang="uk-UA" dirty="0"/>
              <a:t>Головні форми візантійського живопису: монументальний храмовий живопис </a:t>
            </a:r>
            <a:r>
              <a:rPr lang="uk-UA" dirty="0" smtClean="0"/>
              <a:t>(мозаїки,</a:t>
            </a:r>
            <a:r>
              <a:rPr lang="uk-UA" dirty="0"/>
              <a:t> </a:t>
            </a:r>
            <a:r>
              <a:rPr lang="uk-UA" dirty="0" smtClean="0"/>
              <a:t>фрески),</a:t>
            </a:r>
            <a:r>
              <a:rPr lang="uk-UA" dirty="0"/>
              <a:t> </a:t>
            </a:r>
            <a:r>
              <a:rPr lang="uk-UA" dirty="0" smtClean="0"/>
              <a:t>ікона,</a:t>
            </a:r>
            <a:r>
              <a:rPr lang="uk-UA" dirty="0"/>
              <a:t> </a:t>
            </a:r>
            <a:r>
              <a:rPr lang="uk-UA" u="sng" dirty="0" smtClean="0"/>
              <a:t>книжкова мініатюра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t2.gstatic.com/images?q=tbn:ANd9GcSdTsjyEYA4amUfSU9aVjOMsBlVbffYe46BoxKgXUUbQPX6nFJn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25" y="1196752"/>
            <a:ext cx="2066156" cy="31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4/4e/Meister_der_Predigtsammlung_des_Heiligen_Johannes_Chrysostomus_001.jpg/300px-Meister_der_Predigtsammlung_des_Heiligen_Johannes_Chrysostomus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719"/>
            <a:ext cx="2551721" cy="31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krmap.su/program2009/wh7/25/14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032"/>
            <a:ext cx="2300338" cy="29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0.gstatic.com/images?q=tbn:ANd9GcSy6cYZY34qOI8MdLvxpCKKhGXwi58kNDLN4hzaLaRqt1dU4i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74" y="1980650"/>
            <a:ext cx="1795864" cy="23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e/Meister_der_Predigtsammlung_des_Heiligen_Johannes_Chrysostomus_001.jpg/300px-Meister_der_Predigtsammlung_des_Heiligen_Johannes_Chrysostomu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64968"/>
            <a:ext cx="2758562" cy="3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969" y="12101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Візантійська культура і література була зосереджена навколо релігії. 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Ікона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зайняла центральне місце в художній творчості. Архітектура робила наголос на купол, арки, перехресно-квадратний план забудови релігійних споруд. Церковні інтер'єри були прикрашені мозаїками і живописом, що зображали святих та біблійні сюжети. Формальні елементи візантійської архітектури спричинили істотний вплив на оттоманську архітектуру. Візантійська архітектура і архітектурна прикраса крім того розвивалися в середньовічній і ранній сучасній Українській архітектурі. Більш загалом, Візантійські артистичні традиції, зокрема іконопис, вплинув на мистецтво православних суспільств в південно-східній Європі, 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Русі і Близькому Сході.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www.nadiya-club.narod.ru/tvorchestvo/Alexey_Drujinin/istoriya_kultuty_disk_Ukr/Kultura_srednih_vekov/Vizantiya/vizantiya_3.files/Tafelbildnis_Apa_Abrah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29" y="4083742"/>
            <a:ext cx="2063471" cy="27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diya-club.narod.ru/tvorchestvo/Alexey_Drujinin/istoriya_kultuty_disk_Ukr/Kultura_srednih_vekov/Vizantiya/vizantiya_3.files/mosai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69" y="4221088"/>
            <a:ext cx="4534870" cy="2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1" y="33265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мистецтві утвердились і такі форми зображення, як пейзаж і побутові сцени. Вони органічно ввійшли у візантійське релігійне мистецтво, що містило певну спрямованість на народ. Саме ця ознака відрізняла його від класичних елліністичних канонів, хоча траплялися спроби наголосити на приматі спіритуалістичного начала старими художніми прийомами — скороченням пропорцій і розмірів фігур, збільшенням розмірів голови та очей, що повинно було символізувати панування духовного начала.</a:t>
            </a:r>
          </a:p>
        </p:txBody>
      </p:sp>
    </p:spTree>
    <p:extLst>
      <p:ext uri="{BB962C8B-B14F-4D97-AF65-F5344CB8AC3E}">
        <p14:creationId xmlns:p14="http://schemas.microsoft.com/office/powerpoint/2010/main" val="30467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 перемогою </a:t>
            </a:r>
            <a:r>
              <a:rPr lang="uk-UA" dirty="0" err="1"/>
              <a:t>іконошанування</a:t>
            </a:r>
            <a:r>
              <a:rPr lang="uk-UA" dirty="0"/>
              <a:t> створюються нові прийоми іконопису. Глибока одухотвореність, ідея спіритуалістичного начала почали висловлюватися через особливу манеру зображення обличчя, експресію почуттів, відображених на ньому.</a:t>
            </a:r>
            <a:br>
              <a:rPr lang="uk-UA" dirty="0"/>
            </a:br>
            <a:r>
              <a:rPr lang="uk-UA" dirty="0"/>
              <a:t> </a:t>
            </a:r>
          </a:p>
          <a:p>
            <a:r>
              <a:rPr lang="uk-UA" dirty="0"/>
              <a:t>У </a:t>
            </a:r>
            <a:r>
              <a:rPr lang="en-US" dirty="0"/>
              <a:t>X </a:t>
            </a:r>
            <a:r>
              <a:rPr lang="uk-UA" dirty="0"/>
              <a:t>ст. завершується складання детально розробленої системи символіки у зображенні євангельських персонажів і святих — канону, що індивідуалізував їхню зовнішність, надаючи рис портретності.</a:t>
            </a:r>
            <a:br>
              <a:rPr lang="uk-UA" dirty="0"/>
            </a:br>
            <a:r>
              <a:rPr lang="uk-UA" dirty="0"/>
              <a:t> </a:t>
            </a:r>
          </a:p>
          <a:p>
            <a:r>
              <a:rPr lang="uk-UA" dirty="0"/>
              <a:t>Особливої досконалості у зображенні спіритуалістичних начал досягло мистецтво візантійської </a:t>
            </a:r>
            <a:r>
              <a:rPr lang="uk-UA" dirty="0" err="1" smtClean="0"/>
              <a:t>мозаїки.Багатоманітність</a:t>
            </a:r>
            <a:r>
              <a:rPr lang="uk-UA" dirty="0" smtClean="0"/>
              <a:t> </a:t>
            </a:r>
            <a:r>
              <a:rPr lang="uk-UA" dirty="0"/>
              <a:t>фарб і відтінків кубиків смальти створювала ілюзію "божественної вічності".</a:t>
            </a:r>
          </a:p>
          <a:p>
            <a:endParaRPr lang="uk-UA" dirty="0"/>
          </a:p>
        </p:txBody>
      </p:sp>
      <p:pic>
        <p:nvPicPr>
          <p:cNvPr id="2050" name="Picture 2" descr="http://www.nadiya-club.narod.ru/tvorchestvo/Alexey_Drujinin/istoriya_kultuty_disk_Ukr/Kultura_srednih_vekov/Vizantiya/vizantiya_3.files/mozayka_vizantiy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99"/>
            <a:ext cx="3241239" cy="27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diya-club.narod.ru/tvorchestvo/Alexey_Drujinin/istoriya_kultuty_disk_Ukr/Kultura_srednih_vekov/Vizantiya/vizantiya_3.files/monostir_Dafni_mozay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699"/>
            <a:ext cx="2112672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374</Words>
  <Application>Microsoft Office PowerPoint</Application>
  <PresentationFormat>Екран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Трек</vt:lpstr>
      <vt:lpstr>Культура середньовічної візантії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Wasin corporation</dc:creator>
  <cp:lastModifiedBy>Wasin corporation</cp:lastModifiedBy>
  <cp:revision>13</cp:revision>
  <dcterms:created xsi:type="dcterms:W3CDTF">2012-04-08T14:11:13Z</dcterms:created>
  <dcterms:modified xsi:type="dcterms:W3CDTF">2014-06-04T14:45:01Z</dcterms:modified>
</cp:coreProperties>
</file>