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86" r:id="rId2"/>
    <p:sldId id="287" r:id="rId3"/>
    <p:sldId id="288" r:id="rId4"/>
    <p:sldId id="289" r:id="rId5"/>
    <p:sldId id="290" r:id="rId6"/>
    <p:sldId id="291" r:id="rId7"/>
    <p:sldId id="313" r:id="rId8"/>
    <p:sldId id="304" r:id="rId9"/>
    <p:sldId id="305" r:id="rId10"/>
    <p:sldId id="306" r:id="rId11"/>
    <p:sldId id="307" r:id="rId12"/>
    <p:sldId id="308" r:id="rId13"/>
    <p:sldId id="309" r:id="rId14"/>
    <p:sldId id="310" r:id="rId15"/>
    <p:sldId id="311" r:id="rId16"/>
    <p:sldId id="314" r:id="rId17"/>
    <p:sldId id="318" r:id="rId18"/>
    <p:sldId id="315" r:id="rId19"/>
    <p:sldId id="312" r:id="rId20"/>
    <p:sldId id="302" r:id="rId21"/>
    <p:sldId id="303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4" autoAdjust="0"/>
    <p:restoredTop sz="94660"/>
  </p:normalViewPr>
  <p:slideViewPr>
    <p:cSldViewPr>
      <p:cViewPr varScale="1">
        <p:scale>
          <a:sx n="105" d="100"/>
          <a:sy n="105" d="100"/>
        </p:scale>
        <p:origin x="-13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solidFill>
                  <a:schemeClr val="tx1">
                    <a:lumMod val="95000"/>
                  </a:schemeClr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Courier New" pitchFamily="49" charset="0"/>
                <a:cs typeface="Courier New" pitchFamily="49" charset="0"/>
              </a:defRPr>
            </a:lvl1pPr>
          </a:lstStyle>
          <a:p>
            <a:r>
              <a:rPr kumimoji="0" lang="ru-RU" dirty="0" smtClean="0"/>
              <a:t>Образец заголовка</a:t>
            </a:r>
            <a:endParaRPr kumimoji="0" lang="en-US" dirty="0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22.11.2011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urier New" pitchFamily="49" charset="0"/>
                <a:cs typeface="Courier New" pitchFamily="49" charset="0"/>
              </a:defRPr>
            </a:lvl1pPr>
          </a:lstStyle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dirty="0" smtClean="0"/>
              <a:t>Образец подзаголовка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</a:schemeClr>
                </a:solidFill>
                <a:latin typeface="Courier New" pitchFamily="49" charset="0"/>
                <a:cs typeface="Courier New" pitchFamily="49" charset="0"/>
              </a:defRPr>
            </a:lvl1pPr>
          </a:lstStyle>
          <a:p>
            <a:r>
              <a:rPr kumimoji="0" lang="ru-RU" dirty="0" smtClean="0"/>
              <a:t>Образец заголовка</a:t>
            </a:r>
            <a:endParaRPr kumimoji="0"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>
                <a:latin typeface="Courier New" pitchFamily="49" charset="0"/>
                <a:cs typeface="Courier New" pitchFamily="49" charset="0"/>
              </a:defRPr>
            </a:lvl1pPr>
            <a:lvl2pPr>
              <a:defRPr b="1">
                <a:latin typeface="Courier New" pitchFamily="49" charset="0"/>
                <a:cs typeface="Courier New" pitchFamily="49" charset="0"/>
              </a:defRPr>
            </a:lvl2pPr>
            <a:lvl3pPr>
              <a:defRPr b="1">
                <a:latin typeface="Courier New" pitchFamily="49" charset="0"/>
                <a:cs typeface="Courier New" pitchFamily="49" charset="0"/>
              </a:defRPr>
            </a:lvl3pPr>
            <a:lvl4pPr>
              <a:defRPr b="1">
                <a:latin typeface="Courier New" pitchFamily="49" charset="0"/>
                <a:cs typeface="Courier New" pitchFamily="49" charset="0"/>
              </a:defRPr>
            </a:lvl4pPr>
            <a:lvl5pPr>
              <a:defRPr b="1">
                <a:latin typeface="Courier New" pitchFamily="49" charset="0"/>
                <a:cs typeface="Courier New" pitchFamily="49" charset="0"/>
              </a:defRPr>
            </a:lvl5pPr>
          </a:lstStyle>
          <a:p>
            <a:pPr lvl="0" eaLnBrk="1" latinLnBrk="0" hangingPunct="1"/>
            <a:r>
              <a:rPr lang="ru-RU" dirty="0" smtClean="0"/>
              <a:t>Образец текста</a:t>
            </a:r>
          </a:p>
          <a:p>
            <a:pPr lvl="1" eaLnBrk="1" latinLnBrk="0" hangingPunct="1"/>
            <a:r>
              <a:rPr lang="ru-RU" dirty="0" smtClean="0"/>
              <a:t>Второй уровень</a:t>
            </a:r>
          </a:p>
          <a:p>
            <a:pPr lvl="2" eaLnBrk="1" latinLnBrk="0" hangingPunct="1"/>
            <a:r>
              <a:rPr lang="ru-RU" dirty="0" smtClean="0"/>
              <a:t>Третий уровень</a:t>
            </a:r>
          </a:p>
          <a:p>
            <a:pPr lvl="3" eaLnBrk="1" latinLnBrk="0" hangingPunct="1"/>
            <a:r>
              <a:rPr lang="ru-RU" dirty="0" smtClean="0"/>
              <a:t>Четвертый уровень</a:t>
            </a:r>
          </a:p>
          <a:p>
            <a:pPr lvl="4" eaLnBrk="1" latinLnBrk="0" hangingPunct="1"/>
            <a:r>
              <a:rPr lang="ru-RU" dirty="0" smtClean="0"/>
              <a:t>Пятый уровень</a:t>
            </a:r>
            <a:endParaRPr kumimoji="0"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tx1">
                    <a:lumMod val="9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ourier New" pitchFamily="49" charset="0"/>
                <a:ea typeface="+mj-ea"/>
                <a:cs typeface="Courier New" pitchFamily="49" charset="0"/>
              </a:defRPr>
            </a:lvl1pPr>
          </a:lstStyle>
          <a:p>
            <a:r>
              <a:rPr kumimoji="0" lang="ru-RU" dirty="0" smtClean="0"/>
              <a:t>Образец заголовка</a:t>
            </a:r>
            <a:endParaRPr kumimoji="0"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urier New" pitchFamily="49" charset="0"/>
                <a:cs typeface="Courier New" pitchFamily="49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</a:schemeClr>
                </a:solidFill>
                <a:latin typeface="Courier New" pitchFamily="49" charset="0"/>
                <a:cs typeface="Courier New" pitchFamily="49" charset="0"/>
              </a:defRPr>
            </a:lvl1pPr>
          </a:lstStyle>
          <a:p>
            <a:r>
              <a:rPr kumimoji="0" lang="ru-RU" dirty="0" smtClean="0"/>
              <a:t>Образец заголовка</a:t>
            </a:r>
            <a:endParaRPr kumimoji="0" lang="en-US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>
                <a:latin typeface="Courier New" pitchFamily="49" charset="0"/>
                <a:cs typeface="Courier New" pitchFamily="49" charset="0"/>
              </a:defRPr>
            </a:lvl1pPr>
            <a:lvl2pPr>
              <a:defRPr sz="2400">
                <a:latin typeface="Courier New" pitchFamily="49" charset="0"/>
                <a:cs typeface="Courier New" pitchFamily="49" charset="0"/>
              </a:defRPr>
            </a:lvl2pPr>
            <a:lvl3pPr>
              <a:defRPr sz="2000">
                <a:latin typeface="Courier New" pitchFamily="49" charset="0"/>
                <a:cs typeface="Courier New" pitchFamily="49" charset="0"/>
              </a:defRPr>
            </a:lvl3pPr>
            <a:lvl4pPr>
              <a:defRPr sz="1800">
                <a:latin typeface="Courier New" pitchFamily="49" charset="0"/>
                <a:cs typeface="Courier New" pitchFamily="49" charset="0"/>
              </a:defRPr>
            </a:lvl4pPr>
            <a:lvl5pPr>
              <a:defRPr sz="1800">
                <a:latin typeface="Courier New" pitchFamily="49" charset="0"/>
                <a:cs typeface="Courier New" pitchFamily="49" charset="0"/>
              </a:defRPr>
            </a:lvl5pPr>
          </a:lstStyle>
          <a:p>
            <a:pPr lvl="0" eaLnBrk="1" latinLnBrk="0" hangingPunct="1"/>
            <a:r>
              <a:rPr lang="ru-RU" dirty="0" smtClean="0"/>
              <a:t>Образец текста</a:t>
            </a:r>
          </a:p>
          <a:p>
            <a:pPr lvl="1" eaLnBrk="1" latinLnBrk="0" hangingPunct="1"/>
            <a:r>
              <a:rPr lang="ru-RU" dirty="0" smtClean="0"/>
              <a:t>Второй уровень</a:t>
            </a:r>
          </a:p>
          <a:p>
            <a:pPr lvl="2" eaLnBrk="1" latinLnBrk="0" hangingPunct="1"/>
            <a:r>
              <a:rPr lang="ru-RU" dirty="0" smtClean="0"/>
              <a:t>Третий уровень</a:t>
            </a:r>
          </a:p>
          <a:p>
            <a:pPr lvl="3" eaLnBrk="1" latinLnBrk="0" hangingPunct="1"/>
            <a:r>
              <a:rPr lang="ru-RU" dirty="0" smtClean="0"/>
              <a:t>Четвертый уровень</a:t>
            </a:r>
          </a:p>
          <a:p>
            <a:pPr lvl="4" eaLnBrk="1" latinLnBrk="0" hangingPunct="1"/>
            <a:r>
              <a:rPr lang="ru-RU" dirty="0" smtClean="0"/>
              <a:t>Пятый уровень</a:t>
            </a:r>
            <a:endParaRPr kumimoji="0" lang="en-US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>
                <a:latin typeface="Courier New" pitchFamily="49" charset="0"/>
                <a:cs typeface="Courier New" pitchFamily="49" charset="0"/>
              </a:defRPr>
            </a:lvl1pPr>
            <a:lvl2pPr>
              <a:defRPr sz="2400">
                <a:latin typeface="Courier New" pitchFamily="49" charset="0"/>
                <a:cs typeface="Courier New" pitchFamily="49" charset="0"/>
              </a:defRPr>
            </a:lvl2pPr>
            <a:lvl3pPr>
              <a:defRPr sz="2000">
                <a:latin typeface="Courier New" pitchFamily="49" charset="0"/>
                <a:cs typeface="Courier New" pitchFamily="49" charset="0"/>
              </a:defRPr>
            </a:lvl3pPr>
            <a:lvl4pPr>
              <a:defRPr sz="1800">
                <a:latin typeface="Courier New" pitchFamily="49" charset="0"/>
                <a:cs typeface="Courier New" pitchFamily="49" charset="0"/>
              </a:defRPr>
            </a:lvl4pPr>
            <a:lvl5pPr>
              <a:defRPr sz="1800">
                <a:latin typeface="Courier New" pitchFamily="49" charset="0"/>
                <a:cs typeface="Courier New" pitchFamily="49" charset="0"/>
              </a:defRPr>
            </a:lvl5pPr>
          </a:lstStyle>
          <a:p>
            <a:pPr lvl="0" eaLnBrk="1" latinLnBrk="0" hangingPunct="1"/>
            <a:r>
              <a:rPr lang="ru-RU" dirty="0" smtClean="0"/>
              <a:t>Образец текста</a:t>
            </a:r>
          </a:p>
          <a:p>
            <a:pPr lvl="1" eaLnBrk="1" latinLnBrk="0" hangingPunct="1"/>
            <a:r>
              <a:rPr lang="ru-RU" dirty="0" smtClean="0"/>
              <a:t>Второй уровень</a:t>
            </a:r>
          </a:p>
          <a:p>
            <a:pPr lvl="2" eaLnBrk="1" latinLnBrk="0" hangingPunct="1"/>
            <a:r>
              <a:rPr lang="ru-RU" dirty="0" smtClean="0"/>
              <a:t>Третий уровень</a:t>
            </a:r>
          </a:p>
          <a:p>
            <a:pPr lvl="3" eaLnBrk="1" latinLnBrk="0" hangingPunct="1"/>
            <a:r>
              <a:rPr lang="ru-RU" dirty="0" smtClean="0"/>
              <a:t>Четвертый уровень</a:t>
            </a:r>
          </a:p>
          <a:p>
            <a:pPr lvl="4" eaLnBrk="1" latinLnBrk="0" hangingPunct="1"/>
            <a:r>
              <a:rPr lang="ru-RU" dirty="0" smtClean="0"/>
              <a:t>Пятый уровень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>
                <a:solidFill>
                  <a:schemeClr val="tx1">
                    <a:lumMod val="95000"/>
                  </a:schemeClr>
                </a:solidFill>
                <a:latin typeface="Courier New" pitchFamily="49" charset="0"/>
                <a:cs typeface="Courier New" pitchFamily="49" charset="0"/>
              </a:defRPr>
            </a:lvl1pPr>
          </a:lstStyle>
          <a:p>
            <a:r>
              <a:rPr kumimoji="0" lang="ru-RU" dirty="0" smtClean="0"/>
              <a:t>Образец заголовка</a:t>
            </a:r>
            <a:endParaRPr kumimoji="0"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1" cap="all" baseline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dirty="0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1" cap="all" baseline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dirty="0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>
                <a:latin typeface="Courier New" pitchFamily="49" charset="0"/>
                <a:cs typeface="Courier New" pitchFamily="49" charset="0"/>
              </a:defRPr>
            </a:lvl1pPr>
            <a:lvl2pPr>
              <a:defRPr sz="2000">
                <a:latin typeface="Courier New" pitchFamily="49" charset="0"/>
                <a:cs typeface="Courier New" pitchFamily="49" charset="0"/>
              </a:defRPr>
            </a:lvl2pPr>
            <a:lvl3pPr>
              <a:defRPr sz="1800">
                <a:latin typeface="Courier New" pitchFamily="49" charset="0"/>
                <a:cs typeface="Courier New" pitchFamily="49" charset="0"/>
              </a:defRPr>
            </a:lvl3pPr>
            <a:lvl4pPr>
              <a:defRPr sz="1600">
                <a:latin typeface="Courier New" pitchFamily="49" charset="0"/>
                <a:cs typeface="Courier New" pitchFamily="49" charset="0"/>
              </a:defRPr>
            </a:lvl4pPr>
            <a:lvl5pPr>
              <a:defRPr sz="1600">
                <a:latin typeface="Courier New" pitchFamily="49" charset="0"/>
                <a:cs typeface="Courier New" pitchFamily="49" charset="0"/>
              </a:defRPr>
            </a:lvl5pPr>
          </a:lstStyle>
          <a:p>
            <a:pPr lvl="0" eaLnBrk="1" latinLnBrk="0" hangingPunct="1"/>
            <a:r>
              <a:rPr lang="ru-RU" dirty="0" smtClean="0"/>
              <a:t>Образец текста</a:t>
            </a:r>
          </a:p>
          <a:p>
            <a:pPr lvl="1" eaLnBrk="1" latinLnBrk="0" hangingPunct="1"/>
            <a:r>
              <a:rPr lang="ru-RU" dirty="0" smtClean="0"/>
              <a:t>Второй уровень</a:t>
            </a:r>
          </a:p>
          <a:p>
            <a:pPr lvl="2" eaLnBrk="1" latinLnBrk="0" hangingPunct="1"/>
            <a:r>
              <a:rPr lang="ru-RU" dirty="0" smtClean="0"/>
              <a:t>Третий уровень</a:t>
            </a:r>
          </a:p>
          <a:p>
            <a:pPr lvl="3" eaLnBrk="1" latinLnBrk="0" hangingPunct="1"/>
            <a:r>
              <a:rPr lang="ru-RU" dirty="0" smtClean="0"/>
              <a:t>Четвертый уровень</a:t>
            </a:r>
          </a:p>
          <a:p>
            <a:pPr lvl="4" eaLnBrk="1" latinLnBrk="0" hangingPunct="1"/>
            <a:r>
              <a:rPr lang="ru-RU" dirty="0" smtClean="0"/>
              <a:t>Пятый уровень</a:t>
            </a:r>
            <a:endParaRPr kumimoji="0" lang="en-US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>
                <a:latin typeface="Courier New" pitchFamily="49" charset="0"/>
                <a:cs typeface="Courier New" pitchFamily="49" charset="0"/>
              </a:defRPr>
            </a:lvl1pPr>
            <a:lvl2pPr>
              <a:defRPr sz="2000">
                <a:latin typeface="Courier New" pitchFamily="49" charset="0"/>
                <a:cs typeface="Courier New" pitchFamily="49" charset="0"/>
              </a:defRPr>
            </a:lvl2pPr>
            <a:lvl3pPr>
              <a:defRPr sz="1800">
                <a:latin typeface="Courier New" pitchFamily="49" charset="0"/>
                <a:cs typeface="Courier New" pitchFamily="49" charset="0"/>
              </a:defRPr>
            </a:lvl3pPr>
            <a:lvl4pPr>
              <a:defRPr sz="1600">
                <a:latin typeface="Courier New" pitchFamily="49" charset="0"/>
                <a:cs typeface="Courier New" pitchFamily="49" charset="0"/>
              </a:defRPr>
            </a:lvl4pPr>
            <a:lvl5pPr>
              <a:defRPr sz="1600">
                <a:latin typeface="Courier New" pitchFamily="49" charset="0"/>
                <a:cs typeface="Courier New" pitchFamily="49" charset="0"/>
              </a:defRPr>
            </a:lvl5pPr>
          </a:lstStyle>
          <a:p>
            <a:pPr lvl="0" eaLnBrk="1" latinLnBrk="0" hangingPunct="1"/>
            <a:r>
              <a:rPr lang="ru-RU" dirty="0" smtClean="0"/>
              <a:t>Образец текста</a:t>
            </a:r>
          </a:p>
          <a:p>
            <a:pPr lvl="1" eaLnBrk="1" latinLnBrk="0" hangingPunct="1"/>
            <a:r>
              <a:rPr lang="ru-RU" dirty="0" smtClean="0"/>
              <a:t>Второй уровень</a:t>
            </a:r>
          </a:p>
          <a:p>
            <a:pPr lvl="2" eaLnBrk="1" latinLnBrk="0" hangingPunct="1"/>
            <a:r>
              <a:rPr lang="ru-RU" dirty="0" smtClean="0"/>
              <a:t>Третий уровень</a:t>
            </a:r>
          </a:p>
          <a:p>
            <a:pPr lvl="3" eaLnBrk="1" latinLnBrk="0" hangingPunct="1"/>
            <a:r>
              <a:rPr lang="ru-RU" dirty="0" smtClean="0"/>
              <a:t>Четвертый уровень</a:t>
            </a:r>
          </a:p>
          <a:p>
            <a:pPr lvl="4" eaLnBrk="1" latinLnBrk="0" hangingPunct="1"/>
            <a:r>
              <a:rPr lang="ru-RU" dirty="0" smtClean="0"/>
              <a:t>Пятый уровень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</a:schemeClr>
                </a:solidFill>
                <a:latin typeface="Courier New" pitchFamily="49" charset="0"/>
                <a:cs typeface="Courier New" pitchFamily="49" charset="0"/>
              </a:defRPr>
            </a:lvl1pPr>
          </a:lstStyle>
          <a:p>
            <a:r>
              <a:rPr kumimoji="0" lang="ru-RU" dirty="0" smtClean="0"/>
              <a:t>Образец заголовка</a:t>
            </a:r>
            <a:endParaRPr kumimoji="0" lang="en-US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dirty="0" smtClean="0"/>
              <a:t>Образец заголовка</a:t>
            </a:r>
            <a:endParaRPr kumimoji="0" lang="en-US" dirty="0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dirty="0" smtClean="0"/>
              <a:t>Образец текста</a:t>
            </a:r>
          </a:p>
          <a:p>
            <a:pPr lvl="1" eaLnBrk="1" latinLnBrk="0" hangingPunct="1"/>
            <a:r>
              <a:rPr kumimoji="0" lang="ru-RU" dirty="0" smtClean="0"/>
              <a:t>Второй уровень</a:t>
            </a:r>
          </a:p>
          <a:p>
            <a:pPr lvl="2" eaLnBrk="1" latinLnBrk="0" hangingPunct="1"/>
            <a:r>
              <a:rPr kumimoji="0" lang="ru-RU" dirty="0" smtClean="0"/>
              <a:t>Третий уровень</a:t>
            </a:r>
          </a:p>
          <a:p>
            <a:pPr lvl="3" eaLnBrk="1" latinLnBrk="0" hangingPunct="1"/>
            <a:r>
              <a:rPr kumimoji="0" lang="ru-RU" dirty="0" smtClean="0"/>
              <a:t>Четвертый уровень</a:t>
            </a:r>
          </a:p>
          <a:p>
            <a:pPr lvl="4" eaLnBrk="1" latinLnBrk="0" hangingPunct="1"/>
            <a:r>
              <a:rPr kumimoji="0" lang="ru-RU" dirty="0" smtClean="0"/>
              <a:t>Пятый уровень</a:t>
            </a:r>
            <a:endParaRPr kumimoji="0" lang="en-US" dirty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solidFill>
            <a:schemeClr val="tx1">
              <a:lumMod val="95000"/>
            </a:schemeClr>
          </a:soli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Courier New" pitchFamily="49" charset="0"/>
          <a:ea typeface="+mj-ea"/>
          <a:cs typeface="Courier New" pitchFamily="49" charset="0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9793" y="3501008"/>
            <a:ext cx="8458200" cy="1222375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Велика Британія в 20-30-х роках ХХ століття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5589240"/>
            <a:ext cx="6400800" cy="985664"/>
          </a:xfrm>
        </p:spPr>
        <p:txBody>
          <a:bodyPr>
            <a:noAutofit/>
          </a:bodyPr>
          <a:lstStyle/>
          <a:p>
            <a:r>
              <a:rPr lang="ru-RU" sz="1800" dirty="0" smtClean="0"/>
              <a:t>©Тарасов В.В.</a:t>
            </a:r>
          </a:p>
          <a:p>
            <a:r>
              <a:rPr lang="uk-UA" sz="1800" dirty="0"/>
              <a:t>в</a:t>
            </a:r>
            <a:r>
              <a:rPr lang="uk-UA" sz="1800" dirty="0" smtClean="0"/>
              <a:t>читель історії Серпневого НВК</a:t>
            </a:r>
          </a:p>
          <a:p>
            <a:r>
              <a:rPr lang="uk-UA" sz="1800" dirty="0" smtClean="0"/>
              <a:t>2011</a:t>
            </a:r>
            <a:endParaRPr lang="ru-RU" sz="1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148064" y="207598"/>
            <a:ext cx="37689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>
                <a:latin typeface="Courier New" pitchFamily="49" charset="0"/>
                <a:cs typeface="Courier New" pitchFamily="49" charset="0"/>
              </a:rPr>
              <a:t>Всесвітня</a:t>
            </a:r>
            <a:r>
              <a:rPr lang="ru-RU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dirty="0" err="1" smtClean="0">
                <a:latin typeface="Courier New" pitchFamily="49" charset="0"/>
                <a:cs typeface="Courier New" pitchFamily="49" charset="0"/>
              </a:rPr>
              <a:t>історія</a:t>
            </a:r>
            <a:r>
              <a:rPr lang="ru-RU" dirty="0" smtClean="0">
                <a:latin typeface="Courier New" pitchFamily="49" charset="0"/>
                <a:cs typeface="Courier New" pitchFamily="49" charset="0"/>
              </a:rPr>
              <a:t>. 10 </a:t>
            </a:r>
            <a:r>
              <a:rPr lang="ru-RU" dirty="0" err="1" smtClean="0">
                <a:latin typeface="Courier New" pitchFamily="49" charset="0"/>
                <a:cs typeface="Courier New" pitchFamily="49" charset="0"/>
              </a:rPr>
              <a:t>клас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0048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2312" y="0"/>
            <a:ext cx="8229600" cy="908720"/>
          </a:xfrm>
        </p:spPr>
        <p:txBody>
          <a:bodyPr>
            <a:normAutofit fontScale="90000"/>
          </a:bodyPr>
          <a:lstStyle/>
          <a:p>
            <a:r>
              <a:rPr lang="uk-UA" sz="2800" dirty="0" smtClean="0"/>
              <a:t>Внутрішня політика лейбористських та консервативних урядів у 1920-х роках</a:t>
            </a:r>
            <a:endParaRPr lang="ru-RU" sz="28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80020" y="908720"/>
            <a:ext cx="2808312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atin typeface="Courier New" pitchFamily="49" charset="0"/>
                <a:cs typeface="Courier New" pitchFamily="49" charset="0"/>
              </a:rPr>
              <a:t>Грудень 1918р. – парламентські вибори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616950" y="908720"/>
            <a:ext cx="2808312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atin typeface="Courier New" pitchFamily="49" charset="0"/>
                <a:cs typeface="Courier New" pitchFamily="49" charset="0"/>
              </a:rPr>
              <a:t>Коаліційний уряд</a:t>
            </a:r>
          </a:p>
          <a:p>
            <a:pPr algn="ctr"/>
            <a:r>
              <a:rPr lang="uk-UA" dirty="0" smtClean="0">
                <a:latin typeface="Courier New" pitchFamily="49" charset="0"/>
                <a:cs typeface="Courier New" pitchFamily="49" charset="0"/>
              </a:rPr>
              <a:t>Д.Л.Джордж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3492" y="800708"/>
            <a:ext cx="1551656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0" y="2780928"/>
            <a:ext cx="3168352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atin typeface="Courier New" pitchFamily="49" charset="0"/>
                <a:cs typeface="Courier New" pitchFamily="49" charset="0"/>
              </a:rPr>
              <a:t>Повоєнна відбудова економіки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688958" y="2060848"/>
            <a:ext cx="2736304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atin typeface="Courier New" pitchFamily="49" charset="0"/>
                <a:cs typeface="Courier New" pitchFamily="49" charset="0"/>
              </a:rPr>
              <a:t>Основні реформи: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52301" y="3573016"/>
            <a:ext cx="3240360" cy="6365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atin typeface="Courier New" pitchFamily="49" charset="0"/>
                <a:cs typeface="Courier New" pitchFamily="49" charset="0"/>
              </a:rPr>
              <a:t>Підвищення заробітної плати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612780" y="3320988"/>
            <a:ext cx="3312368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atin typeface="Courier New" pitchFamily="49" charset="0"/>
                <a:cs typeface="Courier New" pitchFamily="49" charset="0"/>
              </a:rPr>
              <a:t>Скорочення робочого дня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288962" y="3921547"/>
            <a:ext cx="3384376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atin typeface="Courier New" pitchFamily="49" charset="0"/>
                <a:cs typeface="Courier New" pitchFamily="49" charset="0"/>
              </a:rPr>
              <a:t>Матеріальна допомога солдатам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884639" y="6344126"/>
            <a:ext cx="3312368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atin typeface="Courier New" pitchFamily="49" charset="0"/>
                <a:cs typeface="Courier New" pitchFamily="49" charset="0"/>
              </a:rPr>
              <a:t>Жовтень 1922 відставка коаліційного уряду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39552" y="4725144"/>
            <a:ext cx="3672408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atin typeface="Courier New" pitchFamily="49" charset="0"/>
                <a:cs typeface="Courier New" pitchFamily="49" charset="0"/>
              </a:rPr>
              <a:t>Повоєнна економічна криза;</a:t>
            </a:r>
          </a:p>
          <a:p>
            <a:pPr algn="ctr"/>
            <a:r>
              <a:rPr lang="uk-UA" dirty="0" smtClean="0">
                <a:latin typeface="Courier New" pitchFamily="49" charset="0"/>
                <a:cs typeface="Courier New" pitchFamily="49" charset="0"/>
              </a:rPr>
              <a:t>Наростання робітничого руху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148064" y="4725144"/>
            <a:ext cx="3777084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atin typeface="Courier New" pitchFamily="49" charset="0"/>
                <a:cs typeface="Courier New" pitchFamily="49" charset="0"/>
              </a:rPr>
              <a:t>Національно – визвольні рухи в колоніях;</a:t>
            </a:r>
          </a:p>
          <a:p>
            <a:pPr algn="ctr"/>
            <a:r>
              <a:rPr lang="uk-UA" dirty="0" smtClean="0">
                <a:latin typeface="Courier New" pitchFamily="49" charset="0"/>
                <a:cs typeface="Courier New" pitchFamily="49" charset="0"/>
              </a:rPr>
              <a:t>Провал політики знищення Радянської </a:t>
            </a:r>
            <a:r>
              <a:rPr lang="uk-UA" dirty="0">
                <a:latin typeface="Courier New" pitchFamily="49" charset="0"/>
                <a:cs typeface="Courier New" pitchFamily="49" charset="0"/>
              </a:rPr>
              <a:t>Р</a:t>
            </a:r>
            <a:r>
              <a:rPr lang="uk-UA" dirty="0" smtClean="0">
                <a:latin typeface="Courier New" pitchFamily="49" charset="0"/>
                <a:cs typeface="Courier New" pitchFamily="49" charset="0"/>
              </a:rPr>
              <a:t>осії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Стрелка вправо 2"/>
          <p:cNvSpPr/>
          <p:nvPr/>
        </p:nvSpPr>
        <p:spPr>
          <a:xfrm>
            <a:off x="3059832" y="1412776"/>
            <a:ext cx="432829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" name="Прямая со стрелкой 14"/>
          <p:cNvCxnSpPr>
            <a:stCxn id="7" idx="2"/>
          </p:cNvCxnSpPr>
          <p:nvPr/>
        </p:nvCxnSpPr>
        <p:spPr>
          <a:xfrm flipH="1">
            <a:off x="3276246" y="2636912"/>
            <a:ext cx="1780864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7" idx="2"/>
            <a:endCxn id="8" idx="3"/>
          </p:cNvCxnSpPr>
          <p:nvPr/>
        </p:nvCxnSpPr>
        <p:spPr>
          <a:xfrm flipH="1">
            <a:off x="3492661" y="2636912"/>
            <a:ext cx="1564449" cy="12543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7" idx="2"/>
          </p:cNvCxnSpPr>
          <p:nvPr/>
        </p:nvCxnSpPr>
        <p:spPr>
          <a:xfrm>
            <a:off x="5057110" y="2636912"/>
            <a:ext cx="555670" cy="6840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7" idx="2"/>
          </p:cNvCxnSpPr>
          <p:nvPr/>
        </p:nvCxnSpPr>
        <p:spPr>
          <a:xfrm>
            <a:off x="5057110" y="2636912"/>
            <a:ext cx="231852" cy="125438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12" idx="2"/>
          </p:cNvCxnSpPr>
          <p:nvPr/>
        </p:nvCxnSpPr>
        <p:spPr>
          <a:xfrm>
            <a:off x="2375756" y="5805264"/>
            <a:ext cx="1548172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13" idx="2"/>
          </p:cNvCxnSpPr>
          <p:nvPr/>
        </p:nvCxnSpPr>
        <p:spPr>
          <a:xfrm flipH="1">
            <a:off x="5612780" y="5949280"/>
            <a:ext cx="1423826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44194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uk-UA" sz="2800" dirty="0"/>
              <a:t>Внутрішня політика лейбористських та консервативних урядів у 1920-х роках</a:t>
            </a:r>
            <a:endParaRPr lang="ru-RU" sz="28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9512" y="1042859"/>
            <a:ext cx="3096344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atin typeface="Courier New" pitchFamily="49" charset="0"/>
                <a:cs typeface="Courier New" pitchFamily="49" charset="0"/>
              </a:rPr>
              <a:t>Кінець 1922р – парламентські вибори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139952" y="1042860"/>
            <a:ext cx="3024336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atin typeface="Courier New" pitchFamily="49" charset="0"/>
                <a:cs typeface="Courier New" pitchFamily="49" charset="0"/>
              </a:rPr>
              <a:t>Консервативний уряд </a:t>
            </a:r>
          </a:p>
          <a:p>
            <a:pPr algn="ctr"/>
            <a:r>
              <a:rPr lang="uk-UA" dirty="0" smtClean="0">
                <a:latin typeface="Courier New" pitchFamily="49" charset="0"/>
                <a:cs typeface="Courier New" pitchFamily="49" charset="0"/>
              </a:rPr>
              <a:t>Е.</a:t>
            </a:r>
            <a:r>
              <a:rPr lang="uk-UA" dirty="0" err="1" smtClean="0">
                <a:latin typeface="Courier New" pitchFamily="49" charset="0"/>
                <a:cs typeface="Courier New" pitchFamily="49" charset="0"/>
              </a:rPr>
              <a:t>Бонар</a:t>
            </a:r>
            <a:r>
              <a:rPr lang="uk-UA" dirty="0" smtClean="0">
                <a:latin typeface="Courier New" pitchFamily="49" charset="0"/>
                <a:cs typeface="Courier New" pitchFamily="49" charset="0"/>
              </a:rPr>
              <a:t> – </a:t>
            </a:r>
            <a:r>
              <a:rPr lang="uk-UA" dirty="0" err="1" smtClean="0">
                <a:latin typeface="Courier New" pitchFamily="49" charset="0"/>
                <a:cs typeface="Courier New" pitchFamily="49" charset="0"/>
              </a:rPr>
              <a:t>Лоу</a:t>
            </a:r>
            <a:r>
              <a:rPr lang="uk-UA" dirty="0" smtClean="0">
                <a:latin typeface="Courier New" pitchFamily="49" charset="0"/>
                <a:cs typeface="Courier New" pitchFamily="49" charset="0"/>
              </a:rPr>
              <a:t> та С.</a:t>
            </a:r>
            <a:r>
              <a:rPr lang="uk-UA" dirty="0" err="1" smtClean="0">
                <a:latin typeface="Courier New" pitchFamily="49" charset="0"/>
                <a:cs typeface="Courier New" pitchFamily="49" charset="0"/>
              </a:rPr>
              <a:t>Болдуїна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139952" y="2276872"/>
            <a:ext cx="2952328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atin typeface="Courier New" pitchFamily="49" charset="0"/>
                <a:cs typeface="Courier New" pitchFamily="49" charset="0"/>
              </a:rPr>
              <a:t>Реформи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79512" y="3140968"/>
            <a:ext cx="3600400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atin typeface="Courier New" pitchFamily="49" charset="0"/>
                <a:cs typeface="Courier New" pitchFamily="49" charset="0"/>
              </a:rPr>
              <a:t>Збалансований бюджет, скорочення соціальних виплат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11560" y="4149080"/>
            <a:ext cx="3672408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atin typeface="Courier New" pitchFamily="49" charset="0"/>
                <a:cs typeface="Courier New" pitchFamily="49" charset="0"/>
              </a:rPr>
              <a:t>Придушення революційних виступів робітників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115616" y="5085184"/>
            <a:ext cx="3744416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atin typeface="Courier New" pitchFamily="49" charset="0"/>
                <a:cs typeface="Courier New" pitchFamily="49" charset="0"/>
              </a:rPr>
              <a:t>Допомога національним монополіям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619672" y="6021288"/>
            <a:ext cx="4032448" cy="8367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atin typeface="Courier New" pitchFamily="49" charset="0"/>
                <a:cs typeface="Courier New" pitchFamily="49" charset="0"/>
              </a:rPr>
              <a:t>Відмова від жорсткого контролю за економікою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9233" y="1065839"/>
            <a:ext cx="1845567" cy="2510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трелка вправо 2"/>
          <p:cNvSpPr/>
          <p:nvPr/>
        </p:nvSpPr>
        <p:spPr>
          <a:xfrm>
            <a:off x="3419872" y="1412776"/>
            <a:ext cx="576064" cy="1341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 стрелкой 11"/>
          <p:cNvCxnSpPr>
            <a:stCxn id="6" idx="2"/>
          </p:cNvCxnSpPr>
          <p:nvPr/>
        </p:nvCxnSpPr>
        <p:spPr>
          <a:xfrm flipH="1">
            <a:off x="3851920" y="2708920"/>
            <a:ext cx="1764196" cy="8280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6" idx="2"/>
            <a:endCxn id="8" idx="3"/>
          </p:cNvCxnSpPr>
          <p:nvPr/>
        </p:nvCxnSpPr>
        <p:spPr>
          <a:xfrm flipH="1">
            <a:off x="4283968" y="2708920"/>
            <a:ext cx="1332148" cy="1800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6" idx="2"/>
          </p:cNvCxnSpPr>
          <p:nvPr/>
        </p:nvCxnSpPr>
        <p:spPr>
          <a:xfrm flipH="1">
            <a:off x="4950042" y="2708920"/>
            <a:ext cx="666074" cy="25202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6" idx="2"/>
          </p:cNvCxnSpPr>
          <p:nvPr/>
        </p:nvCxnSpPr>
        <p:spPr>
          <a:xfrm flipH="1">
            <a:off x="5436096" y="2708920"/>
            <a:ext cx="180020" cy="31683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25016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uk-UA" sz="2800" dirty="0"/>
              <a:t>Внутрішня політика лейбористських та консервативних урядів у 1920-х роках</a:t>
            </a:r>
            <a:endParaRPr lang="ru-RU" sz="28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7102" y="1395104"/>
            <a:ext cx="2952328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atin typeface="Courier New" pitchFamily="49" charset="0"/>
                <a:cs typeface="Courier New" pitchFamily="49" charset="0"/>
              </a:rPr>
              <a:t>Парламентські вибори 1924р.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923928" y="1412776"/>
            <a:ext cx="3240360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atin typeface="Courier New" pitchFamily="49" charset="0"/>
                <a:cs typeface="Courier New" pitchFamily="49" charset="0"/>
              </a:rPr>
              <a:t>Лейбористський уряд Р.Д.</a:t>
            </a:r>
            <a:r>
              <a:rPr lang="uk-UA" dirty="0" err="1" smtClean="0">
                <a:latin typeface="Courier New" pitchFamily="49" charset="0"/>
                <a:cs typeface="Courier New" pitchFamily="49" charset="0"/>
              </a:rPr>
              <a:t>Макдональда</a:t>
            </a:r>
            <a:endParaRPr lang="uk-UA" dirty="0" smtClean="0"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uk-UA" dirty="0" smtClean="0">
                <a:latin typeface="Courier New" pitchFamily="49" charset="0"/>
                <a:cs typeface="Courier New" pitchFamily="49" charset="0"/>
              </a:rPr>
              <a:t>( січень – листопад 1924р)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1953" y="1247932"/>
            <a:ext cx="1867718" cy="2489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4067944" y="2708920"/>
            <a:ext cx="2952328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atin typeface="Courier New" pitchFamily="49" charset="0"/>
                <a:cs typeface="Courier New" pitchFamily="49" charset="0"/>
              </a:rPr>
              <a:t>Реформи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5423" y="3429000"/>
            <a:ext cx="3600400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atin typeface="Courier New" pitchFamily="49" charset="0"/>
                <a:cs typeface="Courier New" pitchFamily="49" charset="0"/>
              </a:rPr>
              <a:t>Курс на сприяння інтересам великого капіталу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18440" y="4249582"/>
            <a:ext cx="396044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atin typeface="Courier New" pitchFamily="49" charset="0"/>
                <a:cs typeface="Courier New" pitchFamily="49" charset="0"/>
              </a:rPr>
              <a:t>Підтримка приватної ініціативи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74711" y="4825646"/>
            <a:ext cx="4104456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atin typeface="Courier New" pitchFamily="49" charset="0"/>
                <a:cs typeface="Courier New" pitchFamily="49" charset="0"/>
              </a:rPr>
              <a:t>Збільшення пенсій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340034" y="5517232"/>
            <a:ext cx="4104456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atin typeface="Courier New" pitchFamily="49" charset="0"/>
                <a:cs typeface="Courier New" pitchFamily="49" charset="0"/>
              </a:rPr>
              <a:t>Закон про будівництво житла для робітників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825623" y="6165304"/>
            <a:ext cx="4330553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atin typeface="Courier New" pitchFamily="49" charset="0"/>
                <a:cs typeface="Courier New" pitchFamily="49" charset="0"/>
              </a:rPr>
              <a:t>Встановлення дипломатичних відносин з СРСР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Стрелка вправо 2"/>
          <p:cNvSpPr/>
          <p:nvPr/>
        </p:nvSpPr>
        <p:spPr>
          <a:xfrm>
            <a:off x="3203848" y="1863156"/>
            <a:ext cx="576064" cy="896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 стрелкой 12"/>
          <p:cNvCxnSpPr>
            <a:stCxn id="6" idx="2"/>
          </p:cNvCxnSpPr>
          <p:nvPr/>
        </p:nvCxnSpPr>
        <p:spPr>
          <a:xfrm flipH="1">
            <a:off x="3707904" y="3212976"/>
            <a:ext cx="1836204" cy="5248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6" idx="2"/>
          </p:cNvCxnSpPr>
          <p:nvPr/>
        </p:nvCxnSpPr>
        <p:spPr>
          <a:xfrm flipH="1">
            <a:off x="4378880" y="3212976"/>
            <a:ext cx="1165228" cy="11521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6" idx="2"/>
          </p:cNvCxnSpPr>
          <p:nvPr/>
        </p:nvCxnSpPr>
        <p:spPr>
          <a:xfrm flipH="1">
            <a:off x="4979167" y="3212976"/>
            <a:ext cx="564941" cy="16126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6" idx="2"/>
          </p:cNvCxnSpPr>
          <p:nvPr/>
        </p:nvCxnSpPr>
        <p:spPr>
          <a:xfrm flipH="1">
            <a:off x="5364088" y="3212976"/>
            <a:ext cx="180020" cy="22607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6" idx="2"/>
          </p:cNvCxnSpPr>
          <p:nvPr/>
        </p:nvCxnSpPr>
        <p:spPr>
          <a:xfrm>
            <a:off x="5544108" y="3212976"/>
            <a:ext cx="324036" cy="29523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35258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1008112"/>
          </a:xfrm>
        </p:spPr>
        <p:txBody>
          <a:bodyPr>
            <a:normAutofit/>
          </a:bodyPr>
          <a:lstStyle/>
          <a:p>
            <a:r>
              <a:rPr lang="uk-UA" sz="2800" dirty="0"/>
              <a:t>Внутрішня політика лейбористських та консервативних урядів у 1920-х роках</a:t>
            </a:r>
            <a:endParaRPr lang="ru-RU" sz="28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5496" y="1268760"/>
            <a:ext cx="3096344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atin typeface="Courier New" pitchFamily="49" charset="0"/>
                <a:cs typeface="Courier New" pitchFamily="49" charset="0"/>
              </a:rPr>
              <a:t>Парламентські вибори</a:t>
            </a:r>
          </a:p>
          <a:p>
            <a:pPr algn="ctr"/>
            <a:r>
              <a:rPr lang="uk-UA" dirty="0" smtClean="0">
                <a:latin typeface="Courier New" pitchFamily="49" charset="0"/>
                <a:cs typeface="Courier New" pitchFamily="49" charset="0"/>
              </a:rPr>
              <a:t>1924р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923928" y="1268760"/>
            <a:ext cx="3024336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atin typeface="Courier New" pitchFamily="49" charset="0"/>
                <a:cs typeface="Courier New" pitchFamily="49" charset="0"/>
              </a:rPr>
              <a:t>Консервативний уряд С.</a:t>
            </a:r>
            <a:r>
              <a:rPr lang="uk-UA" dirty="0" err="1" smtClean="0">
                <a:latin typeface="Courier New" pitchFamily="49" charset="0"/>
                <a:cs typeface="Courier New" pitchFamily="49" charset="0"/>
              </a:rPr>
              <a:t>Болдуїна</a:t>
            </a:r>
            <a:endParaRPr lang="uk-UA" dirty="0" smtClean="0"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uk-UA" dirty="0" smtClean="0">
                <a:latin typeface="Courier New" pitchFamily="49" charset="0"/>
                <a:cs typeface="Courier New" pitchFamily="49" charset="0"/>
              </a:rPr>
              <a:t>1924 – 1929рр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995936" y="2636912"/>
            <a:ext cx="2952328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atin typeface="Courier New" pitchFamily="49" charset="0"/>
                <a:cs typeface="Courier New" pitchFamily="49" charset="0"/>
              </a:rPr>
              <a:t>Реформи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5496" y="3356992"/>
            <a:ext cx="3456384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atin typeface="Courier New" pitchFamily="49" charset="0"/>
                <a:cs typeface="Courier New" pitchFamily="49" charset="0"/>
              </a:rPr>
              <a:t>Курс на стабілізацію економіки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3528" y="4077072"/>
            <a:ext cx="3672408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atin typeface="Courier New" pitchFamily="49" charset="0"/>
                <a:cs typeface="Courier New" pitchFamily="49" charset="0"/>
              </a:rPr>
              <a:t>1927 – закон про конфлікти в промисловості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55576" y="4797152"/>
            <a:ext cx="4392488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latin typeface="Courier New" pitchFamily="49" charset="0"/>
                <a:cs typeface="Courier New" pitchFamily="49" charset="0"/>
              </a:rPr>
              <a:t>Політика «</a:t>
            </a:r>
            <a:r>
              <a:rPr lang="uk-UA" sz="1600" b="1" dirty="0" err="1" smtClean="0">
                <a:latin typeface="Courier New" pitchFamily="49" charset="0"/>
                <a:cs typeface="Courier New" pitchFamily="49" charset="0"/>
              </a:rPr>
              <a:t>мондизму</a:t>
            </a:r>
            <a:r>
              <a:rPr lang="uk-UA" sz="1600" b="1" dirty="0" smtClean="0">
                <a:latin typeface="Courier New" pitchFamily="49" charset="0"/>
                <a:cs typeface="Courier New" pitchFamily="49" charset="0"/>
              </a:rPr>
              <a:t>» - зміцнення британської промисловості на світовому ринку</a:t>
            </a:r>
            <a:endParaRPr lang="ru-RU" sz="1600" b="1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266077"/>
            <a:ext cx="20955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2987824" y="5877272"/>
            <a:ext cx="5904656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atin typeface="Courier New" pitchFamily="49" charset="0"/>
                <a:cs typeface="Courier New" pitchFamily="49" charset="0"/>
              </a:rPr>
              <a:t>На початок 1929р. за обсягами випуску промислової продукції Велика Британія досягла рівня 1913року.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" name="Стрелка вправо 9"/>
          <p:cNvSpPr/>
          <p:nvPr/>
        </p:nvSpPr>
        <p:spPr>
          <a:xfrm>
            <a:off x="3275856" y="1736812"/>
            <a:ext cx="504056" cy="1080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 стрелкой 11"/>
          <p:cNvCxnSpPr>
            <a:stCxn id="6" idx="2"/>
          </p:cNvCxnSpPr>
          <p:nvPr/>
        </p:nvCxnSpPr>
        <p:spPr>
          <a:xfrm flipH="1">
            <a:off x="3527884" y="3140968"/>
            <a:ext cx="1944216" cy="5400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6" idx="2"/>
          </p:cNvCxnSpPr>
          <p:nvPr/>
        </p:nvCxnSpPr>
        <p:spPr>
          <a:xfrm flipH="1">
            <a:off x="4067944" y="3140968"/>
            <a:ext cx="1404156" cy="12241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6" idx="2"/>
          </p:cNvCxnSpPr>
          <p:nvPr/>
        </p:nvCxnSpPr>
        <p:spPr>
          <a:xfrm flipH="1">
            <a:off x="5076056" y="3140968"/>
            <a:ext cx="396044" cy="15841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05315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Загальний страйк шахтарів.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Опрацювати п.3 ( с.185 – 187) і визначте:</a:t>
            </a:r>
          </a:p>
          <a:p>
            <a:pPr marL="651510" indent="-514350">
              <a:buAutoNum type="arabicPeriod"/>
            </a:pPr>
            <a:r>
              <a:rPr lang="uk-UA" dirty="0" smtClean="0"/>
              <a:t>Які причини загального страйку шахтарів?</a:t>
            </a:r>
          </a:p>
          <a:p>
            <a:pPr marL="651510" indent="-514350">
              <a:buAutoNum type="arabicPeriod"/>
            </a:pPr>
            <a:r>
              <a:rPr lang="uk-UA" dirty="0" smtClean="0"/>
              <a:t>Яка організація виступила захисником інтересів шахтарів?</a:t>
            </a:r>
          </a:p>
          <a:p>
            <a:pPr marL="651510" indent="-514350">
              <a:buAutoNum type="arabicPeriod"/>
            </a:pPr>
            <a:r>
              <a:rPr lang="uk-UA" dirty="0" smtClean="0"/>
              <a:t>Чому загальний страйк шахтарів не переріс у революцію?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12549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Закон про </a:t>
            </a:r>
            <a:r>
              <a:rPr lang="ru-RU" dirty="0" err="1"/>
              <a:t>трудові</a:t>
            </a:r>
            <a:r>
              <a:rPr lang="ru-RU" dirty="0"/>
              <a:t> </a:t>
            </a:r>
            <a:r>
              <a:rPr lang="ru-RU" dirty="0" err="1"/>
              <a:t>конфлікти</a:t>
            </a:r>
            <a:r>
              <a:rPr lang="ru-RU" dirty="0"/>
              <a:t> і </a:t>
            </a:r>
            <a:r>
              <a:rPr lang="ru-RU" dirty="0" err="1"/>
              <a:t>професійні</a:t>
            </a:r>
            <a:r>
              <a:rPr lang="ru-RU" dirty="0"/>
              <a:t> </a:t>
            </a:r>
            <a:r>
              <a:rPr lang="ru-RU" dirty="0" err="1"/>
              <a:t>союзи</a:t>
            </a:r>
            <a:r>
              <a:rPr lang="ru-RU" dirty="0"/>
              <a:t>. 1927 р.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137160" indent="0" algn="just">
              <a:buNone/>
            </a:pPr>
            <a:r>
              <a:rPr lang="ru-RU" sz="3300" u="sng" dirty="0">
                <a:solidFill>
                  <a:srgbClr val="FFFF00"/>
                </a:solidFill>
              </a:rPr>
              <a:t>1. </a:t>
            </a:r>
            <a:r>
              <a:rPr lang="ru-RU" sz="3300" u="sng" dirty="0" err="1">
                <a:solidFill>
                  <a:srgbClr val="FFFF00"/>
                </a:solidFill>
              </a:rPr>
              <a:t>Цим</a:t>
            </a:r>
            <a:r>
              <a:rPr lang="ru-RU" sz="3300" u="sng" dirty="0">
                <a:solidFill>
                  <a:srgbClr val="FFFF00"/>
                </a:solidFill>
              </a:rPr>
              <a:t> </a:t>
            </a:r>
            <a:r>
              <a:rPr lang="ru-RU" sz="3300" u="sng" dirty="0" err="1">
                <a:solidFill>
                  <a:srgbClr val="FFFF00"/>
                </a:solidFill>
              </a:rPr>
              <a:t>оголошується</a:t>
            </a:r>
            <a:r>
              <a:rPr lang="ru-RU" sz="3300" u="sng" dirty="0">
                <a:solidFill>
                  <a:srgbClr val="FFFF00"/>
                </a:solidFill>
              </a:rPr>
              <a:t> —</a:t>
            </a:r>
          </a:p>
          <a:p>
            <a:pPr marL="137160" indent="0" algn="just">
              <a:buNone/>
            </a:pPr>
            <a:r>
              <a:rPr lang="ru-RU" sz="3300" u="sng" dirty="0" smtClean="0">
                <a:solidFill>
                  <a:srgbClr val="FFFF00"/>
                </a:solidFill>
              </a:rPr>
              <a:t>а</a:t>
            </a:r>
            <a:r>
              <a:rPr lang="ru-RU" sz="3300" u="sng" dirty="0">
                <a:solidFill>
                  <a:srgbClr val="FFFF00"/>
                </a:solidFill>
              </a:rPr>
              <a:t>) </a:t>
            </a:r>
            <a:r>
              <a:rPr lang="ru-RU" sz="3300" u="sng" dirty="0" err="1">
                <a:solidFill>
                  <a:srgbClr val="FFFF00"/>
                </a:solidFill>
              </a:rPr>
              <a:t>що</a:t>
            </a:r>
            <a:r>
              <a:rPr lang="ru-RU" sz="3300" u="sng" dirty="0">
                <a:solidFill>
                  <a:srgbClr val="FFFF00"/>
                </a:solidFill>
              </a:rPr>
              <a:t> будь-</a:t>
            </a:r>
            <a:r>
              <a:rPr lang="ru-RU" sz="3300" u="sng" dirty="0" err="1">
                <a:solidFill>
                  <a:srgbClr val="FFFF00"/>
                </a:solidFill>
              </a:rPr>
              <a:t>який</a:t>
            </a:r>
            <a:r>
              <a:rPr lang="ru-RU" sz="3300" u="sng" dirty="0">
                <a:solidFill>
                  <a:srgbClr val="FFFF00"/>
                </a:solidFill>
              </a:rPr>
              <a:t> </a:t>
            </a:r>
            <a:r>
              <a:rPr lang="ru-RU" sz="3300" u="sng" dirty="0" err="1">
                <a:solidFill>
                  <a:srgbClr val="FFFF00"/>
                </a:solidFill>
              </a:rPr>
              <a:t>страйк</a:t>
            </a:r>
            <a:r>
              <a:rPr lang="ru-RU" sz="3300" u="sng" dirty="0">
                <a:solidFill>
                  <a:srgbClr val="FFFF00"/>
                </a:solidFill>
              </a:rPr>
              <a:t> є </a:t>
            </a:r>
            <a:r>
              <a:rPr lang="ru-RU" sz="3300" u="sng" dirty="0" err="1">
                <a:solidFill>
                  <a:srgbClr val="FFFF00"/>
                </a:solidFill>
              </a:rPr>
              <a:t>незаконним</a:t>
            </a:r>
            <a:r>
              <a:rPr lang="ru-RU" sz="3300" u="sng" dirty="0">
                <a:solidFill>
                  <a:srgbClr val="FFFF00"/>
                </a:solidFill>
              </a:rPr>
              <a:t>,   </a:t>
            </a:r>
            <a:r>
              <a:rPr lang="ru-RU" sz="3300" u="sng" dirty="0" err="1">
                <a:solidFill>
                  <a:srgbClr val="FFFF00"/>
                </a:solidFill>
              </a:rPr>
              <a:t>якщо</a:t>
            </a:r>
            <a:r>
              <a:rPr lang="ru-RU" sz="3300" u="sng" dirty="0">
                <a:solidFill>
                  <a:srgbClr val="FFFF00"/>
                </a:solidFill>
              </a:rPr>
              <a:t> (І) </a:t>
            </a:r>
            <a:r>
              <a:rPr lang="ru-RU" sz="3300" u="sng" dirty="0" err="1">
                <a:solidFill>
                  <a:srgbClr val="FFFF00"/>
                </a:solidFill>
              </a:rPr>
              <a:t>його</a:t>
            </a:r>
            <a:r>
              <a:rPr lang="ru-RU" sz="3300" u="sng" dirty="0">
                <a:solidFill>
                  <a:srgbClr val="FFFF00"/>
                </a:solidFill>
              </a:rPr>
              <a:t> метою не є </a:t>
            </a:r>
            <a:r>
              <a:rPr lang="ru-RU" sz="3300" u="sng" dirty="0" err="1">
                <a:solidFill>
                  <a:srgbClr val="FFFF00"/>
                </a:solidFill>
              </a:rPr>
              <a:t>сприяння</a:t>
            </a:r>
            <a:r>
              <a:rPr lang="ru-RU" sz="3300" u="sng" dirty="0">
                <a:solidFill>
                  <a:srgbClr val="FFFF00"/>
                </a:solidFill>
              </a:rPr>
              <a:t> </a:t>
            </a:r>
            <a:r>
              <a:rPr lang="ru-RU" sz="3300" u="sng" dirty="0" err="1">
                <a:solidFill>
                  <a:srgbClr val="FFFF00"/>
                </a:solidFill>
              </a:rPr>
              <a:t>врегулюванню</a:t>
            </a:r>
            <a:r>
              <a:rPr lang="ru-RU" sz="3300" u="sng" dirty="0">
                <a:solidFill>
                  <a:srgbClr val="FFFF00"/>
                </a:solidFill>
              </a:rPr>
              <a:t> трудового </a:t>
            </a:r>
            <a:r>
              <a:rPr lang="ru-RU" sz="3300" u="sng" dirty="0" err="1">
                <a:solidFill>
                  <a:srgbClr val="FFFF00"/>
                </a:solidFill>
              </a:rPr>
              <a:t>конфлікту</a:t>
            </a:r>
            <a:r>
              <a:rPr lang="ru-RU" sz="3300" u="sng" dirty="0">
                <a:solidFill>
                  <a:srgbClr val="FFFF00"/>
                </a:solidFill>
              </a:rPr>
              <a:t>…; (ІІ) </a:t>
            </a:r>
            <a:r>
              <a:rPr lang="ru-RU" sz="3300" u="sng" dirty="0" err="1">
                <a:solidFill>
                  <a:srgbClr val="FFFF00"/>
                </a:solidFill>
              </a:rPr>
              <a:t>якщо</a:t>
            </a:r>
            <a:r>
              <a:rPr lang="ru-RU" sz="3300" u="sng" dirty="0">
                <a:solidFill>
                  <a:srgbClr val="FFFF00"/>
                </a:solidFill>
              </a:rPr>
              <a:t> </a:t>
            </a:r>
            <a:r>
              <a:rPr lang="ru-RU" sz="3300" u="sng" dirty="0" err="1">
                <a:solidFill>
                  <a:srgbClr val="FFFF00"/>
                </a:solidFill>
              </a:rPr>
              <a:t>він</a:t>
            </a:r>
            <a:r>
              <a:rPr lang="ru-RU" sz="3300" u="sng" dirty="0">
                <a:solidFill>
                  <a:srgbClr val="FFFF00"/>
                </a:solidFill>
              </a:rPr>
              <a:t> </a:t>
            </a:r>
            <a:r>
              <a:rPr lang="ru-RU" sz="3300" u="sng" dirty="0" err="1">
                <a:solidFill>
                  <a:srgbClr val="FFFF00"/>
                </a:solidFill>
              </a:rPr>
              <a:t>задуманий</a:t>
            </a:r>
            <a:r>
              <a:rPr lang="ru-RU" sz="3300" u="sng" dirty="0">
                <a:solidFill>
                  <a:srgbClr val="FFFF00"/>
                </a:solidFill>
              </a:rPr>
              <a:t> і </a:t>
            </a:r>
            <a:r>
              <a:rPr lang="ru-RU" sz="3300" u="sng" dirty="0" err="1">
                <a:solidFill>
                  <a:srgbClr val="FFFF00"/>
                </a:solidFill>
              </a:rPr>
              <a:t>розрахований</a:t>
            </a:r>
            <a:r>
              <a:rPr lang="ru-RU" sz="3300" u="sng" dirty="0">
                <a:solidFill>
                  <a:srgbClr val="FFFF00"/>
                </a:solidFill>
              </a:rPr>
              <a:t> на те, </a:t>
            </a:r>
            <a:r>
              <a:rPr lang="ru-RU" sz="3300" u="sng" dirty="0" err="1">
                <a:solidFill>
                  <a:srgbClr val="FFFF00"/>
                </a:solidFill>
              </a:rPr>
              <a:t>щоб</a:t>
            </a:r>
            <a:r>
              <a:rPr lang="ru-RU" sz="3300" u="sng" dirty="0">
                <a:solidFill>
                  <a:srgbClr val="FFFF00"/>
                </a:solidFill>
              </a:rPr>
              <a:t> </a:t>
            </a:r>
            <a:r>
              <a:rPr lang="ru-RU" sz="3300" u="sng" dirty="0" err="1">
                <a:solidFill>
                  <a:srgbClr val="FFFF00"/>
                </a:solidFill>
              </a:rPr>
              <a:t>безпосередньо</a:t>
            </a:r>
            <a:r>
              <a:rPr lang="ru-RU" sz="3300" u="sng" dirty="0">
                <a:solidFill>
                  <a:srgbClr val="FFFF00"/>
                </a:solidFill>
              </a:rPr>
              <a:t> </a:t>
            </a:r>
            <a:r>
              <a:rPr lang="ru-RU" sz="3300" u="sng" dirty="0" err="1">
                <a:solidFill>
                  <a:srgbClr val="FFFF00"/>
                </a:solidFill>
              </a:rPr>
              <a:t>або</a:t>
            </a:r>
            <a:r>
              <a:rPr lang="ru-RU" sz="3300" u="sng" dirty="0">
                <a:solidFill>
                  <a:srgbClr val="FFFF00"/>
                </a:solidFill>
              </a:rPr>
              <a:t> через </a:t>
            </a:r>
            <a:r>
              <a:rPr lang="ru-RU" sz="3300" u="sng" dirty="0" err="1">
                <a:solidFill>
                  <a:srgbClr val="FFFF00"/>
                </a:solidFill>
              </a:rPr>
              <a:t>створення</a:t>
            </a:r>
            <a:r>
              <a:rPr lang="ru-RU" sz="3300" u="sng" dirty="0">
                <a:solidFill>
                  <a:srgbClr val="FFFF00"/>
                </a:solidFill>
              </a:rPr>
              <a:t> </a:t>
            </a:r>
            <a:r>
              <a:rPr lang="ru-RU" sz="3300" u="sng" dirty="0" err="1">
                <a:solidFill>
                  <a:srgbClr val="FFFF00"/>
                </a:solidFill>
              </a:rPr>
              <a:t>труднощів</a:t>
            </a:r>
            <a:r>
              <a:rPr lang="ru-RU" sz="3300" u="sng" dirty="0">
                <a:solidFill>
                  <a:srgbClr val="FFFF00"/>
                </a:solidFill>
              </a:rPr>
              <a:t> для </a:t>
            </a:r>
            <a:r>
              <a:rPr lang="ru-RU" sz="3300" u="sng" dirty="0" err="1">
                <a:solidFill>
                  <a:srgbClr val="FFFF00"/>
                </a:solidFill>
              </a:rPr>
              <a:t>суспільства</a:t>
            </a:r>
            <a:r>
              <a:rPr lang="ru-RU" sz="3300" u="sng" dirty="0">
                <a:solidFill>
                  <a:srgbClr val="FFFF00"/>
                </a:solidFill>
              </a:rPr>
              <a:t> </a:t>
            </a:r>
            <a:r>
              <a:rPr lang="ru-RU" sz="3300" u="sng" dirty="0" err="1">
                <a:solidFill>
                  <a:srgbClr val="FFFF00"/>
                </a:solidFill>
              </a:rPr>
              <a:t>застосувати</a:t>
            </a:r>
            <a:r>
              <a:rPr lang="ru-RU" sz="3300" u="sng" dirty="0">
                <a:solidFill>
                  <a:srgbClr val="FFFF00"/>
                </a:solidFill>
              </a:rPr>
              <a:t> примус </a:t>
            </a:r>
            <a:r>
              <a:rPr lang="ru-RU" sz="3300" u="sng" dirty="0" err="1">
                <a:solidFill>
                  <a:srgbClr val="FFFF00"/>
                </a:solidFill>
              </a:rPr>
              <a:t>стосовно</a:t>
            </a:r>
            <a:r>
              <a:rPr lang="ru-RU" sz="3300" u="sng" dirty="0">
                <a:solidFill>
                  <a:srgbClr val="FFFF00"/>
                </a:solidFill>
              </a:rPr>
              <a:t> уряду;</a:t>
            </a:r>
          </a:p>
          <a:p>
            <a:pPr marL="137160" indent="0" algn="just">
              <a:buNone/>
            </a:pPr>
            <a:r>
              <a:rPr lang="ru-RU" sz="3300" u="sng" dirty="0" smtClean="0">
                <a:solidFill>
                  <a:srgbClr val="FFFF00"/>
                </a:solidFill>
              </a:rPr>
              <a:t>б</a:t>
            </a:r>
            <a:r>
              <a:rPr lang="ru-RU" sz="3300" u="sng" dirty="0">
                <a:solidFill>
                  <a:srgbClr val="FFFF00"/>
                </a:solidFill>
              </a:rPr>
              <a:t>) </a:t>
            </a:r>
            <a:r>
              <a:rPr lang="ru-RU" sz="3300" u="sng" dirty="0" err="1">
                <a:solidFill>
                  <a:srgbClr val="FFFF00"/>
                </a:solidFill>
              </a:rPr>
              <a:t>що</a:t>
            </a:r>
            <a:r>
              <a:rPr lang="ru-RU" sz="3300" u="sng" dirty="0">
                <a:solidFill>
                  <a:srgbClr val="FFFF00"/>
                </a:solidFill>
              </a:rPr>
              <a:t> будь-</a:t>
            </a:r>
            <a:r>
              <a:rPr lang="ru-RU" sz="3300" u="sng" dirty="0" err="1">
                <a:solidFill>
                  <a:srgbClr val="FFFF00"/>
                </a:solidFill>
              </a:rPr>
              <a:t>який</a:t>
            </a:r>
            <a:r>
              <a:rPr lang="ru-RU" sz="3300" u="sng" dirty="0">
                <a:solidFill>
                  <a:srgbClr val="FFFF00"/>
                </a:solidFill>
              </a:rPr>
              <a:t> локаут є </a:t>
            </a:r>
            <a:r>
              <a:rPr lang="ru-RU" sz="3300" u="sng" dirty="0" err="1">
                <a:solidFill>
                  <a:srgbClr val="FFFF00"/>
                </a:solidFill>
              </a:rPr>
              <a:t>незаконним</a:t>
            </a:r>
            <a:r>
              <a:rPr lang="ru-RU" sz="3300" u="sng" dirty="0">
                <a:solidFill>
                  <a:srgbClr val="FFFF00"/>
                </a:solidFill>
              </a:rPr>
              <a:t>…</a:t>
            </a:r>
          </a:p>
          <a:p>
            <a:pPr algn="just"/>
            <a:endParaRPr lang="ru-RU" sz="3300" u="sng" dirty="0">
              <a:solidFill>
                <a:srgbClr val="FFFF00"/>
              </a:solidFill>
            </a:endParaRPr>
          </a:p>
          <a:p>
            <a:pPr marL="137160" indent="0" algn="just">
              <a:buNone/>
            </a:pPr>
            <a:r>
              <a:rPr lang="ru-RU" sz="3300" u="sng" dirty="0" smtClean="0">
                <a:solidFill>
                  <a:srgbClr val="FFFF00"/>
                </a:solidFill>
              </a:rPr>
              <a:t>2</a:t>
            </a:r>
            <a:r>
              <a:rPr lang="ru-RU" sz="3300" u="sng" dirty="0">
                <a:solidFill>
                  <a:srgbClr val="FFFF00"/>
                </a:solidFill>
              </a:rPr>
              <a:t>) </a:t>
            </a:r>
            <a:r>
              <a:rPr lang="ru-RU" sz="3300" u="sng" dirty="0" err="1">
                <a:solidFill>
                  <a:srgbClr val="FFFF00"/>
                </a:solidFill>
              </a:rPr>
              <a:t>Якщо</a:t>
            </a:r>
            <a:r>
              <a:rPr lang="ru-RU" sz="3300" u="sng" dirty="0">
                <a:solidFill>
                  <a:srgbClr val="FFFF00"/>
                </a:solidFill>
              </a:rPr>
              <a:t> будь-яка особа </a:t>
            </a:r>
            <a:r>
              <a:rPr lang="ru-RU" sz="3300" u="sng" dirty="0" err="1">
                <a:solidFill>
                  <a:srgbClr val="FFFF00"/>
                </a:solidFill>
              </a:rPr>
              <a:t>закликає</a:t>
            </a:r>
            <a:r>
              <a:rPr lang="ru-RU" sz="3300" u="sng" dirty="0">
                <a:solidFill>
                  <a:srgbClr val="FFFF00"/>
                </a:solidFill>
              </a:rPr>
              <a:t>, </a:t>
            </a:r>
            <a:r>
              <a:rPr lang="ru-RU" sz="3300" u="sng" dirty="0" err="1">
                <a:solidFill>
                  <a:srgbClr val="FFFF00"/>
                </a:solidFill>
              </a:rPr>
              <a:t>підбурює</a:t>
            </a:r>
            <a:r>
              <a:rPr lang="ru-RU" sz="3300" u="sng" dirty="0">
                <a:solidFill>
                  <a:srgbClr val="FFFF00"/>
                </a:solidFill>
              </a:rPr>
              <a:t>, </a:t>
            </a:r>
            <a:r>
              <a:rPr lang="ru-RU" sz="3300" u="sng" dirty="0" err="1">
                <a:solidFill>
                  <a:srgbClr val="FFFF00"/>
                </a:solidFill>
              </a:rPr>
              <a:t>спонукає</a:t>
            </a:r>
            <a:r>
              <a:rPr lang="ru-RU" sz="3300" u="sng" dirty="0">
                <a:solidFill>
                  <a:srgbClr val="FFFF00"/>
                </a:solidFill>
              </a:rPr>
              <a:t> </a:t>
            </a:r>
            <a:r>
              <a:rPr lang="ru-RU" sz="3300" u="sng" dirty="0" err="1">
                <a:solidFill>
                  <a:srgbClr val="FFFF00"/>
                </a:solidFill>
              </a:rPr>
              <a:t>інших</a:t>
            </a:r>
            <a:r>
              <a:rPr lang="ru-RU" sz="3300" u="sng" dirty="0">
                <a:solidFill>
                  <a:srgbClr val="FFFF00"/>
                </a:solidFill>
              </a:rPr>
              <a:t> </a:t>
            </a:r>
            <a:r>
              <a:rPr lang="ru-RU" sz="3300" u="sng" dirty="0" err="1">
                <a:solidFill>
                  <a:srgbClr val="FFFF00"/>
                </a:solidFill>
              </a:rPr>
              <a:t>осіб</a:t>
            </a:r>
            <a:r>
              <a:rPr lang="ru-RU" sz="3300" u="sng" dirty="0">
                <a:solidFill>
                  <a:srgbClr val="FFFF00"/>
                </a:solidFill>
              </a:rPr>
              <a:t> </a:t>
            </a:r>
            <a:r>
              <a:rPr lang="ru-RU" sz="3300" u="sng" dirty="0" err="1">
                <a:solidFill>
                  <a:srgbClr val="FFFF00"/>
                </a:solidFill>
              </a:rPr>
              <a:t>узяти</a:t>
            </a:r>
            <a:r>
              <a:rPr lang="ru-RU" sz="3300" u="sng" dirty="0">
                <a:solidFill>
                  <a:srgbClr val="FFFF00"/>
                </a:solidFill>
              </a:rPr>
              <a:t> участь у </a:t>
            </a:r>
            <a:r>
              <a:rPr lang="ru-RU" sz="3300" u="sng" dirty="0" err="1">
                <a:solidFill>
                  <a:srgbClr val="FFFF00"/>
                </a:solidFill>
              </a:rPr>
              <a:t>страйку</a:t>
            </a:r>
            <a:r>
              <a:rPr lang="ru-RU" sz="3300" u="sng" dirty="0">
                <a:solidFill>
                  <a:srgbClr val="FFFF00"/>
                </a:solidFill>
              </a:rPr>
              <a:t> </a:t>
            </a:r>
            <a:r>
              <a:rPr lang="ru-RU" sz="3300" u="sng" dirty="0" err="1">
                <a:solidFill>
                  <a:srgbClr val="FFFF00"/>
                </a:solidFill>
              </a:rPr>
              <a:t>або</a:t>
            </a:r>
            <a:r>
              <a:rPr lang="ru-RU" sz="3300" u="sng" dirty="0">
                <a:solidFill>
                  <a:srgbClr val="FFFF00"/>
                </a:solidFill>
              </a:rPr>
              <a:t> </a:t>
            </a:r>
            <a:r>
              <a:rPr lang="ru-RU" sz="3300" u="sng" dirty="0" err="1">
                <a:solidFill>
                  <a:srgbClr val="FFFF00"/>
                </a:solidFill>
              </a:rPr>
              <a:t>локауті</a:t>
            </a:r>
            <a:r>
              <a:rPr lang="ru-RU" sz="3300" u="sng" dirty="0">
                <a:solidFill>
                  <a:srgbClr val="FFFF00"/>
                </a:solidFill>
              </a:rPr>
              <a:t>,   </a:t>
            </a:r>
            <a:r>
              <a:rPr lang="ru-RU" sz="3300" u="sng" dirty="0" err="1">
                <a:solidFill>
                  <a:srgbClr val="FFFF00"/>
                </a:solidFill>
              </a:rPr>
              <a:t>який</a:t>
            </a:r>
            <a:r>
              <a:rPr lang="ru-RU" sz="3300" u="sng" dirty="0">
                <a:solidFill>
                  <a:srgbClr val="FFFF00"/>
                </a:solidFill>
              </a:rPr>
              <a:t> </a:t>
            </a:r>
            <a:r>
              <a:rPr lang="ru-RU" sz="3300" u="sng" dirty="0" err="1">
                <a:solidFill>
                  <a:srgbClr val="FFFF00"/>
                </a:solidFill>
              </a:rPr>
              <a:t>цим</a:t>
            </a:r>
            <a:r>
              <a:rPr lang="ru-RU" sz="3300" u="sng" dirty="0">
                <a:solidFill>
                  <a:srgbClr val="FFFF00"/>
                </a:solidFill>
              </a:rPr>
              <a:t> Актом </a:t>
            </a:r>
            <a:r>
              <a:rPr lang="ru-RU" sz="3300" u="sng" dirty="0" err="1">
                <a:solidFill>
                  <a:srgbClr val="FFFF00"/>
                </a:solidFill>
              </a:rPr>
              <a:t>оголошений</a:t>
            </a:r>
            <a:r>
              <a:rPr lang="ru-RU" sz="3300" u="sng" dirty="0">
                <a:solidFill>
                  <a:srgbClr val="FFFF00"/>
                </a:solidFill>
              </a:rPr>
              <a:t> </a:t>
            </a:r>
            <a:r>
              <a:rPr lang="ru-RU" sz="3300" u="sng" dirty="0" err="1">
                <a:solidFill>
                  <a:srgbClr val="FFFF00"/>
                </a:solidFill>
              </a:rPr>
              <a:t>незаконним</a:t>
            </a:r>
            <a:r>
              <a:rPr lang="ru-RU" sz="3300" u="sng" dirty="0">
                <a:solidFill>
                  <a:srgbClr val="FFFF00"/>
                </a:solidFill>
              </a:rPr>
              <a:t>, то </a:t>
            </a:r>
            <a:r>
              <a:rPr lang="ru-RU" sz="3300" u="sng" dirty="0" err="1">
                <a:solidFill>
                  <a:srgbClr val="FFFF00"/>
                </a:solidFill>
              </a:rPr>
              <a:t>така</a:t>
            </a:r>
            <a:r>
              <a:rPr lang="ru-RU" sz="3300" u="sng" dirty="0">
                <a:solidFill>
                  <a:srgbClr val="FFFF00"/>
                </a:solidFill>
              </a:rPr>
              <a:t> особа </a:t>
            </a:r>
            <a:r>
              <a:rPr lang="ru-RU" sz="3300" u="sng" dirty="0" err="1">
                <a:solidFill>
                  <a:srgbClr val="FFFF00"/>
                </a:solidFill>
              </a:rPr>
              <a:t>піддається</a:t>
            </a:r>
            <a:r>
              <a:rPr lang="ru-RU" sz="3300" u="sng" dirty="0">
                <a:solidFill>
                  <a:srgbClr val="FFFF00"/>
                </a:solidFill>
              </a:rPr>
              <a:t> </a:t>
            </a:r>
            <a:r>
              <a:rPr lang="ru-RU" sz="3300" u="sng" dirty="0" err="1">
                <a:solidFill>
                  <a:srgbClr val="FFFF00"/>
                </a:solidFill>
              </a:rPr>
              <a:t>дисциплінарним</a:t>
            </a:r>
            <a:r>
              <a:rPr lang="ru-RU" sz="3300" u="sng" dirty="0">
                <a:solidFill>
                  <a:srgbClr val="FFFF00"/>
                </a:solidFill>
              </a:rPr>
              <a:t> судом </a:t>
            </a:r>
            <a:r>
              <a:rPr lang="ru-RU" sz="3300" u="sng" dirty="0" err="1">
                <a:solidFill>
                  <a:srgbClr val="FFFF00"/>
                </a:solidFill>
              </a:rPr>
              <a:t>штрафові</a:t>
            </a:r>
            <a:r>
              <a:rPr lang="ru-RU" sz="3300" u="sng" dirty="0">
                <a:solidFill>
                  <a:srgbClr val="FFFF00"/>
                </a:solidFill>
              </a:rPr>
              <a:t>… </a:t>
            </a:r>
            <a:r>
              <a:rPr lang="ru-RU" sz="3300" u="sng" dirty="0" err="1">
                <a:solidFill>
                  <a:srgbClr val="FFFF00"/>
                </a:solidFill>
              </a:rPr>
              <a:t>або</a:t>
            </a:r>
            <a:r>
              <a:rPr lang="ru-RU" sz="3300" u="sng" dirty="0">
                <a:solidFill>
                  <a:srgbClr val="FFFF00"/>
                </a:solidFill>
              </a:rPr>
              <a:t> </a:t>
            </a:r>
            <a:r>
              <a:rPr lang="ru-RU" sz="3300" u="sng" dirty="0" err="1">
                <a:solidFill>
                  <a:srgbClr val="FFFF00"/>
                </a:solidFill>
              </a:rPr>
              <a:t>ув’язненню</a:t>
            </a:r>
            <a:r>
              <a:rPr lang="ru-RU" sz="3300" u="sng" dirty="0">
                <a:solidFill>
                  <a:srgbClr val="FFFF00"/>
                </a:solidFill>
              </a:rPr>
              <a:t>…</a:t>
            </a:r>
          </a:p>
          <a:p>
            <a:pPr marL="137160" indent="0" algn="just">
              <a:buNone/>
            </a:pPr>
            <a:r>
              <a:rPr lang="ru-RU" sz="3300" u="sng" dirty="0" smtClean="0">
                <a:solidFill>
                  <a:srgbClr val="FFFF00"/>
                </a:solidFill>
              </a:rPr>
              <a:t>4 </a:t>
            </a:r>
            <a:r>
              <a:rPr lang="ru-RU" sz="3300" u="sng" dirty="0">
                <a:solidFill>
                  <a:srgbClr val="FFFF00"/>
                </a:solidFill>
              </a:rPr>
              <a:t>— (І) </a:t>
            </a:r>
            <a:r>
              <a:rPr lang="ru-RU" sz="3300" u="sng" dirty="0" err="1">
                <a:solidFill>
                  <a:srgbClr val="FFFF00"/>
                </a:solidFill>
              </a:rPr>
              <a:t>Протизаконно</a:t>
            </a:r>
            <a:r>
              <a:rPr lang="ru-RU" sz="3300" u="sng" dirty="0">
                <a:solidFill>
                  <a:srgbClr val="FFFF00"/>
                </a:solidFill>
              </a:rPr>
              <a:t> </a:t>
            </a:r>
            <a:r>
              <a:rPr lang="ru-RU" sz="3300" u="sng" dirty="0" err="1">
                <a:solidFill>
                  <a:srgbClr val="FFFF00"/>
                </a:solidFill>
              </a:rPr>
              <a:t>вимагати</a:t>
            </a:r>
            <a:r>
              <a:rPr lang="ru-RU" sz="3300" u="sng" dirty="0">
                <a:solidFill>
                  <a:srgbClr val="FFFF00"/>
                </a:solidFill>
              </a:rPr>
              <a:t> </a:t>
            </a:r>
            <a:r>
              <a:rPr lang="ru-RU" sz="3300" u="sng" dirty="0" err="1">
                <a:solidFill>
                  <a:srgbClr val="FFFF00"/>
                </a:solidFill>
              </a:rPr>
              <a:t>від</a:t>
            </a:r>
            <a:r>
              <a:rPr lang="ru-RU" sz="3300" u="sng" dirty="0">
                <a:solidFill>
                  <a:srgbClr val="FFFF00"/>
                </a:solidFill>
              </a:rPr>
              <a:t> будь-</a:t>
            </a:r>
            <a:r>
              <a:rPr lang="ru-RU" sz="3300" u="sng" dirty="0" err="1">
                <a:solidFill>
                  <a:srgbClr val="FFFF00"/>
                </a:solidFill>
              </a:rPr>
              <a:t>якого</a:t>
            </a:r>
            <a:r>
              <a:rPr lang="ru-RU" sz="3300" u="sng" dirty="0">
                <a:solidFill>
                  <a:srgbClr val="FFFF00"/>
                </a:solidFill>
              </a:rPr>
              <a:t> члена </a:t>
            </a:r>
            <a:r>
              <a:rPr lang="ru-RU" sz="3300" u="sng" dirty="0" err="1">
                <a:solidFill>
                  <a:srgbClr val="FFFF00"/>
                </a:solidFill>
              </a:rPr>
              <a:t>профспілки</a:t>
            </a:r>
            <a:r>
              <a:rPr lang="ru-RU" sz="3300" u="sng" dirty="0">
                <a:solidFill>
                  <a:srgbClr val="FFFF00"/>
                </a:solidFill>
              </a:rPr>
              <a:t> </a:t>
            </a:r>
            <a:r>
              <a:rPr lang="ru-RU" sz="3300" u="sng" dirty="0" err="1">
                <a:solidFill>
                  <a:srgbClr val="FFFF00"/>
                </a:solidFill>
              </a:rPr>
              <a:t>робити</a:t>
            </a:r>
            <a:r>
              <a:rPr lang="ru-RU" sz="3300" u="sng" dirty="0">
                <a:solidFill>
                  <a:srgbClr val="FFFF00"/>
                </a:solidFill>
              </a:rPr>
              <a:t> </a:t>
            </a:r>
            <a:r>
              <a:rPr lang="ru-RU" sz="3300" u="sng" dirty="0" err="1">
                <a:solidFill>
                  <a:srgbClr val="FFFF00"/>
                </a:solidFill>
              </a:rPr>
              <a:t>внески</a:t>
            </a:r>
            <a:r>
              <a:rPr lang="ru-RU" sz="3300" u="sng" dirty="0">
                <a:solidFill>
                  <a:srgbClr val="FFFF00"/>
                </a:solidFill>
              </a:rPr>
              <a:t> в </a:t>
            </a:r>
            <a:r>
              <a:rPr lang="ru-RU" sz="3300" u="sng" dirty="0" err="1">
                <a:solidFill>
                  <a:srgbClr val="FFFF00"/>
                </a:solidFill>
              </a:rPr>
              <a:t>політичний</a:t>
            </a:r>
            <a:r>
              <a:rPr lang="ru-RU" sz="3300" u="sng" dirty="0">
                <a:solidFill>
                  <a:srgbClr val="FFFF00"/>
                </a:solidFill>
              </a:rPr>
              <a:t> фонд </a:t>
            </a:r>
            <a:r>
              <a:rPr lang="ru-RU" sz="3300" u="sng" dirty="0" err="1">
                <a:solidFill>
                  <a:srgbClr val="FFFF00"/>
                </a:solidFill>
              </a:rPr>
              <a:t>профспілки</a:t>
            </a:r>
            <a:r>
              <a:rPr lang="ru-RU" sz="3300" u="sng" dirty="0">
                <a:solidFill>
                  <a:srgbClr val="FFFF00"/>
                </a:solidFill>
              </a:rPr>
              <a:t>…</a:t>
            </a:r>
          </a:p>
          <a:p>
            <a:pPr marL="137160" indent="0" algn="just">
              <a:buNone/>
            </a:pPr>
            <a:r>
              <a:rPr lang="ru-RU" sz="3300" u="sng" dirty="0" smtClean="0">
                <a:solidFill>
                  <a:srgbClr val="FFFF00"/>
                </a:solidFill>
              </a:rPr>
              <a:t> </a:t>
            </a:r>
            <a:endParaRPr lang="ru-RU" sz="3300" u="sng" dirty="0">
              <a:solidFill>
                <a:srgbClr val="FFFF00"/>
              </a:solidFill>
            </a:endParaRPr>
          </a:p>
          <a:p>
            <a:pPr marL="137160" indent="0">
              <a:buNone/>
            </a:pPr>
            <a:r>
              <a:rPr lang="ru-RU" dirty="0" err="1" smtClean="0"/>
              <a:t>Запитання</a:t>
            </a:r>
            <a:r>
              <a:rPr lang="ru-RU" dirty="0" smtClean="0"/>
              <a:t> </a:t>
            </a:r>
            <a:r>
              <a:rPr lang="ru-RU" dirty="0"/>
              <a:t>до </a:t>
            </a:r>
            <a:r>
              <a:rPr lang="ru-RU" dirty="0" smtClean="0"/>
              <a:t>документа</a:t>
            </a:r>
            <a:endParaRPr lang="ru-RU" dirty="0"/>
          </a:p>
          <a:p>
            <a:r>
              <a:rPr lang="ru-RU" dirty="0" smtClean="0"/>
              <a:t>1.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яких</a:t>
            </a:r>
            <a:r>
              <a:rPr lang="ru-RU" dirty="0" smtClean="0"/>
              <a:t> </a:t>
            </a:r>
            <a:r>
              <a:rPr lang="ru-RU" dirty="0" err="1" smtClean="0"/>
              <a:t>подій</a:t>
            </a:r>
            <a:r>
              <a:rPr lang="ru-RU" dirty="0" smtClean="0"/>
              <a:t> і з </a:t>
            </a:r>
            <a:r>
              <a:rPr lang="ru-RU" dirty="0" err="1" smtClean="0"/>
              <a:t>якою</a:t>
            </a:r>
            <a:r>
              <a:rPr lang="ru-RU" dirty="0" smtClean="0"/>
              <a:t> метою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прийнято</a:t>
            </a:r>
            <a:r>
              <a:rPr lang="ru-RU" dirty="0" smtClean="0"/>
              <a:t> </a:t>
            </a:r>
            <a:r>
              <a:rPr lang="ru-RU" dirty="0" err="1" smtClean="0"/>
              <a:t>цей</a:t>
            </a:r>
            <a:r>
              <a:rPr lang="ru-RU" dirty="0" smtClean="0"/>
              <a:t> закон?</a:t>
            </a:r>
          </a:p>
          <a:p>
            <a:r>
              <a:rPr lang="ru-RU" dirty="0" smtClean="0"/>
              <a:t>2.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обмеження</a:t>
            </a:r>
            <a:r>
              <a:rPr lang="ru-RU" dirty="0" smtClean="0"/>
              <a:t> </a:t>
            </a:r>
            <a:r>
              <a:rPr lang="ru-RU" dirty="0" err="1" smtClean="0"/>
              <a:t>накладалися</a:t>
            </a:r>
            <a:r>
              <a:rPr lang="ru-RU" dirty="0" smtClean="0"/>
              <a:t> на </a:t>
            </a:r>
            <a:r>
              <a:rPr lang="ru-RU" dirty="0" err="1" smtClean="0"/>
              <a:t>профспілки</a:t>
            </a:r>
            <a:r>
              <a:rPr lang="ru-RU" dirty="0" smtClean="0"/>
              <a:t> </a:t>
            </a:r>
            <a:r>
              <a:rPr lang="ru-RU" dirty="0" err="1" smtClean="0"/>
              <a:t>цим</a:t>
            </a:r>
            <a:r>
              <a:rPr lang="ru-RU" dirty="0" smtClean="0"/>
              <a:t> законом?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60438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Велика Британія  у роки кризи</a:t>
            </a:r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uk-UA" dirty="0" smtClean="0"/>
              <a:t>Початок 1930р. – економічна криза.</a:t>
            </a:r>
          </a:p>
          <a:p>
            <a:r>
              <a:rPr lang="uk-UA" dirty="0" smtClean="0"/>
              <a:t>1931р. – Р.</a:t>
            </a:r>
            <a:r>
              <a:rPr lang="uk-UA" dirty="0" err="1" smtClean="0"/>
              <a:t>Макдональд</a:t>
            </a:r>
            <a:r>
              <a:rPr lang="uk-UA" dirty="0" smtClean="0"/>
              <a:t> сформував «національний уряд» ( 1931 – 1935рр).</a:t>
            </a:r>
          </a:p>
          <a:p>
            <a:r>
              <a:rPr lang="uk-UA" dirty="0" smtClean="0"/>
              <a:t>Реформи: </a:t>
            </a:r>
          </a:p>
          <a:p>
            <a:pPr>
              <a:buFont typeface="Wingdings" pitchFamily="2" charset="2"/>
              <a:buChar char="v"/>
            </a:pPr>
            <a:r>
              <a:rPr lang="uk-UA" dirty="0" smtClean="0"/>
              <a:t>скасовано свободу торгівлі;</a:t>
            </a:r>
          </a:p>
          <a:p>
            <a:pPr>
              <a:buFont typeface="Wingdings" pitchFamily="2" charset="2"/>
              <a:buChar char="v"/>
            </a:pPr>
            <a:r>
              <a:rPr lang="uk-UA" dirty="0" smtClean="0"/>
              <a:t>Політика протекціонізму;</a:t>
            </a:r>
          </a:p>
          <a:p>
            <a:pPr>
              <a:buFont typeface="Wingdings" pitchFamily="2" charset="2"/>
              <a:buChar char="v"/>
            </a:pPr>
            <a:r>
              <a:rPr lang="uk-UA" dirty="0" smtClean="0"/>
              <a:t>Запровадження закону про економію;</a:t>
            </a:r>
          </a:p>
          <a:p>
            <a:pPr>
              <a:buFont typeface="Wingdings" pitchFamily="2" charset="2"/>
              <a:buChar char="v"/>
            </a:pPr>
            <a:r>
              <a:rPr lang="uk-UA" dirty="0" smtClean="0"/>
              <a:t>Створення стерлінгового блоку.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00125"/>
            <a:ext cx="3190875" cy="485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11609" y="5861068"/>
            <a:ext cx="319189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latin typeface="Courier New" pitchFamily="49" charset="0"/>
                <a:cs typeface="Courier New" pitchFamily="49" charset="0"/>
              </a:rPr>
              <a:t>Плакат „</a:t>
            </a:r>
            <a:r>
              <a:rPr lang="ru-RU" sz="1400" dirty="0" err="1">
                <a:latin typeface="Courier New" pitchFamily="49" charset="0"/>
                <a:cs typeface="Courier New" pitchFamily="49" charset="0"/>
              </a:rPr>
              <a:t>національного</a:t>
            </a:r>
            <a:r>
              <a:rPr lang="ru-RU" sz="1400" dirty="0">
                <a:latin typeface="Courier New" pitchFamily="49" charset="0"/>
                <a:cs typeface="Courier New" pitchFamily="49" charset="0"/>
              </a:rPr>
              <a:t>” уряду</a:t>
            </a:r>
          </a:p>
        </p:txBody>
      </p:sp>
    </p:spTree>
    <p:extLst>
      <p:ext uri="{BB962C8B-B14F-4D97-AF65-F5344CB8AC3E}">
        <p14:creationId xmlns:p14="http://schemas.microsoft.com/office/powerpoint/2010/main" val="19384501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Політика </a:t>
            </a:r>
            <a:r>
              <a:rPr lang="uk-UA" dirty="0" err="1" smtClean="0"/>
              <a:t>консерватичного</a:t>
            </a:r>
            <a:r>
              <a:rPr lang="uk-UA" dirty="0" smtClean="0"/>
              <a:t> уряду Н.Чемберлена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uk-UA" dirty="0" smtClean="0"/>
              <a:t>Уряд Н.Чемберлена ( 1937 – 1940рр).</a:t>
            </a:r>
          </a:p>
          <a:p>
            <a:r>
              <a:rPr lang="uk-UA" b="1" u="sng" dirty="0" smtClean="0"/>
              <a:t>Реформи:</a:t>
            </a:r>
          </a:p>
          <a:p>
            <a:pPr>
              <a:buFont typeface="Wingdings" pitchFamily="2" charset="2"/>
              <a:buChar char="v"/>
            </a:pPr>
            <a:r>
              <a:rPr lang="uk-UA" dirty="0" smtClean="0"/>
              <a:t>Мілітаризація економіки;</a:t>
            </a:r>
          </a:p>
          <a:p>
            <a:pPr>
              <a:buFont typeface="Wingdings" pitchFamily="2" charset="2"/>
              <a:buChar char="v"/>
            </a:pPr>
            <a:r>
              <a:rPr lang="uk-UA" dirty="0" smtClean="0"/>
              <a:t>Зміцнення позицій приватного капіталу, монополій;</a:t>
            </a:r>
            <a:endParaRPr lang="uk-UA" dirty="0" smtClean="0"/>
          </a:p>
          <a:p>
            <a:pPr>
              <a:buFont typeface="Wingdings" pitchFamily="2" charset="2"/>
              <a:buChar char="v"/>
            </a:pPr>
            <a:r>
              <a:rPr lang="uk-UA" dirty="0" smtClean="0"/>
              <a:t>Політика «умиротворення»;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34290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95651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4624"/>
            <a:ext cx="8229600" cy="792088"/>
          </a:xfrm>
        </p:spPr>
        <p:txBody>
          <a:bodyPr>
            <a:noAutofit/>
          </a:bodyPr>
          <a:lstStyle/>
          <a:p>
            <a:r>
              <a:rPr lang="uk-UA" sz="2800" dirty="0"/>
              <a:t>Спроби реформування Британської </a:t>
            </a:r>
            <a:r>
              <a:rPr lang="uk-UA" sz="2800" dirty="0" smtClean="0"/>
              <a:t>імперії</a:t>
            </a:r>
            <a:endParaRPr lang="ru-RU" sz="28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0" y="872716"/>
            <a:ext cx="3744416" cy="1044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latin typeface="Courier New" pitchFamily="49" charset="0"/>
                <a:cs typeface="Courier New" pitchFamily="49" charset="0"/>
              </a:rPr>
              <a:t>Англійські домініони:</a:t>
            </a:r>
          </a:p>
          <a:p>
            <a:pPr algn="ctr"/>
            <a:r>
              <a:rPr lang="uk-UA" sz="1600" b="1" dirty="0" smtClean="0">
                <a:latin typeface="Courier New" pitchFamily="49" charset="0"/>
                <a:cs typeface="Courier New" pitchFamily="49" charset="0"/>
              </a:rPr>
              <a:t>Канада, Австралія, Ірландія, Нова Зеландія, </a:t>
            </a:r>
            <a:r>
              <a:rPr lang="uk-UA" sz="1600" b="1" dirty="0" err="1" smtClean="0">
                <a:latin typeface="Courier New" pitchFamily="49" charset="0"/>
                <a:cs typeface="Courier New" pitchFamily="49" charset="0"/>
              </a:rPr>
              <a:t>Південно</a:t>
            </a:r>
            <a:r>
              <a:rPr lang="uk-UA" sz="1600" b="1" dirty="0" smtClean="0">
                <a:latin typeface="Courier New" pitchFamily="49" charset="0"/>
                <a:cs typeface="Courier New" pitchFamily="49" charset="0"/>
              </a:rPr>
              <a:t> – Африканський союз</a:t>
            </a:r>
            <a:endParaRPr lang="ru-RU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255568" y="764704"/>
            <a:ext cx="3888432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latin typeface="Courier New" pitchFamily="49" charset="0"/>
                <a:cs typeface="Courier New" pitchFamily="49" charset="0"/>
              </a:rPr>
              <a:t>Вагомий внесок у боротьбі проти Німеччини</a:t>
            </a:r>
            <a:endParaRPr lang="ru-RU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259404" y="1394774"/>
            <a:ext cx="3888432" cy="5400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latin typeface="Courier New" pitchFamily="49" charset="0"/>
                <a:cs typeface="Courier New" pitchFamily="49" charset="0"/>
              </a:rPr>
              <a:t>Здатність забезпечити оборону країн власними силами</a:t>
            </a:r>
            <a:endParaRPr lang="ru-RU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0" y="2132856"/>
            <a:ext cx="3744416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latin typeface="Courier New" pitchFamily="49" charset="0"/>
                <a:cs typeface="Courier New" pitchFamily="49" charset="0"/>
              </a:rPr>
              <a:t>Звільнення від британської опіки</a:t>
            </a:r>
            <a:endParaRPr lang="ru-RU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0" y="3140968"/>
            <a:ext cx="4139952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latin typeface="Courier New" pitchFamily="49" charset="0"/>
                <a:cs typeface="Courier New" pitchFamily="49" charset="0"/>
              </a:rPr>
              <a:t>У 1917 р. на </a:t>
            </a:r>
            <a:r>
              <a:rPr lang="ru-RU" sz="1400" b="1" dirty="0" err="1">
                <a:latin typeface="Courier New" pitchFamily="49" charset="0"/>
                <a:cs typeface="Courier New" pitchFamily="49" charset="0"/>
              </a:rPr>
              <a:t>імперській</a:t>
            </a:r>
            <a:r>
              <a:rPr lang="ru-RU" sz="14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400" b="1" dirty="0" err="1">
                <a:latin typeface="Courier New" pitchFamily="49" charset="0"/>
                <a:cs typeface="Courier New" pitchFamily="49" charset="0"/>
              </a:rPr>
              <a:t>конференції</a:t>
            </a:r>
            <a:r>
              <a:rPr lang="ru-RU" sz="14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400" b="1" dirty="0" err="1">
                <a:latin typeface="Courier New" pitchFamily="49" charset="0"/>
                <a:cs typeface="Courier New" pitchFamily="49" charset="0"/>
              </a:rPr>
              <a:t>було</a:t>
            </a:r>
            <a:r>
              <a:rPr lang="ru-RU" sz="14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400" b="1" dirty="0" err="1">
                <a:latin typeface="Courier New" pitchFamily="49" charset="0"/>
                <a:cs typeface="Courier New" pitchFamily="49" charset="0"/>
              </a:rPr>
              <a:t>оголошено</a:t>
            </a:r>
            <a:r>
              <a:rPr lang="ru-RU" sz="1400" b="1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ru-RU" sz="1400" b="1" dirty="0" err="1">
                <a:latin typeface="Courier New" pitchFamily="49" charset="0"/>
                <a:cs typeface="Courier New" pitchFamily="49" charset="0"/>
              </a:rPr>
              <a:t>що</a:t>
            </a:r>
            <a:r>
              <a:rPr lang="ru-RU" sz="14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400" b="1" dirty="0" err="1">
                <a:latin typeface="Courier New" pitchFamily="49" charset="0"/>
                <a:cs typeface="Courier New" pitchFamily="49" charset="0"/>
              </a:rPr>
              <a:t>домініони</a:t>
            </a:r>
            <a:r>
              <a:rPr lang="ru-RU" sz="14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400" b="1" dirty="0" err="1">
                <a:latin typeface="Courier New" pitchFamily="49" charset="0"/>
                <a:cs typeface="Courier New" pitchFamily="49" charset="0"/>
              </a:rPr>
              <a:t>стануть</a:t>
            </a:r>
            <a:r>
              <a:rPr lang="ru-RU" sz="1400" b="1" dirty="0">
                <a:latin typeface="Courier New" pitchFamily="49" charset="0"/>
                <a:cs typeface="Courier New" pitchFamily="49" charset="0"/>
              </a:rPr>
              <a:t> "</a:t>
            </a:r>
            <a:r>
              <a:rPr lang="ru-RU" sz="1400" b="1" dirty="0" err="1">
                <a:latin typeface="Courier New" pitchFamily="49" charset="0"/>
                <a:cs typeface="Courier New" pitchFamily="49" charset="0"/>
              </a:rPr>
              <a:t>самостійними</a:t>
            </a:r>
            <a:r>
              <a:rPr lang="ru-RU" sz="1400" b="1" dirty="0">
                <a:latin typeface="Courier New" pitchFamily="49" charset="0"/>
                <a:cs typeface="Courier New" pitchFamily="49" charset="0"/>
              </a:rPr>
              <a:t> державами </a:t>
            </a:r>
            <a:r>
              <a:rPr lang="ru-RU" sz="1400" b="1" dirty="0" err="1">
                <a:latin typeface="Courier New" pitchFamily="49" charset="0"/>
                <a:cs typeface="Courier New" pitchFamily="49" charset="0"/>
              </a:rPr>
              <a:t>Співдружності</a:t>
            </a:r>
            <a:r>
              <a:rPr lang="ru-RU" sz="14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400" b="1" dirty="0" err="1">
                <a:latin typeface="Courier New" pitchFamily="49" charset="0"/>
                <a:cs typeface="Courier New" pitchFamily="49" charset="0"/>
              </a:rPr>
              <a:t>імперії</a:t>
            </a:r>
            <a:r>
              <a:rPr lang="ru-RU" sz="1400" b="1" dirty="0">
                <a:latin typeface="Courier New" pitchFamily="49" charset="0"/>
                <a:cs typeface="Courier New" pitchFamily="49" charset="0"/>
              </a:rPr>
              <a:t>". 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427984" y="3140968"/>
            <a:ext cx="2376264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err="1">
                <a:latin typeface="Courier New" pitchFamily="49" charset="0"/>
                <a:cs typeface="Courier New" pitchFamily="49" charset="0"/>
              </a:rPr>
              <a:t>Домініони</a:t>
            </a:r>
            <a:r>
              <a:rPr lang="ru-RU" sz="1400" b="1" dirty="0">
                <a:latin typeface="Courier New" pitchFamily="49" charset="0"/>
                <a:cs typeface="Courier New" pitchFamily="49" charset="0"/>
              </a:rPr>
              <a:t> стали </a:t>
            </a:r>
            <a:r>
              <a:rPr lang="ru-RU" sz="1400" b="1" dirty="0" err="1">
                <a:latin typeface="Courier New" pitchFamily="49" charset="0"/>
                <a:cs typeface="Courier New" pitchFamily="49" charset="0"/>
              </a:rPr>
              <a:t>учасниками</a:t>
            </a:r>
            <a:r>
              <a:rPr lang="ru-RU" sz="14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400" b="1" dirty="0" err="1">
                <a:latin typeface="Courier New" pitchFamily="49" charset="0"/>
                <a:cs typeface="Courier New" pitchFamily="49" charset="0"/>
              </a:rPr>
              <a:t>Паризької</a:t>
            </a:r>
            <a:r>
              <a:rPr lang="ru-RU" sz="14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400" b="1" dirty="0" err="1">
                <a:latin typeface="Courier New" pitchFamily="49" charset="0"/>
                <a:cs typeface="Courier New" pitchFamily="49" charset="0"/>
              </a:rPr>
              <a:t>мирної</a:t>
            </a:r>
            <a:r>
              <a:rPr lang="ru-RU" sz="14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400" b="1" dirty="0" err="1">
                <a:latin typeface="Courier New" pitchFamily="49" charset="0"/>
                <a:cs typeface="Courier New" pitchFamily="49" charset="0"/>
              </a:rPr>
              <a:t>конференції</a:t>
            </a:r>
            <a:endParaRPr lang="ru-RU" sz="14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987596" y="3136606"/>
            <a:ext cx="2160240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err="1" smtClean="0">
                <a:latin typeface="Courier New" pitchFamily="49" charset="0"/>
                <a:cs typeface="Courier New" pitchFamily="49" charset="0"/>
              </a:rPr>
              <a:t>Домінаони</a:t>
            </a:r>
            <a:r>
              <a:rPr lang="ru-RU" sz="1400" b="1" dirty="0" smtClean="0">
                <a:latin typeface="Courier New" pitchFamily="49" charset="0"/>
                <a:cs typeface="Courier New" pitchFamily="49" charset="0"/>
              </a:rPr>
              <a:t> стали </a:t>
            </a:r>
            <a:r>
              <a:rPr lang="ru-RU" sz="1400" b="1" dirty="0">
                <a:latin typeface="Courier New" pitchFamily="49" charset="0"/>
                <a:cs typeface="Courier New" pitchFamily="49" charset="0"/>
              </a:rPr>
              <a:t>членами </a:t>
            </a:r>
            <a:r>
              <a:rPr lang="ru-RU" sz="1400" b="1" dirty="0" err="1">
                <a:latin typeface="Courier New" pitchFamily="49" charset="0"/>
                <a:cs typeface="Courier New" pitchFamily="49" charset="0"/>
              </a:rPr>
              <a:t>Ліги</a:t>
            </a:r>
            <a:r>
              <a:rPr lang="ru-RU" sz="14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400" b="1" dirty="0" err="1">
                <a:latin typeface="Courier New" pitchFamily="49" charset="0"/>
                <a:cs typeface="Courier New" pitchFamily="49" charset="0"/>
              </a:rPr>
              <a:t>Націй</a:t>
            </a:r>
            <a:r>
              <a:rPr lang="ru-RU" sz="1400" b="1" dirty="0">
                <a:latin typeface="Courier New" pitchFamily="49" charset="0"/>
                <a:cs typeface="Courier New" pitchFamily="49" charset="0"/>
              </a:rPr>
              <a:t>.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255567" y="2132856"/>
            <a:ext cx="3861931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latin typeface="Courier New" pitchFamily="49" charset="0"/>
                <a:cs typeface="Courier New" pitchFamily="49" charset="0"/>
              </a:rPr>
              <a:t>Власна зовнішня політика</a:t>
            </a:r>
            <a:endParaRPr lang="ru-RU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83230" y="4365104"/>
            <a:ext cx="8928992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Courier New" pitchFamily="49" charset="0"/>
                <a:cs typeface="Courier New" pitchFamily="49" charset="0"/>
              </a:rPr>
              <a:t>На </a:t>
            </a:r>
            <a:r>
              <a:rPr lang="ru-RU" sz="1600" b="1" dirty="0" err="1">
                <a:latin typeface="Courier New" pitchFamily="49" charset="0"/>
                <a:cs typeface="Courier New" pitchFamily="49" charset="0"/>
              </a:rPr>
              <a:t>імперській</a:t>
            </a:r>
            <a:r>
              <a:rPr lang="ru-RU" sz="16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600" b="1" dirty="0" err="1">
                <a:latin typeface="Courier New" pitchFamily="49" charset="0"/>
                <a:cs typeface="Courier New" pitchFamily="49" charset="0"/>
              </a:rPr>
              <a:t>конференції</a:t>
            </a:r>
            <a:r>
              <a:rPr lang="ru-RU" sz="1600" b="1" dirty="0">
                <a:latin typeface="Courier New" pitchFamily="49" charset="0"/>
                <a:cs typeface="Courier New" pitchFamily="49" charset="0"/>
              </a:rPr>
              <a:t> 1926 р. </a:t>
            </a:r>
            <a:r>
              <a:rPr lang="ru-RU" sz="1600" b="1" dirty="0" err="1" smtClean="0">
                <a:latin typeface="Courier New" pitchFamily="49" charset="0"/>
                <a:cs typeface="Courier New" pitchFamily="49" charset="0"/>
              </a:rPr>
              <a:t>визнавалася</a:t>
            </a:r>
            <a:r>
              <a:rPr lang="ru-RU" sz="16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600" b="1" dirty="0" err="1">
                <a:latin typeface="Courier New" pitchFamily="49" charset="0"/>
                <a:cs typeface="Courier New" pitchFamily="49" charset="0"/>
              </a:rPr>
              <a:t>незалежність</a:t>
            </a:r>
            <a:r>
              <a:rPr lang="ru-RU" sz="16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600" b="1" dirty="0" err="1">
                <a:latin typeface="Courier New" pitchFamily="49" charset="0"/>
                <a:cs typeface="Courier New" pitchFamily="49" charset="0"/>
              </a:rPr>
              <a:t>домініонів</a:t>
            </a:r>
            <a:endParaRPr lang="ru-RU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54810" y="5373216"/>
            <a:ext cx="8928992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latin typeface="Courier New" pitchFamily="49" charset="0"/>
                <a:cs typeface="Courier New" pitchFamily="49" charset="0"/>
              </a:rPr>
              <a:t>На </a:t>
            </a:r>
            <a:r>
              <a:rPr lang="ru-RU" sz="1600" b="1" dirty="0" err="1">
                <a:latin typeface="Courier New" pitchFamily="49" charset="0"/>
                <a:cs typeface="Courier New" pitchFamily="49" charset="0"/>
              </a:rPr>
              <a:t>конференції</a:t>
            </a:r>
            <a:r>
              <a:rPr lang="ru-RU" sz="1600" b="1" dirty="0">
                <a:latin typeface="Courier New" pitchFamily="49" charset="0"/>
                <a:cs typeface="Courier New" pitchFamily="49" charset="0"/>
              </a:rPr>
              <a:t> 1930 р. </a:t>
            </a:r>
            <a:r>
              <a:rPr lang="ru-RU" sz="1600" b="1" dirty="0" err="1">
                <a:latin typeface="Courier New" pitchFamily="49" charset="0"/>
                <a:cs typeface="Courier New" pitchFamily="49" charset="0"/>
              </a:rPr>
              <a:t>було</a:t>
            </a:r>
            <a:r>
              <a:rPr lang="ru-RU" sz="16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600" b="1" dirty="0" err="1" smtClean="0">
                <a:latin typeface="Courier New" pitchFamily="49" charset="0"/>
                <a:cs typeface="Courier New" pitchFamily="49" charset="0"/>
              </a:rPr>
              <a:t>визнано</a:t>
            </a:r>
            <a:r>
              <a:rPr lang="ru-RU" sz="16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600" b="1" dirty="0">
                <a:latin typeface="Courier New" pitchFamily="49" charset="0"/>
                <a:cs typeface="Courier New" pitchFamily="49" charset="0"/>
              </a:rPr>
              <a:t>право </a:t>
            </a:r>
            <a:r>
              <a:rPr lang="ru-RU" sz="1600" b="1" dirty="0" err="1">
                <a:latin typeface="Courier New" pitchFamily="49" charset="0"/>
                <a:cs typeface="Courier New" pitchFamily="49" charset="0"/>
              </a:rPr>
              <a:t>домініонів</a:t>
            </a:r>
            <a:r>
              <a:rPr lang="ru-RU" sz="1600" b="1" dirty="0">
                <a:latin typeface="Courier New" pitchFamily="49" charset="0"/>
                <a:cs typeface="Courier New" pitchFamily="49" charset="0"/>
              </a:rPr>
              <a:t> на </a:t>
            </a:r>
            <a:r>
              <a:rPr lang="ru-RU" sz="1600" b="1" dirty="0" err="1">
                <a:latin typeface="Courier New" pitchFamily="49" charset="0"/>
                <a:cs typeface="Courier New" pitchFamily="49" charset="0"/>
              </a:rPr>
              <a:t>відокремлення</a:t>
            </a:r>
            <a:r>
              <a:rPr lang="ru-RU" dirty="0"/>
              <a:t>.</a:t>
            </a:r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54810" y="6237312"/>
            <a:ext cx="8881686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latin typeface="Courier New" pitchFamily="49" charset="0"/>
                <a:cs typeface="Courier New" pitchFamily="49" charset="0"/>
              </a:rPr>
              <a:t>1931р. – ухвалення Вестмінстерського статуту – уточнення повноважень парламентів домініонів</a:t>
            </a:r>
            <a:endParaRPr lang="ru-RU" sz="1600" b="1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16" name="Прямая со стрелкой 15"/>
          <p:cNvCxnSpPr>
            <a:stCxn id="4" idx="3"/>
          </p:cNvCxnSpPr>
          <p:nvPr/>
        </p:nvCxnSpPr>
        <p:spPr>
          <a:xfrm flipV="1">
            <a:off x="3744416" y="1016732"/>
            <a:ext cx="1403648" cy="3780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4" idx="3"/>
          </p:cNvCxnSpPr>
          <p:nvPr/>
        </p:nvCxnSpPr>
        <p:spPr>
          <a:xfrm>
            <a:off x="3744416" y="1394774"/>
            <a:ext cx="1403648" cy="2700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Стрелка вниз 18"/>
          <p:cNvSpPr/>
          <p:nvPr/>
        </p:nvSpPr>
        <p:spPr>
          <a:xfrm>
            <a:off x="1619672" y="1934834"/>
            <a:ext cx="72008" cy="1980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2" name="Прямая со стрелкой 21"/>
          <p:cNvCxnSpPr>
            <a:stCxn id="7" idx="3"/>
          </p:cNvCxnSpPr>
          <p:nvPr/>
        </p:nvCxnSpPr>
        <p:spPr>
          <a:xfrm>
            <a:off x="3744416" y="2456892"/>
            <a:ext cx="140364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7" idx="3"/>
          </p:cNvCxnSpPr>
          <p:nvPr/>
        </p:nvCxnSpPr>
        <p:spPr>
          <a:xfrm>
            <a:off x="3744416" y="2456892"/>
            <a:ext cx="3243180" cy="6797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7" idx="3"/>
          </p:cNvCxnSpPr>
          <p:nvPr/>
        </p:nvCxnSpPr>
        <p:spPr>
          <a:xfrm>
            <a:off x="3744416" y="2456892"/>
            <a:ext cx="1514988" cy="6120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stCxn id="7" idx="2"/>
          </p:cNvCxnSpPr>
          <p:nvPr/>
        </p:nvCxnSpPr>
        <p:spPr>
          <a:xfrm>
            <a:off x="1872208" y="2780928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80108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Угода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Великобританією</a:t>
            </a:r>
            <a:r>
              <a:rPr lang="ru-RU" dirty="0"/>
              <a:t> та </a:t>
            </a:r>
            <a:r>
              <a:rPr lang="ru-RU" dirty="0" err="1"/>
              <a:t>Ірландією</a:t>
            </a:r>
            <a:r>
              <a:rPr lang="ru-RU" dirty="0"/>
              <a:t>. 6 </a:t>
            </a:r>
            <a:r>
              <a:rPr lang="ru-RU" dirty="0" err="1"/>
              <a:t>грудня</a:t>
            </a:r>
            <a:r>
              <a:rPr lang="ru-RU" dirty="0"/>
              <a:t> 1921 р.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328592"/>
          </a:xfrm>
        </p:spPr>
        <p:txBody>
          <a:bodyPr>
            <a:normAutofit fontScale="40000" lnSpcReduction="20000"/>
          </a:bodyPr>
          <a:lstStyle/>
          <a:p>
            <a:pPr marL="137160" indent="0">
              <a:buNone/>
            </a:pPr>
            <a:r>
              <a:rPr lang="ru-RU" sz="4000" dirty="0">
                <a:solidFill>
                  <a:srgbClr val="FFFF00"/>
                </a:solidFill>
              </a:rPr>
              <a:t>1. </a:t>
            </a:r>
            <a:r>
              <a:rPr lang="ru-RU" sz="4000" dirty="0" err="1">
                <a:solidFill>
                  <a:srgbClr val="FFFF00"/>
                </a:solidFill>
              </a:rPr>
              <a:t>Ірландія</a:t>
            </a:r>
            <a:r>
              <a:rPr lang="ru-RU" sz="4000" dirty="0">
                <a:solidFill>
                  <a:srgbClr val="FFFF00"/>
                </a:solidFill>
              </a:rPr>
              <a:t> </a:t>
            </a:r>
            <a:r>
              <a:rPr lang="ru-RU" sz="4000" dirty="0" err="1">
                <a:solidFill>
                  <a:srgbClr val="FFFF00"/>
                </a:solidFill>
              </a:rPr>
              <a:t>матиме</a:t>
            </a:r>
            <a:r>
              <a:rPr lang="ru-RU" sz="4000" dirty="0">
                <a:solidFill>
                  <a:srgbClr val="FFFF00"/>
                </a:solidFill>
              </a:rPr>
              <a:t> той </a:t>
            </a:r>
            <a:r>
              <a:rPr lang="ru-RU" sz="4000" dirty="0" err="1">
                <a:solidFill>
                  <a:srgbClr val="FFFF00"/>
                </a:solidFill>
              </a:rPr>
              <a:t>самий</a:t>
            </a:r>
            <a:r>
              <a:rPr lang="ru-RU" sz="4000" dirty="0">
                <a:solidFill>
                  <a:srgbClr val="FFFF00"/>
                </a:solidFill>
              </a:rPr>
              <a:t> </a:t>
            </a:r>
            <a:r>
              <a:rPr lang="ru-RU" sz="4000" dirty="0" err="1">
                <a:solidFill>
                  <a:srgbClr val="FFFF00"/>
                </a:solidFill>
              </a:rPr>
              <a:t>конституційний</a:t>
            </a:r>
            <a:r>
              <a:rPr lang="ru-RU" sz="4000" dirty="0">
                <a:solidFill>
                  <a:srgbClr val="FFFF00"/>
                </a:solidFill>
              </a:rPr>
              <a:t> статус у </a:t>
            </a:r>
            <a:r>
              <a:rPr lang="ru-RU" sz="4000" dirty="0" err="1">
                <a:solidFill>
                  <a:srgbClr val="FFFF00"/>
                </a:solidFill>
              </a:rPr>
              <a:t>товаристві</a:t>
            </a:r>
            <a:r>
              <a:rPr lang="ru-RU" sz="4000" dirty="0">
                <a:solidFill>
                  <a:srgbClr val="FFFF00"/>
                </a:solidFill>
              </a:rPr>
              <a:t> </a:t>
            </a:r>
            <a:r>
              <a:rPr lang="ru-RU" sz="4000" dirty="0" err="1">
                <a:solidFill>
                  <a:srgbClr val="FFFF00"/>
                </a:solidFill>
              </a:rPr>
              <a:t>націй</a:t>
            </a:r>
            <a:r>
              <a:rPr lang="ru-RU" sz="4000" dirty="0">
                <a:solidFill>
                  <a:srgbClr val="FFFF00"/>
                </a:solidFill>
              </a:rPr>
              <a:t>,  </a:t>
            </a:r>
            <a:r>
              <a:rPr lang="ru-RU" sz="4000" dirty="0" err="1">
                <a:solidFill>
                  <a:srgbClr val="FFFF00"/>
                </a:solidFill>
              </a:rPr>
              <a:t>який</a:t>
            </a:r>
            <a:r>
              <a:rPr lang="ru-RU" sz="4000" dirty="0">
                <a:solidFill>
                  <a:srgbClr val="FFFF00"/>
                </a:solidFill>
              </a:rPr>
              <a:t> </a:t>
            </a:r>
            <a:r>
              <a:rPr lang="ru-RU" sz="4000" dirty="0" err="1">
                <a:solidFill>
                  <a:srgbClr val="FFFF00"/>
                </a:solidFill>
              </a:rPr>
              <a:t>називається</a:t>
            </a:r>
            <a:r>
              <a:rPr lang="ru-RU" sz="4000" dirty="0">
                <a:solidFill>
                  <a:srgbClr val="FFFF00"/>
                </a:solidFill>
              </a:rPr>
              <a:t> </a:t>
            </a:r>
            <a:r>
              <a:rPr lang="ru-RU" sz="4000" dirty="0" err="1">
                <a:solidFill>
                  <a:srgbClr val="FFFF00"/>
                </a:solidFill>
              </a:rPr>
              <a:t>Британською</a:t>
            </a:r>
            <a:r>
              <a:rPr lang="ru-RU" sz="4000" dirty="0">
                <a:solidFill>
                  <a:srgbClr val="FFFF00"/>
                </a:solidFill>
              </a:rPr>
              <a:t> </a:t>
            </a:r>
            <a:r>
              <a:rPr lang="ru-RU" sz="4000" dirty="0" err="1">
                <a:solidFill>
                  <a:srgbClr val="FFFF00"/>
                </a:solidFill>
              </a:rPr>
              <a:t>імперією</a:t>
            </a:r>
            <a:r>
              <a:rPr lang="ru-RU" sz="4000" dirty="0">
                <a:solidFill>
                  <a:srgbClr val="FFFF00"/>
                </a:solidFill>
              </a:rPr>
              <a:t>,  </a:t>
            </a:r>
            <a:r>
              <a:rPr lang="ru-RU" sz="4000" dirty="0" err="1">
                <a:solidFill>
                  <a:srgbClr val="FFFF00"/>
                </a:solidFill>
              </a:rPr>
              <a:t>що</a:t>
            </a:r>
            <a:r>
              <a:rPr lang="ru-RU" sz="4000" dirty="0">
                <a:solidFill>
                  <a:srgbClr val="FFFF00"/>
                </a:solidFill>
              </a:rPr>
              <a:t> й </a:t>
            </a:r>
            <a:r>
              <a:rPr lang="ru-RU" sz="4000" dirty="0" err="1">
                <a:solidFill>
                  <a:srgbClr val="FFFF00"/>
                </a:solidFill>
              </a:rPr>
              <a:t>домініон</a:t>
            </a:r>
            <a:r>
              <a:rPr lang="ru-RU" sz="4000" dirty="0">
                <a:solidFill>
                  <a:srgbClr val="FFFF00"/>
                </a:solidFill>
              </a:rPr>
              <a:t> Канада, </a:t>
            </a:r>
            <a:r>
              <a:rPr lang="ru-RU" sz="4000" dirty="0" err="1">
                <a:solidFill>
                  <a:srgbClr val="FFFF00"/>
                </a:solidFill>
              </a:rPr>
              <a:t>Австралійський</a:t>
            </a:r>
            <a:r>
              <a:rPr lang="ru-RU" sz="4000" dirty="0">
                <a:solidFill>
                  <a:srgbClr val="FFFF00"/>
                </a:solidFill>
              </a:rPr>
              <a:t> Союз, </a:t>
            </a:r>
            <a:r>
              <a:rPr lang="ru-RU" sz="4000" dirty="0" err="1">
                <a:solidFill>
                  <a:srgbClr val="FFFF00"/>
                </a:solidFill>
              </a:rPr>
              <a:t>домініон</a:t>
            </a:r>
            <a:r>
              <a:rPr lang="ru-RU" sz="4000" dirty="0">
                <a:solidFill>
                  <a:srgbClr val="FFFF00"/>
                </a:solidFill>
              </a:rPr>
              <a:t> Нова </a:t>
            </a:r>
            <a:r>
              <a:rPr lang="ru-RU" sz="4000" dirty="0" err="1">
                <a:solidFill>
                  <a:srgbClr val="FFFF00"/>
                </a:solidFill>
              </a:rPr>
              <a:t>Зеландія</a:t>
            </a:r>
            <a:r>
              <a:rPr lang="ru-RU" sz="4000" dirty="0">
                <a:solidFill>
                  <a:srgbClr val="FFFF00"/>
                </a:solidFill>
              </a:rPr>
              <a:t> й </a:t>
            </a:r>
            <a:r>
              <a:rPr lang="ru-RU" sz="4000" dirty="0" err="1">
                <a:solidFill>
                  <a:srgbClr val="FFFF00"/>
                </a:solidFill>
              </a:rPr>
              <a:t>Південно-Африканський</a:t>
            </a:r>
            <a:r>
              <a:rPr lang="ru-RU" sz="4000" dirty="0">
                <a:solidFill>
                  <a:srgbClr val="FFFF00"/>
                </a:solidFill>
              </a:rPr>
              <a:t> Союз, </a:t>
            </a:r>
            <a:r>
              <a:rPr lang="ru-RU" sz="4000" dirty="0" err="1">
                <a:solidFill>
                  <a:srgbClr val="FFFF00"/>
                </a:solidFill>
              </a:rPr>
              <a:t>із</a:t>
            </a:r>
            <a:r>
              <a:rPr lang="ru-RU" sz="4000" dirty="0">
                <a:solidFill>
                  <a:srgbClr val="FFFF00"/>
                </a:solidFill>
              </a:rPr>
              <a:t> парламентом, </a:t>
            </a:r>
            <a:r>
              <a:rPr lang="ru-RU" sz="4000" dirty="0" err="1">
                <a:solidFill>
                  <a:srgbClr val="FFFF00"/>
                </a:solidFill>
              </a:rPr>
              <a:t>що</a:t>
            </a:r>
            <a:r>
              <a:rPr lang="ru-RU" sz="4000" dirty="0">
                <a:solidFill>
                  <a:srgbClr val="FFFF00"/>
                </a:solidFill>
              </a:rPr>
              <a:t> </a:t>
            </a:r>
            <a:r>
              <a:rPr lang="ru-RU" sz="4000" dirty="0" err="1">
                <a:solidFill>
                  <a:srgbClr val="FFFF00"/>
                </a:solidFill>
              </a:rPr>
              <a:t>має</a:t>
            </a:r>
            <a:r>
              <a:rPr lang="ru-RU" sz="4000" dirty="0">
                <a:solidFill>
                  <a:srgbClr val="FFFF00"/>
                </a:solidFill>
              </a:rPr>
              <a:t> право </a:t>
            </a:r>
            <a:r>
              <a:rPr lang="ru-RU" sz="4000" dirty="0" err="1">
                <a:solidFill>
                  <a:srgbClr val="FFFF00"/>
                </a:solidFill>
              </a:rPr>
              <a:t>видавати</a:t>
            </a:r>
            <a:r>
              <a:rPr lang="ru-RU" sz="4000" dirty="0">
                <a:solidFill>
                  <a:srgbClr val="FFFF00"/>
                </a:solidFill>
              </a:rPr>
              <a:t> </a:t>
            </a:r>
            <a:r>
              <a:rPr lang="ru-RU" sz="4000" dirty="0" err="1">
                <a:solidFill>
                  <a:srgbClr val="FFFF00"/>
                </a:solidFill>
              </a:rPr>
              <a:t>закони</a:t>
            </a:r>
            <a:r>
              <a:rPr lang="ru-RU" sz="4000" dirty="0">
                <a:solidFill>
                  <a:srgbClr val="FFFF00"/>
                </a:solidFill>
              </a:rPr>
              <a:t> з метою </a:t>
            </a:r>
            <a:r>
              <a:rPr lang="ru-RU" sz="4000" dirty="0" err="1">
                <a:solidFill>
                  <a:srgbClr val="FFFF00"/>
                </a:solidFill>
              </a:rPr>
              <a:t>збереження</a:t>
            </a:r>
            <a:r>
              <a:rPr lang="ru-RU" sz="4000" dirty="0">
                <a:solidFill>
                  <a:srgbClr val="FFFF00"/>
                </a:solidFill>
              </a:rPr>
              <a:t> миру, порядку і доброго </a:t>
            </a:r>
            <a:r>
              <a:rPr lang="ru-RU" sz="4000" dirty="0" err="1">
                <a:solidFill>
                  <a:srgbClr val="FFFF00"/>
                </a:solidFill>
              </a:rPr>
              <a:t>врядування</a:t>
            </a:r>
            <a:r>
              <a:rPr lang="ru-RU" sz="4000" dirty="0">
                <a:solidFill>
                  <a:srgbClr val="FFFF00"/>
                </a:solidFill>
              </a:rPr>
              <a:t> в </a:t>
            </a:r>
            <a:r>
              <a:rPr lang="ru-RU" sz="4000" dirty="0" err="1">
                <a:solidFill>
                  <a:srgbClr val="FFFF00"/>
                </a:solidFill>
              </a:rPr>
              <a:t>Ірландії</a:t>
            </a:r>
            <a:r>
              <a:rPr lang="ru-RU" sz="4000" dirty="0">
                <a:solidFill>
                  <a:srgbClr val="FFFF00"/>
                </a:solidFill>
              </a:rPr>
              <a:t>, та з </a:t>
            </a:r>
            <a:r>
              <a:rPr lang="ru-RU" sz="4000" dirty="0" err="1">
                <a:solidFill>
                  <a:srgbClr val="FFFF00"/>
                </a:solidFill>
              </a:rPr>
              <a:t>виконавчою</a:t>
            </a:r>
            <a:r>
              <a:rPr lang="ru-RU" sz="4000" dirty="0">
                <a:solidFill>
                  <a:srgbClr val="FFFF00"/>
                </a:solidFill>
              </a:rPr>
              <a:t> </a:t>
            </a:r>
            <a:r>
              <a:rPr lang="ru-RU" sz="4000" dirty="0" err="1">
                <a:solidFill>
                  <a:srgbClr val="FFFF00"/>
                </a:solidFill>
              </a:rPr>
              <a:t>владою</a:t>
            </a:r>
            <a:r>
              <a:rPr lang="ru-RU" sz="4000" dirty="0">
                <a:solidFill>
                  <a:srgbClr val="FFFF00"/>
                </a:solidFill>
              </a:rPr>
              <a:t>, </a:t>
            </a:r>
            <a:r>
              <a:rPr lang="ru-RU" sz="4000" dirty="0" err="1">
                <a:solidFill>
                  <a:srgbClr val="FFFF00"/>
                </a:solidFill>
              </a:rPr>
              <a:t>відповідальною</a:t>
            </a:r>
            <a:r>
              <a:rPr lang="ru-RU" sz="4000" dirty="0">
                <a:solidFill>
                  <a:srgbClr val="FFFF00"/>
                </a:solidFill>
              </a:rPr>
              <a:t> перед </a:t>
            </a:r>
            <a:r>
              <a:rPr lang="ru-RU" sz="4000" dirty="0" err="1">
                <a:solidFill>
                  <a:srgbClr val="FFFF00"/>
                </a:solidFill>
              </a:rPr>
              <a:t>цим</a:t>
            </a:r>
            <a:r>
              <a:rPr lang="ru-RU" sz="4000" dirty="0">
                <a:solidFill>
                  <a:srgbClr val="FFFF00"/>
                </a:solidFill>
              </a:rPr>
              <a:t> парламентом; і вона </a:t>
            </a:r>
            <a:r>
              <a:rPr lang="ru-RU" sz="4000" dirty="0" err="1">
                <a:solidFill>
                  <a:srgbClr val="FFFF00"/>
                </a:solidFill>
              </a:rPr>
              <a:t>називатиметься</a:t>
            </a:r>
            <a:r>
              <a:rPr lang="ru-RU" sz="4000" dirty="0">
                <a:solidFill>
                  <a:srgbClr val="FFFF00"/>
                </a:solidFill>
              </a:rPr>
              <a:t> й буде </a:t>
            </a:r>
            <a:r>
              <a:rPr lang="ru-RU" sz="4000" dirty="0" err="1">
                <a:solidFill>
                  <a:srgbClr val="FFFF00"/>
                </a:solidFill>
              </a:rPr>
              <a:t>Ірландською</a:t>
            </a:r>
            <a:r>
              <a:rPr lang="ru-RU" sz="4000" dirty="0">
                <a:solidFill>
                  <a:srgbClr val="FFFF00"/>
                </a:solidFill>
              </a:rPr>
              <a:t> </a:t>
            </a:r>
            <a:r>
              <a:rPr lang="ru-RU" sz="4000" dirty="0" err="1">
                <a:solidFill>
                  <a:srgbClr val="FFFF00"/>
                </a:solidFill>
              </a:rPr>
              <a:t>вільною</a:t>
            </a:r>
            <a:r>
              <a:rPr lang="ru-RU" sz="4000" dirty="0">
                <a:solidFill>
                  <a:srgbClr val="FFFF00"/>
                </a:solidFill>
              </a:rPr>
              <a:t> державою...</a:t>
            </a:r>
          </a:p>
          <a:p>
            <a:endParaRPr lang="ru-RU" sz="4000" dirty="0">
              <a:solidFill>
                <a:srgbClr val="FFFF00"/>
              </a:solidFill>
            </a:endParaRPr>
          </a:p>
          <a:p>
            <a:pPr marL="137160" indent="0">
              <a:buNone/>
            </a:pPr>
            <a:r>
              <a:rPr lang="ru-RU" sz="4000" dirty="0">
                <a:solidFill>
                  <a:srgbClr val="FFFF00"/>
                </a:solidFill>
              </a:rPr>
              <a:t>6. Аж до </a:t>
            </a:r>
            <a:r>
              <a:rPr lang="ru-RU" sz="4000" dirty="0" err="1">
                <a:solidFill>
                  <a:srgbClr val="FFFF00"/>
                </a:solidFill>
              </a:rPr>
              <a:t>укладення</a:t>
            </a:r>
            <a:r>
              <a:rPr lang="ru-RU" sz="4000" dirty="0">
                <a:solidFill>
                  <a:srgbClr val="FFFF00"/>
                </a:solidFill>
              </a:rPr>
              <a:t> </a:t>
            </a:r>
            <a:r>
              <a:rPr lang="ru-RU" sz="4000" dirty="0" err="1">
                <a:solidFill>
                  <a:srgbClr val="FFFF00"/>
                </a:solidFill>
              </a:rPr>
              <a:t>такої</a:t>
            </a:r>
            <a:r>
              <a:rPr lang="ru-RU" sz="4000" dirty="0">
                <a:solidFill>
                  <a:srgbClr val="FFFF00"/>
                </a:solidFill>
              </a:rPr>
              <a:t> угоди </a:t>
            </a:r>
            <a:r>
              <a:rPr lang="ru-RU" sz="4000" dirty="0" err="1">
                <a:solidFill>
                  <a:srgbClr val="FFFF00"/>
                </a:solidFill>
              </a:rPr>
              <a:t>між</a:t>
            </a:r>
            <a:r>
              <a:rPr lang="ru-RU" sz="4000" dirty="0">
                <a:solidFill>
                  <a:srgbClr val="FFFF00"/>
                </a:solidFill>
              </a:rPr>
              <a:t> </a:t>
            </a:r>
            <a:r>
              <a:rPr lang="ru-RU" sz="4000" dirty="0" err="1">
                <a:solidFill>
                  <a:srgbClr val="FFFF00"/>
                </a:solidFill>
              </a:rPr>
              <a:t>Британським</a:t>
            </a:r>
            <a:r>
              <a:rPr lang="ru-RU" sz="4000" dirty="0">
                <a:solidFill>
                  <a:srgbClr val="FFFF00"/>
                </a:solidFill>
              </a:rPr>
              <a:t> та </a:t>
            </a:r>
            <a:r>
              <a:rPr lang="ru-RU" sz="4000" dirty="0" err="1">
                <a:solidFill>
                  <a:srgbClr val="FFFF00"/>
                </a:solidFill>
              </a:rPr>
              <a:t>Ірландським</a:t>
            </a:r>
            <a:r>
              <a:rPr lang="ru-RU" sz="4000" dirty="0">
                <a:solidFill>
                  <a:srgbClr val="FFFF00"/>
                </a:solidFill>
              </a:rPr>
              <a:t> урядами,  за  </a:t>
            </a:r>
            <a:r>
              <a:rPr lang="ru-RU" sz="4000" dirty="0" err="1">
                <a:solidFill>
                  <a:srgbClr val="FFFF00"/>
                </a:solidFill>
              </a:rPr>
              <a:t>якою</a:t>
            </a:r>
            <a:r>
              <a:rPr lang="ru-RU" sz="4000" dirty="0">
                <a:solidFill>
                  <a:srgbClr val="FFFF00"/>
                </a:solidFill>
              </a:rPr>
              <a:t> </a:t>
            </a:r>
            <a:r>
              <a:rPr lang="ru-RU" sz="4000" dirty="0" err="1">
                <a:solidFill>
                  <a:srgbClr val="FFFF00"/>
                </a:solidFill>
              </a:rPr>
              <a:t>Ірландська</a:t>
            </a:r>
            <a:r>
              <a:rPr lang="ru-RU" sz="4000" dirty="0">
                <a:solidFill>
                  <a:srgbClr val="FFFF00"/>
                </a:solidFill>
              </a:rPr>
              <a:t> </a:t>
            </a:r>
            <a:r>
              <a:rPr lang="ru-RU" sz="4000" dirty="0" err="1">
                <a:solidFill>
                  <a:srgbClr val="FFFF00"/>
                </a:solidFill>
              </a:rPr>
              <a:t>вільна</a:t>
            </a:r>
            <a:r>
              <a:rPr lang="ru-RU" sz="4000" dirty="0">
                <a:solidFill>
                  <a:srgbClr val="FFFF00"/>
                </a:solidFill>
              </a:rPr>
              <a:t> держава </a:t>
            </a:r>
            <a:r>
              <a:rPr lang="ru-RU" sz="4000" dirty="0" err="1">
                <a:solidFill>
                  <a:srgbClr val="FFFF00"/>
                </a:solidFill>
              </a:rPr>
              <a:t>візьме</a:t>
            </a:r>
            <a:r>
              <a:rPr lang="ru-RU" sz="4000" dirty="0">
                <a:solidFill>
                  <a:srgbClr val="FFFF00"/>
                </a:solidFill>
              </a:rPr>
              <a:t> на себе свою </a:t>
            </a:r>
            <a:r>
              <a:rPr lang="ru-RU" sz="4000" dirty="0" err="1">
                <a:solidFill>
                  <a:srgbClr val="FFFF00"/>
                </a:solidFill>
              </a:rPr>
              <a:t>власну</a:t>
            </a:r>
            <a:r>
              <a:rPr lang="ru-RU" sz="4000" dirty="0">
                <a:solidFill>
                  <a:srgbClr val="FFFF00"/>
                </a:solidFill>
              </a:rPr>
              <a:t> </a:t>
            </a:r>
            <a:r>
              <a:rPr lang="ru-RU" sz="4000" dirty="0" err="1">
                <a:solidFill>
                  <a:srgbClr val="FFFF00"/>
                </a:solidFill>
              </a:rPr>
              <a:t>берегову</a:t>
            </a:r>
            <a:r>
              <a:rPr lang="ru-RU" sz="4000" dirty="0">
                <a:solidFill>
                  <a:srgbClr val="FFFF00"/>
                </a:solidFill>
              </a:rPr>
              <a:t> оборону, оборону </a:t>
            </a:r>
            <a:r>
              <a:rPr lang="ru-RU" sz="4000" dirty="0" err="1">
                <a:solidFill>
                  <a:srgbClr val="FFFF00"/>
                </a:solidFill>
              </a:rPr>
              <a:t>Великобританії</a:t>
            </a:r>
            <a:r>
              <a:rPr lang="ru-RU" sz="4000" dirty="0">
                <a:solidFill>
                  <a:srgbClr val="FFFF00"/>
                </a:solidFill>
              </a:rPr>
              <a:t> та </a:t>
            </a:r>
            <a:r>
              <a:rPr lang="ru-RU" sz="4000" dirty="0" err="1">
                <a:solidFill>
                  <a:srgbClr val="FFFF00"/>
                </a:solidFill>
              </a:rPr>
              <a:t>Ірландії</a:t>
            </a:r>
            <a:r>
              <a:rPr lang="ru-RU" sz="4000" dirty="0">
                <a:solidFill>
                  <a:srgbClr val="FFFF00"/>
                </a:solidFill>
              </a:rPr>
              <a:t> з боку моря </a:t>
            </a:r>
            <a:r>
              <a:rPr lang="ru-RU" sz="4000" dirty="0" err="1">
                <a:solidFill>
                  <a:srgbClr val="FFFF00"/>
                </a:solidFill>
              </a:rPr>
              <a:t>візьмуть</a:t>
            </a:r>
            <a:r>
              <a:rPr lang="ru-RU" sz="4000" dirty="0">
                <a:solidFill>
                  <a:srgbClr val="FFFF00"/>
                </a:solidFill>
              </a:rPr>
              <a:t> на себе </a:t>
            </a:r>
            <a:r>
              <a:rPr lang="ru-RU" sz="4000" dirty="0" err="1">
                <a:solidFill>
                  <a:srgbClr val="FFFF00"/>
                </a:solidFill>
              </a:rPr>
              <a:t>імперські</a:t>
            </a:r>
            <a:r>
              <a:rPr lang="ru-RU" sz="4000" dirty="0">
                <a:solidFill>
                  <a:srgbClr val="FFFF00"/>
                </a:solidFill>
              </a:rPr>
              <a:t> </a:t>
            </a:r>
            <a:r>
              <a:rPr lang="ru-RU" sz="4000" dirty="0" err="1">
                <a:solidFill>
                  <a:srgbClr val="FFFF00"/>
                </a:solidFill>
              </a:rPr>
              <a:t>сили</a:t>
            </a:r>
            <a:r>
              <a:rPr lang="ru-RU" sz="4000" dirty="0">
                <a:solidFill>
                  <a:srgbClr val="FFFF00"/>
                </a:solidFill>
              </a:rPr>
              <a:t> </a:t>
            </a:r>
            <a:r>
              <a:rPr lang="ru-RU" sz="4000" dirty="0" err="1">
                <a:solidFill>
                  <a:srgbClr val="FFFF00"/>
                </a:solidFill>
              </a:rPr>
              <a:t>Його</a:t>
            </a:r>
            <a:r>
              <a:rPr lang="ru-RU" sz="4000" dirty="0">
                <a:solidFill>
                  <a:srgbClr val="FFFF00"/>
                </a:solidFill>
              </a:rPr>
              <a:t> </a:t>
            </a:r>
            <a:r>
              <a:rPr lang="ru-RU" sz="4000" dirty="0" err="1">
                <a:solidFill>
                  <a:srgbClr val="FFFF00"/>
                </a:solidFill>
              </a:rPr>
              <a:t>Величності</a:t>
            </a:r>
            <a:r>
              <a:rPr lang="ru-RU" sz="4000" dirty="0">
                <a:solidFill>
                  <a:srgbClr val="FFFF00"/>
                </a:solidFill>
              </a:rPr>
              <a:t>...</a:t>
            </a:r>
          </a:p>
          <a:p>
            <a:endParaRPr lang="ru-RU" sz="4000" dirty="0">
              <a:solidFill>
                <a:srgbClr val="FFFF00"/>
              </a:solidFill>
            </a:endParaRPr>
          </a:p>
          <a:p>
            <a:pPr marL="137160" indent="0">
              <a:buNone/>
            </a:pPr>
            <a:r>
              <a:rPr lang="ru-RU" sz="4000" dirty="0">
                <a:solidFill>
                  <a:srgbClr val="FFFF00"/>
                </a:solidFill>
              </a:rPr>
              <a:t>9. Порти </a:t>
            </a:r>
            <a:r>
              <a:rPr lang="ru-RU" sz="4000" dirty="0" err="1">
                <a:solidFill>
                  <a:srgbClr val="FFFF00"/>
                </a:solidFill>
              </a:rPr>
              <a:t>Великобританії</a:t>
            </a:r>
            <a:r>
              <a:rPr lang="ru-RU" sz="4000" dirty="0">
                <a:solidFill>
                  <a:srgbClr val="FFFF00"/>
                </a:solidFill>
              </a:rPr>
              <a:t> та </a:t>
            </a:r>
            <a:r>
              <a:rPr lang="ru-RU" sz="4000" dirty="0" err="1">
                <a:solidFill>
                  <a:srgbClr val="FFFF00"/>
                </a:solidFill>
              </a:rPr>
              <a:t>Ірландської</a:t>
            </a:r>
            <a:r>
              <a:rPr lang="ru-RU" sz="4000" dirty="0">
                <a:solidFill>
                  <a:srgbClr val="FFFF00"/>
                </a:solidFill>
              </a:rPr>
              <a:t> </a:t>
            </a:r>
            <a:r>
              <a:rPr lang="ru-RU" sz="4000" dirty="0" err="1">
                <a:solidFill>
                  <a:srgbClr val="FFFF00"/>
                </a:solidFill>
              </a:rPr>
              <a:t>вільної</a:t>
            </a:r>
            <a:r>
              <a:rPr lang="ru-RU" sz="4000" dirty="0">
                <a:solidFill>
                  <a:srgbClr val="FFFF00"/>
                </a:solidFill>
              </a:rPr>
              <a:t> </a:t>
            </a:r>
            <a:r>
              <a:rPr lang="ru-RU" sz="4000" dirty="0" err="1">
                <a:solidFill>
                  <a:srgbClr val="FFFF00"/>
                </a:solidFill>
              </a:rPr>
              <a:t>держави</a:t>
            </a:r>
            <a:r>
              <a:rPr lang="ru-RU" sz="4000" dirty="0">
                <a:solidFill>
                  <a:srgbClr val="FFFF00"/>
                </a:solidFill>
              </a:rPr>
              <a:t> </a:t>
            </a:r>
            <a:r>
              <a:rPr lang="ru-RU" sz="4000" dirty="0" err="1">
                <a:solidFill>
                  <a:srgbClr val="FFFF00"/>
                </a:solidFill>
              </a:rPr>
              <a:t>будуть</a:t>
            </a:r>
            <a:r>
              <a:rPr lang="ru-RU" sz="4000" dirty="0">
                <a:solidFill>
                  <a:srgbClr val="FFFF00"/>
                </a:solidFill>
              </a:rPr>
              <a:t> </a:t>
            </a:r>
            <a:r>
              <a:rPr lang="ru-RU" sz="4000" dirty="0" err="1">
                <a:solidFill>
                  <a:srgbClr val="FFFF00"/>
                </a:solidFill>
              </a:rPr>
              <a:t>повністю</a:t>
            </a:r>
            <a:r>
              <a:rPr lang="ru-RU" sz="4000" dirty="0">
                <a:solidFill>
                  <a:srgbClr val="FFFF00"/>
                </a:solidFill>
              </a:rPr>
              <a:t> </a:t>
            </a:r>
            <a:r>
              <a:rPr lang="ru-RU" sz="4000" dirty="0" err="1">
                <a:solidFill>
                  <a:srgbClr val="FFFF00"/>
                </a:solidFill>
              </a:rPr>
              <a:t>відкриті</a:t>
            </a:r>
            <a:r>
              <a:rPr lang="ru-RU" sz="4000" dirty="0">
                <a:solidFill>
                  <a:srgbClr val="FFFF00"/>
                </a:solidFill>
              </a:rPr>
              <a:t> для </a:t>
            </a:r>
            <a:r>
              <a:rPr lang="ru-RU" sz="4000" dirty="0" err="1">
                <a:solidFill>
                  <a:srgbClr val="FFFF00"/>
                </a:solidFill>
              </a:rPr>
              <a:t>кораблів</a:t>
            </a:r>
            <a:r>
              <a:rPr lang="ru-RU" sz="4000" dirty="0">
                <a:solidFill>
                  <a:srgbClr val="FFFF00"/>
                </a:solidFill>
              </a:rPr>
              <a:t> </a:t>
            </a:r>
            <a:r>
              <a:rPr lang="ru-RU" sz="4000" dirty="0" err="1">
                <a:solidFill>
                  <a:srgbClr val="FFFF00"/>
                </a:solidFill>
              </a:rPr>
              <a:t>іншої</a:t>
            </a:r>
            <a:r>
              <a:rPr lang="ru-RU" sz="4000" dirty="0">
                <a:solidFill>
                  <a:srgbClr val="FFFF00"/>
                </a:solidFill>
              </a:rPr>
              <a:t> </a:t>
            </a:r>
            <a:r>
              <a:rPr lang="ru-RU" sz="4000" dirty="0" err="1">
                <a:solidFill>
                  <a:srgbClr val="FFFF00"/>
                </a:solidFill>
              </a:rPr>
              <a:t>країни</a:t>
            </a:r>
            <a:r>
              <a:rPr lang="ru-RU" sz="4000" dirty="0">
                <a:solidFill>
                  <a:srgbClr val="FFFF00"/>
                </a:solidFill>
              </a:rPr>
              <a:t> </a:t>
            </a:r>
            <a:r>
              <a:rPr lang="ru-RU" sz="4000" dirty="0" err="1">
                <a:solidFill>
                  <a:srgbClr val="FFFF00"/>
                </a:solidFill>
              </a:rPr>
              <a:t>зі</a:t>
            </a:r>
            <a:r>
              <a:rPr lang="ru-RU" sz="4000" dirty="0">
                <a:solidFill>
                  <a:srgbClr val="FFFF00"/>
                </a:solidFill>
              </a:rPr>
              <a:t> </a:t>
            </a:r>
            <a:r>
              <a:rPr lang="ru-RU" sz="4000" dirty="0" err="1">
                <a:solidFill>
                  <a:srgbClr val="FFFF00"/>
                </a:solidFill>
              </a:rPr>
              <a:t>сплатою</a:t>
            </a:r>
            <a:r>
              <a:rPr lang="ru-RU" sz="4000" dirty="0">
                <a:solidFill>
                  <a:srgbClr val="FFFF00"/>
                </a:solidFill>
              </a:rPr>
              <a:t> </a:t>
            </a:r>
            <a:r>
              <a:rPr lang="ru-RU" sz="4000" dirty="0" err="1">
                <a:solidFill>
                  <a:srgbClr val="FFFF00"/>
                </a:solidFill>
              </a:rPr>
              <a:t>встановленого</a:t>
            </a:r>
            <a:r>
              <a:rPr lang="ru-RU" sz="4000" dirty="0">
                <a:solidFill>
                  <a:srgbClr val="FFFF00"/>
                </a:solidFill>
              </a:rPr>
              <a:t> портового та </a:t>
            </a:r>
            <a:r>
              <a:rPr lang="ru-RU" sz="4000" dirty="0" err="1">
                <a:solidFill>
                  <a:srgbClr val="FFFF00"/>
                </a:solidFill>
              </a:rPr>
              <a:t>інших</a:t>
            </a:r>
            <a:r>
              <a:rPr lang="ru-RU" sz="4000" dirty="0">
                <a:solidFill>
                  <a:srgbClr val="FFFF00"/>
                </a:solidFill>
              </a:rPr>
              <a:t> </a:t>
            </a:r>
            <a:r>
              <a:rPr lang="ru-RU" sz="4000" dirty="0" err="1">
                <a:solidFill>
                  <a:srgbClr val="FFFF00"/>
                </a:solidFill>
              </a:rPr>
              <a:t>зборів</a:t>
            </a:r>
            <a:r>
              <a:rPr lang="ru-RU" sz="4000" dirty="0">
                <a:solidFill>
                  <a:srgbClr val="FFFF00"/>
                </a:solidFill>
              </a:rPr>
              <a:t>.</a:t>
            </a:r>
          </a:p>
          <a:p>
            <a:endParaRPr lang="ru-RU" sz="3400" dirty="0">
              <a:solidFill>
                <a:srgbClr val="FFFF00"/>
              </a:solidFill>
            </a:endParaRPr>
          </a:p>
          <a:p>
            <a:pPr marL="137160" indent="0">
              <a:buNone/>
            </a:pPr>
            <a:r>
              <a:rPr lang="ru-RU" dirty="0"/>
              <a:t> </a:t>
            </a:r>
          </a:p>
          <a:p>
            <a:endParaRPr lang="ru-RU" dirty="0"/>
          </a:p>
          <a:p>
            <a:pPr marL="137160" indent="0">
              <a:buNone/>
            </a:pPr>
            <a:r>
              <a:rPr lang="ru-RU" sz="4500" dirty="0" err="1"/>
              <a:t>Запитання</a:t>
            </a:r>
            <a:r>
              <a:rPr lang="ru-RU" sz="4500" dirty="0"/>
              <a:t> до </a:t>
            </a:r>
            <a:r>
              <a:rPr lang="ru-RU" sz="4500" dirty="0" smtClean="0"/>
              <a:t>документа</a:t>
            </a:r>
            <a:endParaRPr lang="ru-RU" sz="4500" dirty="0"/>
          </a:p>
          <a:p>
            <a:pPr marL="137160" indent="0">
              <a:buNone/>
            </a:pPr>
            <a:r>
              <a:rPr lang="ru-RU" sz="4500" dirty="0"/>
              <a:t>1. Чим </a:t>
            </a:r>
            <a:r>
              <a:rPr lang="ru-RU" sz="4500" dirty="0" err="1"/>
              <a:t>було</a:t>
            </a:r>
            <a:r>
              <a:rPr lang="ru-RU" sz="4500" dirty="0"/>
              <a:t> </a:t>
            </a:r>
            <a:r>
              <a:rPr lang="ru-RU" sz="4500" dirty="0" err="1"/>
              <a:t>викликано</a:t>
            </a:r>
            <a:r>
              <a:rPr lang="ru-RU" sz="4500" dirty="0"/>
              <a:t> </a:t>
            </a:r>
            <a:r>
              <a:rPr lang="ru-RU" sz="4500" dirty="0" err="1"/>
              <a:t>появу</a:t>
            </a:r>
            <a:r>
              <a:rPr lang="ru-RU" sz="4500" dirty="0"/>
              <a:t> </a:t>
            </a:r>
            <a:r>
              <a:rPr lang="ru-RU" sz="4500" dirty="0" err="1"/>
              <a:t>цієї</a:t>
            </a:r>
            <a:r>
              <a:rPr lang="ru-RU" sz="4500" dirty="0"/>
              <a:t> угоди </a:t>
            </a:r>
            <a:r>
              <a:rPr lang="ru-RU" sz="4500" dirty="0" err="1"/>
              <a:t>між</a:t>
            </a:r>
            <a:r>
              <a:rPr lang="ru-RU" sz="4500" dirty="0"/>
              <a:t> </a:t>
            </a:r>
            <a:r>
              <a:rPr lang="ru-RU" sz="4500" dirty="0" err="1"/>
              <a:t>Великобританією</a:t>
            </a:r>
            <a:r>
              <a:rPr lang="ru-RU" sz="4500" dirty="0"/>
              <a:t> та </a:t>
            </a:r>
            <a:r>
              <a:rPr lang="ru-RU" sz="4500" dirty="0" err="1"/>
              <a:t>Ірландією</a:t>
            </a:r>
            <a:r>
              <a:rPr lang="ru-RU" sz="4500" dirty="0" smtClean="0"/>
              <a:t>?</a:t>
            </a:r>
            <a:endParaRPr lang="ru-RU" sz="4500" dirty="0"/>
          </a:p>
          <a:p>
            <a:pPr marL="137160" indent="0">
              <a:buNone/>
            </a:pPr>
            <a:r>
              <a:rPr lang="ru-RU" sz="4500" dirty="0"/>
              <a:t>2. </a:t>
            </a:r>
            <a:r>
              <a:rPr lang="ru-RU" sz="4500" dirty="0" err="1"/>
              <a:t>Що</a:t>
            </a:r>
            <a:r>
              <a:rPr lang="ru-RU" sz="4500" dirty="0"/>
              <a:t> мала на </a:t>
            </a:r>
            <a:r>
              <a:rPr lang="ru-RU" sz="4500" dirty="0" err="1"/>
              <a:t>меті</a:t>
            </a:r>
            <a:r>
              <a:rPr lang="ru-RU" sz="4500" dirty="0"/>
              <a:t> </a:t>
            </a:r>
            <a:r>
              <a:rPr lang="ru-RU" sz="4500" dirty="0" err="1"/>
              <a:t>Великобританія</a:t>
            </a:r>
            <a:r>
              <a:rPr lang="ru-RU" sz="4500" dirty="0"/>
              <a:t>, </a:t>
            </a:r>
            <a:r>
              <a:rPr lang="ru-RU" sz="4500" dirty="0" err="1"/>
              <a:t>підписуючи</a:t>
            </a:r>
            <a:r>
              <a:rPr lang="ru-RU" sz="4500" dirty="0"/>
              <a:t> </a:t>
            </a:r>
            <a:r>
              <a:rPr lang="ru-RU" sz="4500" dirty="0" err="1"/>
              <a:t>цю</a:t>
            </a:r>
            <a:r>
              <a:rPr lang="ru-RU" sz="4500" dirty="0"/>
              <a:t> угоду?</a:t>
            </a:r>
          </a:p>
        </p:txBody>
      </p:sp>
    </p:spTree>
    <p:extLst>
      <p:ext uri="{BB962C8B-B14F-4D97-AF65-F5344CB8AC3E}">
        <p14:creationId xmlns:p14="http://schemas.microsoft.com/office/powerpoint/2010/main" val="25693685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Завдання уроку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ru-RU" dirty="0" err="1" smtClean="0"/>
              <a:t>Сформувати</a:t>
            </a:r>
            <a:r>
              <a:rPr lang="ru-RU" dirty="0" smtClean="0"/>
              <a:t> </a:t>
            </a:r>
            <a:r>
              <a:rPr lang="ru-RU" dirty="0" err="1" smtClean="0"/>
              <a:t>уявлення</a:t>
            </a:r>
            <a:r>
              <a:rPr lang="ru-RU" dirty="0" smtClean="0"/>
              <a:t> про </a:t>
            </a:r>
            <a:r>
              <a:rPr lang="ru-RU" dirty="0" err="1" smtClean="0"/>
              <a:t>Велику</a:t>
            </a:r>
            <a:r>
              <a:rPr lang="ru-RU" dirty="0" smtClean="0"/>
              <a:t> </a:t>
            </a:r>
            <a:r>
              <a:rPr lang="ru-RU" dirty="0" err="1" smtClean="0"/>
              <a:t>Британію</a:t>
            </a:r>
            <a:r>
              <a:rPr lang="ru-RU" dirty="0" smtClean="0"/>
              <a:t>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Першої</a:t>
            </a:r>
            <a:r>
              <a:rPr lang="ru-RU" dirty="0" smtClean="0"/>
              <a:t> </a:t>
            </a:r>
            <a:r>
              <a:rPr lang="ru-RU" dirty="0" err="1" smtClean="0"/>
              <a:t>світо­вої</a:t>
            </a:r>
            <a:r>
              <a:rPr lang="ru-RU" dirty="0" smtClean="0"/>
              <a:t> </a:t>
            </a:r>
            <a:r>
              <a:rPr lang="ru-RU" dirty="0" err="1" smtClean="0"/>
              <a:t>війни</a:t>
            </a:r>
            <a:r>
              <a:rPr lang="ru-RU" dirty="0" smtClean="0"/>
              <a:t>;</a:t>
            </a:r>
          </a:p>
          <a:p>
            <a:pPr algn="just"/>
            <a:r>
              <a:rPr lang="ru-RU" dirty="0" err="1"/>
              <a:t>познайомитися</a:t>
            </a:r>
            <a:r>
              <a:rPr lang="ru-RU" dirty="0"/>
              <a:t> з 	 </a:t>
            </a:r>
            <a:r>
              <a:rPr lang="ru-RU" dirty="0" err="1"/>
              <a:t>внутрішньою</a:t>
            </a:r>
            <a:r>
              <a:rPr lang="ru-RU" dirty="0"/>
              <a:t>	 </a:t>
            </a:r>
            <a:r>
              <a:rPr lang="ru-RU" dirty="0" err="1"/>
              <a:t>політикою</a:t>
            </a:r>
            <a:r>
              <a:rPr lang="ru-RU" dirty="0"/>
              <a:t>	</a:t>
            </a:r>
            <a:r>
              <a:rPr lang="ru-RU" dirty="0" err="1" smtClean="0"/>
              <a:t>консерватив</a:t>
            </a:r>
            <a:r>
              <a:rPr lang="ru-RU" dirty="0" smtClean="0"/>
              <a:t> них і </a:t>
            </a:r>
            <a:r>
              <a:rPr lang="ru-RU" dirty="0" err="1" smtClean="0"/>
              <a:t>лейбористських</a:t>
            </a:r>
            <a:r>
              <a:rPr lang="ru-RU" dirty="0" smtClean="0"/>
              <a:t> </a:t>
            </a:r>
            <a:r>
              <a:rPr lang="ru-RU" dirty="0" err="1" smtClean="0"/>
              <a:t>урядів</a:t>
            </a:r>
            <a:r>
              <a:rPr lang="ru-RU" dirty="0" smtClean="0"/>
              <a:t> у </a:t>
            </a:r>
            <a:r>
              <a:rPr lang="ru-RU" dirty="0" err="1" smtClean="0"/>
              <a:t>Великій</a:t>
            </a:r>
            <a:r>
              <a:rPr lang="ru-RU" dirty="0" smtClean="0"/>
              <a:t> </a:t>
            </a:r>
            <a:r>
              <a:rPr lang="ru-RU" dirty="0" err="1" smtClean="0"/>
              <a:t>Британії</a:t>
            </a:r>
            <a:endParaRPr lang="ru-RU" dirty="0" smtClean="0"/>
          </a:p>
          <a:p>
            <a:pPr algn="just"/>
            <a:r>
              <a:rPr lang="ru-RU" dirty="0" err="1" smtClean="0"/>
              <a:t>охарактеризувати</a:t>
            </a:r>
            <a:r>
              <a:rPr lang="ru-RU" dirty="0"/>
              <a:t>	</a:t>
            </a:r>
            <a:r>
              <a:rPr lang="ru-RU" dirty="0" err="1" smtClean="0"/>
              <a:t>загальний</a:t>
            </a:r>
            <a:r>
              <a:rPr lang="ru-RU" dirty="0"/>
              <a:t>	</a:t>
            </a:r>
            <a:r>
              <a:rPr lang="ru-RU" dirty="0" smtClean="0"/>
              <a:t> </a:t>
            </a:r>
            <a:r>
              <a:rPr lang="ru-RU" dirty="0" err="1" smtClean="0"/>
              <a:t>страйк</a:t>
            </a:r>
            <a:r>
              <a:rPr lang="ru-RU" dirty="0" smtClean="0"/>
              <a:t> </a:t>
            </a:r>
            <a:r>
              <a:rPr lang="ru-RU" dirty="0" err="1" smtClean="0"/>
              <a:t>гірників</a:t>
            </a:r>
            <a:r>
              <a:rPr lang="ru-RU" dirty="0"/>
              <a:t>	</a:t>
            </a:r>
            <a:r>
              <a:rPr lang="ru-RU" dirty="0" smtClean="0"/>
              <a:t>1925—1926</a:t>
            </a:r>
            <a:r>
              <a:rPr lang="ru-RU" dirty="0"/>
              <a:t>	</a:t>
            </a:r>
            <a:r>
              <a:rPr lang="ru-RU" dirty="0" err="1"/>
              <a:t>рр</a:t>
            </a:r>
            <a:r>
              <a:rPr lang="ru-RU" dirty="0"/>
              <a:t>.	у	</a:t>
            </a:r>
            <a:r>
              <a:rPr lang="ru-RU" dirty="0" err="1" smtClean="0"/>
              <a:t>Великій</a:t>
            </a:r>
            <a:r>
              <a:rPr lang="ru-RU" dirty="0" smtClean="0"/>
              <a:t> </a:t>
            </a:r>
            <a:r>
              <a:rPr lang="ru-RU" dirty="0" err="1" smtClean="0"/>
              <a:t>Британії</a:t>
            </a:r>
            <a:r>
              <a:rPr lang="ru-RU" dirty="0"/>
              <a:t>;	</a:t>
            </a:r>
            <a:endParaRPr lang="ru-RU" dirty="0" smtClean="0"/>
          </a:p>
          <a:p>
            <a:pPr algn="just"/>
            <a:r>
              <a:rPr lang="ru-RU" dirty="0" err="1" smtClean="0"/>
              <a:t>вчитися</a:t>
            </a:r>
            <a:r>
              <a:rPr lang="ru-RU" dirty="0"/>
              <a:t>	</a:t>
            </a:r>
            <a:r>
              <a:rPr lang="ru-RU" dirty="0" smtClean="0"/>
              <a:t> </a:t>
            </a:r>
            <a:r>
              <a:rPr lang="ru-RU" dirty="0" err="1" smtClean="0"/>
              <a:t>порівнювати</a:t>
            </a:r>
            <a:r>
              <a:rPr lang="ru-RU" dirty="0"/>
              <a:t>	</a:t>
            </a:r>
            <a:r>
              <a:rPr lang="ru-RU" dirty="0" err="1" smtClean="0"/>
              <a:t>дії</a:t>
            </a:r>
            <a:r>
              <a:rPr lang="ru-RU" dirty="0" smtClean="0"/>
              <a:t> </a:t>
            </a:r>
            <a:r>
              <a:rPr lang="ru-RU" dirty="0" err="1" smtClean="0"/>
              <a:t>лейбористів</a:t>
            </a:r>
            <a:r>
              <a:rPr lang="ru-RU" dirty="0" smtClean="0"/>
              <a:t> та </a:t>
            </a:r>
            <a:r>
              <a:rPr lang="ru-RU" dirty="0" err="1" smtClean="0"/>
              <a:t>консерваторів</a:t>
            </a:r>
            <a:r>
              <a:rPr lang="ru-RU" dirty="0"/>
              <a:t>	 </a:t>
            </a:r>
            <a:r>
              <a:rPr lang="ru-RU" dirty="0" smtClean="0"/>
              <a:t>і </a:t>
            </a:r>
            <a:r>
              <a:rPr lang="ru-RU" dirty="0" err="1" smtClean="0"/>
              <a:t>висловлювати</a:t>
            </a:r>
            <a:r>
              <a:rPr lang="ru-RU" dirty="0"/>
              <a:t>	</a:t>
            </a:r>
            <a:r>
              <a:rPr lang="ru-RU" dirty="0" smtClean="0"/>
              <a:t>свою думку. </a:t>
            </a:r>
            <a:r>
              <a:rPr lang="ru-RU" dirty="0"/>
              <a:t>	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7451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Закріплення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137160" indent="0">
              <a:buNone/>
            </a:pPr>
            <a:r>
              <a:rPr lang="ru-RU" dirty="0"/>
              <a:t>1. Охарактеризуйте </a:t>
            </a:r>
            <a:r>
              <a:rPr lang="ru-RU" dirty="0" err="1"/>
              <a:t>зміни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сталися</a:t>
            </a:r>
            <a:r>
              <a:rPr lang="ru-RU" dirty="0"/>
              <a:t> в </a:t>
            </a:r>
            <a:r>
              <a:rPr lang="ru-RU" dirty="0" err="1"/>
              <a:t>соціально-економічному</a:t>
            </a:r>
            <a:r>
              <a:rPr lang="ru-RU" dirty="0"/>
              <a:t> </a:t>
            </a:r>
            <a:r>
              <a:rPr lang="ru-RU" dirty="0" err="1"/>
              <a:t>розвиткові</a:t>
            </a:r>
            <a:r>
              <a:rPr lang="ru-RU" dirty="0"/>
              <a:t> </a:t>
            </a:r>
            <a:r>
              <a:rPr lang="ru-RU" dirty="0" err="1"/>
              <a:t>Великобританії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Першої</a:t>
            </a:r>
            <a:r>
              <a:rPr lang="ru-RU" dirty="0"/>
              <a:t> </a:t>
            </a:r>
            <a:r>
              <a:rPr lang="ru-RU" dirty="0" err="1"/>
              <a:t>світової</a:t>
            </a:r>
            <a:r>
              <a:rPr lang="ru-RU" dirty="0"/>
              <a:t> </a:t>
            </a:r>
            <a:r>
              <a:rPr lang="ru-RU" dirty="0" err="1"/>
              <a:t>війни</a:t>
            </a:r>
            <a:r>
              <a:rPr lang="ru-RU" dirty="0"/>
              <a:t>.</a:t>
            </a:r>
          </a:p>
          <a:p>
            <a:pPr marL="137160" indent="0">
              <a:buNone/>
            </a:pPr>
            <a:r>
              <a:rPr lang="ru-RU" dirty="0" smtClean="0"/>
              <a:t>2</a:t>
            </a:r>
            <a:r>
              <a:rPr lang="ru-RU" dirty="0"/>
              <a:t>.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сільного</a:t>
            </a:r>
            <a:r>
              <a:rPr lang="ru-RU" dirty="0" smtClean="0"/>
              <a:t> </a:t>
            </a:r>
            <a:r>
              <a:rPr lang="ru-RU" dirty="0" err="1" smtClean="0"/>
              <a:t>було</a:t>
            </a:r>
            <a:r>
              <a:rPr lang="ru-RU" dirty="0" smtClean="0"/>
              <a:t> в </a:t>
            </a:r>
            <a:r>
              <a:rPr lang="ru-RU" dirty="0" err="1" smtClean="0"/>
              <a:t>діях</a:t>
            </a:r>
            <a:r>
              <a:rPr lang="ru-RU" dirty="0" smtClean="0"/>
              <a:t> </a:t>
            </a:r>
            <a:r>
              <a:rPr lang="ru-RU" dirty="0" err="1" smtClean="0"/>
              <a:t>консеративних</a:t>
            </a:r>
            <a:r>
              <a:rPr lang="ru-RU" dirty="0" smtClean="0"/>
              <a:t> та </a:t>
            </a:r>
            <a:r>
              <a:rPr lang="ru-RU" dirty="0" err="1" smtClean="0"/>
              <a:t>лейбористських</a:t>
            </a:r>
            <a:r>
              <a:rPr lang="ru-RU" dirty="0" smtClean="0"/>
              <a:t> </a:t>
            </a:r>
            <a:r>
              <a:rPr lang="ru-RU" dirty="0" err="1" smtClean="0"/>
              <a:t>урядів</a:t>
            </a:r>
            <a:r>
              <a:rPr lang="ru-RU" dirty="0" smtClean="0"/>
              <a:t> </a:t>
            </a:r>
            <a:r>
              <a:rPr lang="ru-RU" dirty="0" err="1" smtClean="0"/>
              <a:t>Великої</a:t>
            </a:r>
            <a:r>
              <a:rPr lang="ru-RU" dirty="0" smtClean="0"/>
              <a:t> </a:t>
            </a:r>
            <a:r>
              <a:rPr lang="ru-RU" dirty="0" err="1" smtClean="0"/>
              <a:t>Британі</a:t>
            </a:r>
            <a:r>
              <a:rPr lang="ru-RU" dirty="0" smtClean="0"/>
              <a:t> в 20-30-х роках?</a:t>
            </a:r>
            <a:endParaRPr lang="ru-RU" dirty="0"/>
          </a:p>
          <a:p>
            <a:pPr marL="137160" indent="0">
              <a:buNone/>
            </a:pPr>
            <a:r>
              <a:rPr lang="ru-RU" dirty="0"/>
              <a:t>4</a:t>
            </a:r>
            <a:r>
              <a:rPr lang="ru-RU" dirty="0" smtClean="0"/>
              <a:t>.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зміни</a:t>
            </a:r>
            <a:r>
              <a:rPr lang="ru-RU" dirty="0"/>
              <a:t> стались у </a:t>
            </a:r>
            <a:r>
              <a:rPr lang="ru-RU" dirty="0" err="1"/>
              <a:t>стосунках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метрополією</a:t>
            </a:r>
            <a:r>
              <a:rPr lang="ru-RU" dirty="0"/>
              <a:t> і </a:t>
            </a:r>
            <a:r>
              <a:rPr lang="ru-RU" dirty="0" err="1"/>
              <a:t>домініонами</a:t>
            </a:r>
            <a:r>
              <a:rPr lang="ru-RU" dirty="0"/>
              <a:t>? Коли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утворено</a:t>
            </a:r>
            <a:r>
              <a:rPr lang="ru-RU" dirty="0"/>
              <a:t> </a:t>
            </a:r>
            <a:r>
              <a:rPr lang="ru-RU" dirty="0" err="1"/>
              <a:t>Британську</a:t>
            </a:r>
            <a:r>
              <a:rPr lang="ru-RU" dirty="0"/>
              <a:t> </a:t>
            </a:r>
            <a:r>
              <a:rPr lang="ru-RU" dirty="0" err="1"/>
              <a:t>Співдружність</a:t>
            </a:r>
            <a:r>
              <a:rPr lang="ru-RU" dirty="0"/>
              <a:t> і з </a:t>
            </a:r>
            <a:r>
              <a:rPr lang="ru-RU" dirty="0" err="1"/>
              <a:t>якою</a:t>
            </a:r>
            <a:r>
              <a:rPr lang="ru-RU" dirty="0"/>
              <a:t> метою?</a:t>
            </a:r>
          </a:p>
          <a:p>
            <a:pPr marL="137160" indent="0">
              <a:buNone/>
            </a:pPr>
            <a:r>
              <a:rPr lang="ru-RU" dirty="0"/>
              <a:t>4</a:t>
            </a:r>
            <a:r>
              <a:rPr lang="ru-RU" dirty="0" smtClean="0"/>
              <a:t>.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британське</a:t>
            </a:r>
            <a:r>
              <a:rPr lang="ru-RU" dirty="0"/>
              <a:t> </a:t>
            </a:r>
            <a:r>
              <a:rPr lang="ru-RU" dirty="0" err="1"/>
              <a:t>суспільство</a:t>
            </a:r>
            <a:r>
              <a:rPr lang="ru-RU" dirty="0"/>
              <a:t> 20-30-х </a:t>
            </a:r>
            <a:r>
              <a:rPr lang="ru-RU" dirty="0" err="1"/>
              <a:t>рр</a:t>
            </a:r>
            <a:r>
              <a:rPr lang="ru-RU" dirty="0"/>
              <a:t>. </a:t>
            </a:r>
            <a:r>
              <a:rPr lang="ru-RU" dirty="0" err="1"/>
              <a:t>вважати</a:t>
            </a:r>
            <a:r>
              <a:rPr lang="ru-RU" dirty="0"/>
              <a:t> </a:t>
            </a:r>
            <a:r>
              <a:rPr lang="ru-RU" dirty="0" err="1"/>
              <a:t>демократичним</a:t>
            </a:r>
            <a:r>
              <a:rPr lang="ru-RU" dirty="0"/>
              <a:t>? </a:t>
            </a:r>
            <a:r>
              <a:rPr lang="ru-RU" dirty="0" err="1"/>
              <a:t>Відповідь</a:t>
            </a:r>
            <a:r>
              <a:rPr lang="ru-RU" dirty="0"/>
              <a:t> </a:t>
            </a:r>
            <a:r>
              <a:rPr lang="ru-RU" dirty="0" err="1"/>
              <a:t>обгрунтуйте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8709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Домашнє завдання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Читати §16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2310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План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ru-RU" dirty="0" smtClean="0"/>
              <a:t>Становище </a:t>
            </a:r>
            <a:r>
              <a:rPr lang="ru-RU" dirty="0" err="1" smtClean="0"/>
              <a:t>країни</a:t>
            </a:r>
            <a:r>
              <a:rPr lang="ru-RU" dirty="0" smtClean="0"/>
              <a:t>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Першої</a:t>
            </a:r>
            <a:r>
              <a:rPr lang="ru-RU" dirty="0" smtClean="0"/>
              <a:t> </a:t>
            </a:r>
            <a:r>
              <a:rPr lang="ru-RU" dirty="0" err="1" smtClean="0"/>
              <a:t>світової</a:t>
            </a:r>
            <a:r>
              <a:rPr lang="ru-RU" dirty="0" smtClean="0"/>
              <a:t> </a:t>
            </a:r>
            <a:r>
              <a:rPr lang="ru-RU" dirty="0" err="1" smtClean="0"/>
              <a:t>війни</a:t>
            </a:r>
            <a:r>
              <a:rPr lang="ru-RU" dirty="0" smtClean="0"/>
              <a:t>.</a:t>
            </a:r>
          </a:p>
          <a:p>
            <a:pPr marL="514350" indent="-514350">
              <a:buAutoNum type="arabicPeriod"/>
            </a:pPr>
            <a:r>
              <a:rPr lang="uk-UA" dirty="0" smtClean="0"/>
              <a:t>Внутрішня політика лейбористських та консервативних урядів.</a:t>
            </a:r>
          </a:p>
          <a:p>
            <a:pPr marL="514350" indent="-514350">
              <a:buAutoNum type="arabicPeriod"/>
            </a:pPr>
            <a:r>
              <a:rPr lang="uk-UA" dirty="0" smtClean="0"/>
              <a:t>Загальний страйк шахтарів. Події 1925 – 1926років.</a:t>
            </a:r>
          </a:p>
          <a:p>
            <a:pPr marL="514350" indent="-514350">
              <a:buAutoNum type="arabicPeriod"/>
            </a:pPr>
            <a:r>
              <a:rPr lang="uk-UA" dirty="0" smtClean="0"/>
              <a:t>Велика Британія  у роки кризи.</a:t>
            </a:r>
          </a:p>
          <a:p>
            <a:pPr marL="514350" indent="-514350">
              <a:buAutoNum type="arabicPeriod"/>
            </a:pPr>
            <a:r>
              <a:rPr lang="uk-UA" dirty="0" smtClean="0"/>
              <a:t>Спроби реформування Британської імперії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</a:t>
            </a:r>
            <a:endParaRPr lang="uk-UA" dirty="0" smtClean="0"/>
          </a:p>
        </p:txBody>
      </p:sp>
    </p:spTree>
    <p:extLst>
      <p:ext uri="{BB962C8B-B14F-4D97-AF65-F5344CB8AC3E}">
        <p14:creationId xmlns:p14="http://schemas.microsoft.com/office/powerpoint/2010/main" val="3177312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Опорні поняття і дати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107504" y="1600200"/>
            <a:ext cx="4388296" cy="4724400"/>
          </a:xfrm>
        </p:spPr>
        <p:txBody>
          <a:bodyPr>
            <a:normAutofit fontScale="92500" lnSpcReduction="20000"/>
          </a:bodyPr>
          <a:lstStyle/>
          <a:p>
            <a:r>
              <a:rPr lang="uk-UA" dirty="0" smtClean="0"/>
              <a:t>Опорні поняття</a:t>
            </a:r>
            <a:r>
              <a:rPr lang="uk-UA" dirty="0" smtClean="0"/>
              <a:t>:</a:t>
            </a:r>
          </a:p>
          <a:p>
            <a:r>
              <a:rPr lang="uk-UA" dirty="0" smtClean="0"/>
              <a:t>Домініон;</a:t>
            </a:r>
          </a:p>
          <a:p>
            <a:r>
              <a:rPr lang="uk-UA" dirty="0" smtClean="0"/>
              <a:t>Британська Співдружність;</a:t>
            </a:r>
            <a:endParaRPr lang="uk-UA" dirty="0" smtClean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283968" y="1600200"/>
            <a:ext cx="4707632" cy="4724400"/>
          </a:xfrm>
        </p:spPr>
        <p:txBody>
          <a:bodyPr>
            <a:normAutofit fontScale="92500" lnSpcReduction="20000"/>
          </a:bodyPr>
          <a:lstStyle/>
          <a:p>
            <a:r>
              <a:rPr lang="uk-UA" dirty="0" smtClean="0"/>
              <a:t>Опорні дати:</a:t>
            </a:r>
          </a:p>
          <a:p>
            <a:r>
              <a:rPr lang="ru-RU" dirty="0"/>
              <a:t>1924 р. </a:t>
            </a:r>
            <a:r>
              <a:rPr lang="ru-RU" dirty="0" smtClean="0"/>
              <a:t>- перший </a:t>
            </a:r>
            <a:r>
              <a:rPr lang="ru-RU" dirty="0" err="1"/>
              <a:t>лейбористський</a:t>
            </a:r>
            <a:r>
              <a:rPr lang="ru-RU" dirty="0"/>
              <a:t> уряд.</a:t>
            </a:r>
          </a:p>
          <a:p>
            <a:endParaRPr lang="ru-RU" dirty="0"/>
          </a:p>
          <a:p>
            <a:r>
              <a:rPr lang="ru-RU" dirty="0"/>
              <a:t>1926 р. </a:t>
            </a:r>
            <a:r>
              <a:rPr lang="ru-RU" dirty="0" smtClean="0"/>
              <a:t>-  </a:t>
            </a:r>
            <a:r>
              <a:rPr lang="ru-RU" dirty="0" err="1"/>
              <a:t>з</a:t>
            </a:r>
            <a:r>
              <a:rPr lang="ru-RU" dirty="0" err="1" smtClean="0"/>
              <a:t>агальний</a:t>
            </a:r>
            <a:r>
              <a:rPr lang="ru-RU" dirty="0" smtClean="0"/>
              <a:t> </a:t>
            </a:r>
            <a:r>
              <a:rPr lang="ru-RU" dirty="0" err="1"/>
              <a:t>страйк</a:t>
            </a:r>
            <a:r>
              <a:rPr lang="ru-RU" dirty="0"/>
              <a:t> у </a:t>
            </a:r>
            <a:r>
              <a:rPr lang="ru-RU" dirty="0" err="1"/>
              <a:t>Великобританії</a:t>
            </a:r>
            <a:r>
              <a:rPr lang="ru-RU" dirty="0"/>
              <a:t>.</a:t>
            </a:r>
          </a:p>
          <a:p>
            <a:endParaRPr lang="ru-RU" dirty="0"/>
          </a:p>
          <a:p>
            <a:r>
              <a:rPr lang="ru-RU" dirty="0"/>
              <a:t>1931 р. </a:t>
            </a:r>
            <a:r>
              <a:rPr lang="ru-RU" dirty="0" smtClean="0"/>
              <a:t>-  </a:t>
            </a:r>
            <a:r>
              <a:rPr lang="ru-RU" dirty="0" err="1"/>
              <a:t>Вестмінстерський</a:t>
            </a:r>
            <a:r>
              <a:rPr lang="ru-RU" dirty="0"/>
              <a:t> статут. Оформлено </a:t>
            </a:r>
            <a:r>
              <a:rPr lang="ru-RU" dirty="0" err="1"/>
              <a:t>Британську</a:t>
            </a:r>
            <a:r>
              <a:rPr lang="ru-RU" dirty="0"/>
              <a:t> </a:t>
            </a:r>
            <a:r>
              <a:rPr lang="ru-RU" dirty="0" err="1"/>
              <a:t>Співдружність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8940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Проблемне завдання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британське</a:t>
            </a:r>
            <a:r>
              <a:rPr lang="ru-RU" dirty="0"/>
              <a:t> </a:t>
            </a:r>
            <a:r>
              <a:rPr lang="ru-RU" dirty="0" err="1"/>
              <a:t>суспільство</a:t>
            </a:r>
            <a:r>
              <a:rPr lang="ru-RU" dirty="0"/>
              <a:t> 20-30-х </a:t>
            </a:r>
            <a:r>
              <a:rPr lang="ru-RU" dirty="0" err="1"/>
              <a:t>рр</a:t>
            </a:r>
            <a:r>
              <a:rPr lang="ru-RU" dirty="0"/>
              <a:t>. </a:t>
            </a:r>
            <a:r>
              <a:rPr lang="ru-RU" dirty="0" err="1"/>
              <a:t>вважати</a:t>
            </a:r>
            <a:r>
              <a:rPr lang="ru-RU" dirty="0"/>
              <a:t> </a:t>
            </a:r>
            <a:r>
              <a:rPr lang="ru-RU" dirty="0" err="1"/>
              <a:t>демократичним</a:t>
            </a:r>
            <a:r>
              <a:rPr lang="ru-RU" dirty="0"/>
              <a:t>? </a:t>
            </a:r>
            <a:r>
              <a:rPr lang="ru-RU" dirty="0" err="1"/>
              <a:t>Відповідь</a:t>
            </a:r>
            <a:r>
              <a:rPr lang="ru-RU" dirty="0"/>
              <a:t> </a:t>
            </a:r>
            <a:r>
              <a:rPr lang="ru-RU" dirty="0" err="1"/>
              <a:t>обгрунтуйте</a:t>
            </a:r>
            <a:r>
              <a:rPr lang="ru-RU" dirty="0"/>
              <a:t>.</a:t>
            </a:r>
          </a:p>
          <a:p>
            <a:pPr marL="13716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82218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Актуалізація опорних знань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709160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ru-RU" dirty="0" smtClean="0"/>
              <a:t>1.</a:t>
            </a:r>
            <a:r>
              <a:rPr lang="ru-RU" dirty="0"/>
              <a:t> </a:t>
            </a:r>
            <a:r>
              <a:rPr lang="ru-RU" dirty="0" smtClean="0"/>
              <a:t>До</a:t>
            </a:r>
            <a:r>
              <a:rPr lang="ru-RU" dirty="0"/>
              <a:t> </a:t>
            </a:r>
            <a:r>
              <a:rPr lang="ru-RU" dirty="0" err="1" smtClean="0"/>
              <a:t>яких</a:t>
            </a:r>
            <a:r>
              <a:rPr lang="ru-RU" dirty="0"/>
              <a:t> </a:t>
            </a:r>
            <a:r>
              <a:rPr lang="ru-RU" dirty="0" err="1" smtClean="0"/>
              <a:t>змін</a:t>
            </a:r>
            <a:r>
              <a:rPr lang="ru-RU" dirty="0"/>
              <a:t> </a:t>
            </a:r>
            <a:r>
              <a:rPr lang="ru-RU" dirty="0" smtClean="0"/>
              <a:t>в</a:t>
            </a:r>
            <a:r>
              <a:rPr lang="ru-RU" dirty="0"/>
              <a:t> </a:t>
            </a:r>
            <a:r>
              <a:rPr lang="ru-RU" dirty="0" err="1" smtClean="0"/>
              <a:t>економічному</a:t>
            </a:r>
            <a:r>
              <a:rPr lang="ru-RU" dirty="0" smtClean="0"/>
              <a:t> </a:t>
            </a:r>
            <a:r>
              <a:rPr lang="ru-RU" dirty="0" err="1" smtClean="0"/>
              <a:t>житті</a:t>
            </a:r>
            <a:r>
              <a:rPr lang="ru-RU" dirty="0"/>
              <a:t> </a:t>
            </a:r>
            <a:r>
              <a:rPr lang="ru-RU" dirty="0" smtClean="0"/>
              <a:t>США</a:t>
            </a:r>
            <a:r>
              <a:rPr lang="ru-RU" dirty="0"/>
              <a:t> </a:t>
            </a:r>
            <a:r>
              <a:rPr lang="ru-RU" dirty="0" smtClean="0"/>
              <a:t>привела</a:t>
            </a:r>
            <a:r>
              <a:rPr lang="ru-RU" dirty="0"/>
              <a:t> </a:t>
            </a:r>
            <a:r>
              <a:rPr lang="ru-RU" dirty="0" smtClean="0"/>
              <a:t>Перша</a:t>
            </a:r>
            <a:r>
              <a:rPr lang="ru-RU" dirty="0"/>
              <a:t> </a:t>
            </a:r>
            <a:r>
              <a:rPr lang="ru-RU" dirty="0" err="1" smtClean="0"/>
              <a:t>світова</a:t>
            </a:r>
            <a:r>
              <a:rPr lang="ru-RU" dirty="0"/>
              <a:t> </a:t>
            </a:r>
            <a:r>
              <a:rPr lang="ru-RU" dirty="0" err="1" smtClean="0"/>
              <a:t>війна</a:t>
            </a:r>
            <a:r>
              <a:rPr lang="ru-RU" dirty="0"/>
              <a:t>?</a:t>
            </a:r>
          </a:p>
          <a:p>
            <a:pPr marL="137160" indent="0">
              <a:buNone/>
            </a:pPr>
            <a:r>
              <a:rPr lang="ru-RU" dirty="0" smtClean="0"/>
              <a:t>2.Яку</a:t>
            </a:r>
            <a:r>
              <a:rPr lang="ru-RU" dirty="0"/>
              <a:t> </a:t>
            </a:r>
            <a:r>
              <a:rPr lang="ru-RU" dirty="0" err="1" smtClean="0"/>
              <a:t>зовнішню</a:t>
            </a:r>
            <a:r>
              <a:rPr lang="ru-RU" dirty="0"/>
              <a:t> </a:t>
            </a:r>
            <a:r>
              <a:rPr lang="ru-RU" dirty="0" err="1" smtClean="0"/>
              <a:t>політику</a:t>
            </a:r>
            <a:r>
              <a:rPr lang="ru-RU" dirty="0"/>
              <a:t> </a:t>
            </a:r>
            <a:r>
              <a:rPr lang="ru-RU" dirty="0" smtClean="0"/>
              <a:t>проводив</a:t>
            </a:r>
            <a:r>
              <a:rPr lang="ru-RU" dirty="0"/>
              <a:t> </a:t>
            </a:r>
            <a:r>
              <a:rPr lang="ru-RU" dirty="0" smtClean="0"/>
              <a:t>В. </a:t>
            </a:r>
            <a:r>
              <a:rPr lang="ru-RU" dirty="0" err="1" smtClean="0"/>
              <a:t>Віль­сон</a:t>
            </a:r>
            <a:r>
              <a:rPr lang="ru-RU" dirty="0"/>
              <a:t>?</a:t>
            </a:r>
          </a:p>
          <a:p>
            <a:pPr marL="137160" indent="0">
              <a:buNone/>
            </a:pPr>
            <a:r>
              <a:rPr lang="ru-RU" dirty="0" smtClean="0"/>
              <a:t>3.Що</a:t>
            </a:r>
            <a:r>
              <a:rPr lang="ru-RU" dirty="0"/>
              <a:t> </a:t>
            </a:r>
            <a:r>
              <a:rPr lang="ru-RU" dirty="0" err="1" smtClean="0"/>
              <a:t>таке</a:t>
            </a:r>
            <a:r>
              <a:rPr lang="ru-RU" dirty="0"/>
              <a:t> </a:t>
            </a:r>
            <a:r>
              <a:rPr lang="ru-RU" dirty="0" smtClean="0"/>
              <a:t>«</a:t>
            </a:r>
            <a:r>
              <a:rPr lang="ru-RU" dirty="0" err="1" smtClean="0"/>
              <a:t>політика</a:t>
            </a:r>
            <a:r>
              <a:rPr lang="ru-RU" dirty="0" smtClean="0"/>
              <a:t> </a:t>
            </a:r>
            <a:r>
              <a:rPr lang="ru-RU" dirty="0" err="1" smtClean="0"/>
              <a:t>ізоляціонізму</a:t>
            </a:r>
            <a:r>
              <a:rPr lang="ru-RU" dirty="0"/>
              <a:t>»	 </a:t>
            </a:r>
            <a:r>
              <a:rPr lang="ru-RU" dirty="0" smtClean="0"/>
              <a:t>і</a:t>
            </a:r>
            <a:r>
              <a:rPr lang="ru-RU" dirty="0"/>
              <a:t> </a:t>
            </a:r>
            <a:r>
              <a:rPr lang="ru-RU" dirty="0" err="1" smtClean="0"/>
              <a:t>чому</a:t>
            </a:r>
            <a:r>
              <a:rPr lang="ru-RU" dirty="0" smtClean="0"/>
              <a:t> вона</a:t>
            </a:r>
            <a:r>
              <a:rPr lang="ru-RU" dirty="0"/>
              <a:t>	</a:t>
            </a:r>
            <a:r>
              <a:rPr lang="ru-RU" dirty="0" err="1"/>
              <a:t>була</a:t>
            </a:r>
            <a:r>
              <a:rPr lang="ru-RU" dirty="0"/>
              <a:t>	популярна	</a:t>
            </a:r>
            <a:r>
              <a:rPr lang="ru-RU" dirty="0" smtClean="0"/>
              <a:t> в</a:t>
            </a:r>
            <a:r>
              <a:rPr lang="ru-RU" dirty="0"/>
              <a:t>	США</a:t>
            </a:r>
            <a:r>
              <a:rPr lang="ru-RU" dirty="0" smtClean="0"/>
              <a:t>?</a:t>
            </a:r>
          </a:p>
          <a:p>
            <a:pPr marL="137160" indent="0">
              <a:buNone/>
            </a:pPr>
            <a:r>
              <a:rPr lang="ru-RU" dirty="0" smtClean="0"/>
              <a:t>4.Назвіть</a:t>
            </a:r>
            <a:r>
              <a:rPr lang="ru-RU" dirty="0"/>
              <a:t> </a:t>
            </a:r>
            <a:r>
              <a:rPr lang="ru-RU" dirty="0" smtClean="0"/>
              <a:t>причини</a:t>
            </a:r>
            <a:r>
              <a:rPr lang="ru-RU" dirty="0"/>
              <a:t> </a:t>
            </a:r>
            <a:r>
              <a:rPr lang="ru-RU" dirty="0" err="1" smtClean="0"/>
              <a:t>доби</a:t>
            </a:r>
            <a:r>
              <a:rPr lang="ru-RU" dirty="0" smtClean="0"/>
              <a:t> </a:t>
            </a:r>
            <a:r>
              <a:rPr lang="ru-RU" dirty="0" smtClean="0"/>
              <a:t>«</a:t>
            </a:r>
            <a:r>
              <a:rPr lang="ru-RU" dirty="0" err="1" smtClean="0"/>
              <a:t>проспериті</a:t>
            </a:r>
            <a:r>
              <a:rPr lang="ru-RU" dirty="0"/>
              <a:t>».</a:t>
            </a:r>
          </a:p>
          <a:p>
            <a:pPr marL="137160" indent="0">
              <a:buNone/>
            </a:pPr>
            <a:r>
              <a:rPr lang="ru-RU" dirty="0" smtClean="0"/>
              <a:t>5.Що</a:t>
            </a:r>
            <a:r>
              <a:rPr lang="ru-RU" dirty="0"/>
              <a:t> </a:t>
            </a:r>
            <a:r>
              <a:rPr lang="ru-RU" dirty="0" smtClean="0"/>
              <a:t>привело</a:t>
            </a:r>
            <a:r>
              <a:rPr lang="ru-RU" dirty="0"/>
              <a:t>	</a:t>
            </a:r>
            <a:r>
              <a:rPr lang="ru-RU" dirty="0" smtClean="0"/>
              <a:t>США</a:t>
            </a:r>
            <a:r>
              <a:rPr lang="ru-RU" dirty="0"/>
              <a:t> </a:t>
            </a:r>
            <a:r>
              <a:rPr lang="ru-RU" dirty="0" smtClean="0"/>
              <a:t>до «</a:t>
            </a:r>
            <a:r>
              <a:rPr lang="ru-RU" dirty="0" err="1" smtClean="0"/>
              <a:t>великої</a:t>
            </a:r>
            <a:r>
              <a:rPr lang="ru-RU" dirty="0"/>
              <a:t> </a:t>
            </a:r>
            <a:r>
              <a:rPr lang="ru-RU" dirty="0" err="1" smtClean="0"/>
              <a:t>депресії</a:t>
            </a:r>
            <a:r>
              <a:rPr lang="ru-RU" dirty="0"/>
              <a:t>»?</a:t>
            </a:r>
          </a:p>
        </p:txBody>
      </p:sp>
    </p:spTree>
    <p:extLst>
      <p:ext uri="{BB962C8B-B14F-4D97-AF65-F5344CB8AC3E}">
        <p14:creationId xmlns:p14="http://schemas.microsoft.com/office/powerpoint/2010/main" val="2921252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74856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Наслідки Першої світової війни для Великої Британії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483768" y="1700808"/>
            <a:ext cx="4680520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atin typeface="Courier New" pitchFamily="49" charset="0"/>
                <a:cs typeface="Courier New" pitchFamily="49" charset="0"/>
              </a:rPr>
              <a:t>Соціально - політичні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79512" y="2708920"/>
            <a:ext cx="3600400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atin typeface="Courier New" pitchFamily="49" charset="0"/>
                <a:cs typeface="Courier New" pitchFamily="49" charset="0"/>
              </a:rPr>
              <a:t>Втрата позиції фінансово – економічного світового лідера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580112" y="2708920"/>
            <a:ext cx="3312368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atin typeface="Courier New" pitchFamily="49" charset="0"/>
                <a:cs typeface="Courier New" pitchFamily="49" charset="0"/>
              </a:rPr>
              <a:t>Перетворення в країну боржника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39552" y="3861048"/>
            <a:ext cx="3528392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atin typeface="Courier New" pitchFamily="49" charset="0"/>
                <a:cs typeface="Courier New" pitchFamily="49" charset="0"/>
              </a:rPr>
              <a:t>Активізація національно – визвольних рухів в колоніях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220072" y="3861048"/>
            <a:ext cx="3456384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atin typeface="Courier New" pitchFamily="49" charset="0"/>
                <a:cs typeface="Courier New" pitchFamily="49" charset="0"/>
              </a:rPr>
              <a:t>Посилення страйкового руху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99592" y="4941168"/>
            <a:ext cx="3528392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atin typeface="Courier New" pitchFamily="49" charset="0"/>
                <a:cs typeface="Courier New" pitchFamily="49" charset="0"/>
              </a:rPr>
              <a:t>Зростання впливу лейбористської партії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004048" y="4941168"/>
            <a:ext cx="3312368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atin typeface="Courier New" pitchFamily="49" charset="0"/>
                <a:cs typeface="Courier New" pitchFamily="49" charset="0"/>
              </a:rPr>
              <a:t>Надання Ірландії статусу домініону 1921р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059832" y="6021288"/>
            <a:ext cx="3600400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atin typeface="Courier New" pitchFamily="49" charset="0"/>
                <a:cs typeface="Courier New" pitchFamily="49" charset="0"/>
              </a:rPr>
              <a:t>1918р. – надання жінкам виборчих прав з 30 років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3" name="Прямая со стрелкой 2"/>
          <p:cNvCxnSpPr>
            <a:stCxn id="5" idx="2"/>
          </p:cNvCxnSpPr>
          <p:nvPr/>
        </p:nvCxnSpPr>
        <p:spPr>
          <a:xfrm flipH="1">
            <a:off x="3851920" y="2204864"/>
            <a:ext cx="972108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5" idx="2"/>
          </p:cNvCxnSpPr>
          <p:nvPr/>
        </p:nvCxnSpPr>
        <p:spPr>
          <a:xfrm flipH="1">
            <a:off x="4067944" y="2204864"/>
            <a:ext cx="756084" cy="17281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5" idx="2"/>
          </p:cNvCxnSpPr>
          <p:nvPr/>
        </p:nvCxnSpPr>
        <p:spPr>
          <a:xfrm flipH="1">
            <a:off x="4337974" y="2204864"/>
            <a:ext cx="486054" cy="26642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5" idx="2"/>
          </p:cNvCxnSpPr>
          <p:nvPr/>
        </p:nvCxnSpPr>
        <p:spPr>
          <a:xfrm>
            <a:off x="4824028" y="2204864"/>
            <a:ext cx="756084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5" idx="2"/>
          </p:cNvCxnSpPr>
          <p:nvPr/>
        </p:nvCxnSpPr>
        <p:spPr>
          <a:xfrm>
            <a:off x="4824028" y="2204864"/>
            <a:ext cx="468052" cy="15841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5" idx="2"/>
          </p:cNvCxnSpPr>
          <p:nvPr/>
        </p:nvCxnSpPr>
        <p:spPr>
          <a:xfrm>
            <a:off x="4824028" y="2204864"/>
            <a:ext cx="234026" cy="26642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5" idx="2"/>
          </p:cNvCxnSpPr>
          <p:nvPr/>
        </p:nvCxnSpPr>
        <p:spPr>
          <a:xfrm flipH="1">
            <a:off x="4716016" y="2204864"/>
            <a:ext cx="108012" cy="37444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23681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Наслідки Першої світової війни для Великої Британії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195736" y="1844824"/>
            <a:ext cx="468052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atin typeface="Courier New" pitchFamily="49" charset="0"/>
                <a:cs typeface="Courier New" pitchFamily="49" charset="0"/>
              </a:rPr>
              <a:t>економічні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51520" y="3068960"/>
            <a:ext cx="3528392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atin typeface="Courier New" pitchFamily="49" charset="0"/>
                <a:cs typeface="Courier New" pitchFamily="49" charset="0"/>
              </a:rPr>
              <a:t>Втрата половини національного багатства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724128" y="2996952"/>
            <a:ext cx="3168352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atin typeface="Courier New" pitchFamily="49" charset="0"/>
                <a:cs typeface="Courier New" pitchFamily="49" charset="0"/>
              </a:rPr>
              <a:t>Нестача продовольства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83568" y="4293096"/>
            <a:ext cx="3456384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atin typeface="Courier New" pitchFamily="49" charset="0"/>
                <a:cs typeface="Courier New" pitchFamily="49" charset="0"/>
              </a:rPr>
              <a:t>Скорочення англійського експорту в 2 рази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220072" y="4293096"/>
            <a:ext cx="3456384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atin typeface="Courier New" pitchFamily="49" charset="0"/>
                <a:cs typeface="Courier New" pitchFamily="49" charset="0"/>
              </a:rPr>
              <a:t>Переміщення фінансового центру з Англії у США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627784" y="5733256"/>
            <a:ext cx="4032448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atin typeface="Courier New" pitchFamily="49" charset="0"/>
                <a:cs typeface="Courier New" pitchFamily="49" charset="0"/>
              </a:rPr>
              <a:t>Значні людські втрати: 743 тис. – вбито, 1693 тис - поранено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3" name="Прямая со стрелкой 2"/>
          <p:cNvCxnSpPr>
            <a:stCxn id="5" idx="2"/>
          </p:cNvCxnSpPr>
          <p:nvPr/>
        </p:nvCxnSpPr>
        <p:spPr>
          <a:xfrm flipH="1">
            <a:off x="3851920" y="2420888"/>
            <a:ext cx="684076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5" idx="2"/>
          </p:cNvCxnSpPr>
          <p:nvPr/>
        </p:nvCxnSpPr>
        <p:spPr>
          <a:xfrm>
            <a:off x="4535996" y="2420888"/>
            <a:ext cx="1116124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5" idx="2"/>
          </p:cNvCxnSpPr>
          <p:nvPr/>
        </p:nvCxnSpPr>
        <p:spPr>
          <a:xfrm flipH="1">
            <a:off x="4139952" y="2420888"/>
            <a:ext cx="396044" cy="18722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5" idx="2"/>
          </p:cNvCxnSpPr>
          <p:nvPr/>
        </p:nvCxnSpPr>
        <p:spPr>
          <a:xfrm>
            <a:off x="4535996" y="2420888"/>
            <a:ext cx="684076" cy="18722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5" idx="2"/>
          </p:cNvCxnSpPr>
          <p:nvPr/>
        </p:nvCxnSpPr>
        <p:spPr>
          <a:xfrm>
            <a:off x="4535996" y="2420888"/>
            <a:ext cx="0" cy="32403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53475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402</TotalTime>
  <Words>1065</Words>
  <Application>Microsoft Office PowerPoint</Application>
  <PresentationFormat>Экран (4:3)</PresentationFormat>
  <Paragraphs>157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Апекс</vt:lpstr>
      <vt:lpstr>Велика Британія в 20-30-х роках ХХ століття</vt:lpstr>
      <vt:lpstr>Завдання уроку</vt:lpstr>
      <vt:lpstr>План</vt:lpstr>
      <vt:lpstr>Опорні поняття і дати</vt:lpstr>
      <vt:lpstr>Проблемне завдання</vt:lpstr>
      <vt:lpstr>Актуалізація опорних знань</vt:lpstr>
      <vt:lpstr>Презентация PowerPoint</vt:lpstr>
      <vt:lpstr>Наслідки Першої світової війни для Великої Британії</vt:lpstr>
      <vt:lpstr>Наслідки Першої світової війни для Великої Британії</vt:lpstr>
      <vt:lpstr>Внутрішня політика лейбористських та консервативних урядів у 1920-х роках</vt:lpstr>
      <vt:lpstr>Внутрішня політика лейбористських та консервативних урядів у 1920-х роках</vt:lpstr>
      <vt:lpstr>Внутрішня політика лейбористських та консервативних урядів у 1920-х роках</vt:lpstr>
      <vt:lpstr>Внутрішня політика лейбористських та консервативних урядів у 1920-х роках</vt:lpstr>
      <vt:lpstr>Загальний страйк шахтарів.</vt:lpstr>
      <vt:lpstr>Закон про трудові конфлікти і професійні союзи. 1927 р.</vt:lpstr>
      <vt:lpstr>Велика Британія  у роки кризи</vt:lpstr>
      <vt:lpstr>Політика консерватичного уряду Н.Чемберлена</vt:lpstr>
      <vt:lpstr>Спроби реформування Британської імперії</vt:lpstr>
      <vt:lpstr>Угода між Великобританією та Ірландією. 6 грудня 1921 р.</vt:lpstr>
      <vt:lpstr>Закріплення</vt:lpstr>
      <vt:lpstr>Домашнє завдання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Початок революції у Франції</dc:title>
  <cp:lastModifiedBy>Володимир</cp:lastModifiedBy>
  <cp:revision>53</cp:revision>
  <dcterms:modified xsi:type="dcterms:W3CDTF">2011-11-22T08:19:34Z</dcterms:modified>
</cp:coreProperties>
</file>