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310" r:id="rId6"/>
    <p:sldId id="291" r:id="rId7"/>
    <p:sldId id="304" r:id="rId8"/>
    <p:sldId id="307" r:id="rId9"/>
    <p:sldId id="298" r:id="rId10"/>
    <p:sldId id="306" r:id="rId11"/>
    <p:sldId id="299" r:id="rId12"/>
    <p:sldId id="309" r:id="rId13"/>
    <p:sldId id="308" r:id="rId14"/>
    <p:sldId id="300" r:id="rId15"/>
    <p:sldId id="311" r:id="rId16"/>
    <p:sldId id="302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%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суми</a:t>
            </a:r>
            <a:r>
              <a:rPr lang="ru-RU" dirty="0" smtClean="0"/>
              <a:t> </a:t>
            </a:r>
            <a:r>
              <a:rPr lang="ru-RU" dirty="0" err="1" smtClean="0"/>
              <a:t>репарацій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Франція</c:v>
                </c:pt>
                <c:pt idx="1">
                  <c:v>Велика Британія </c:v>
                </c:pt>
                <c:pt idx="2">
                  <c:v>Італія</c:v>
                </c:pt>
                <c:pt idx="3">
                  <c:v>Бельгія</c:v>
                </c:pt>
                <c:pt idx="4">
                  <c:v>Греція</c:v>
                </c:pt>
                <c:pt idx="5">
                  <c:v>Румунія</c:v>
                </c:pt>
                <c:pt idx="6">
                  <c:v>Югославія</c:v>
                </c:pt>
                <c:pt idx="7">
                  <c:v>Португалія</c:v>
                </c:pt>
                <c:pt idx="8">
                  <c:v>Японія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52</c:v>
                </c:pt>
                <c:pt idx="1">
                  <c:v>22</c:v>
                </c:pt>
                <c:pt idx="2">
                  <c:v>10</c:v>
                </c:pt>
                <c:pt idx="3">
                  <c:v>8</c:v>
                </c:pt>
                <c:pt idx="4">
                  <c:v>6.5</c:v>
                </c:pt>
                <c:pt idx="5">
                  <c:v>6.5</c:v>
                </c:pt>
                <c:pt idx="6">
                  <c:v>6.5</c:v>
                </c:pt>
                <c:pt idx="7">
                  <c:v>0.75</c:v>
                </c:pt>
                <c:pt idx="8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544000"/>
        <c:axId val="144556800"/>
      </c:barChart>
      <c:catAx>
        <c:axId val="92544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4556800"/>
        <c:crosses val="autoZero"/>
        <c:auto val="1"/>
        <c:lblAlgn val="ctr"/>
        <c:lblOffset val="100"/>
        <c:noMultiLvlLbl val="0"/>
      </c:catAx>
      <c:valAx>
        <c:axId val="14455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54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urier New" pitchFamily="49" charset="0"/>
                <a:cs typeface="Courier New" pitchFamily="49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>
              <a:lumMod val="9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Міжнародні договори 1921 – 1929рр. </a:t>
            </a:r>
            <a:r>
              <a:rPr lang="uk-UA" dirty="0" err="1" smtClean="0"/>
              <a:t>Версальсько</a:t>
            </a:r>
            <a:r>
              <a:rPr lang="uk-UA" dirty="0" smtClean="0"/>
              <a:t> – Вашингтонська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400800" cy="985664"/>
          </a:xfrm>
        </p:spPr>
        <p:txBody>
          <a:bodyPr>
            <a:noAutofit/>
          </a:bodyPr>
          <a:lstStyle/>
          <a:p>
            <a:r>
              <a:rPr lang="ru-RU" sz="1800" dirty="0" smtClean="0"/>
              <a:t>©Тарасов В.В.</a:t>
            </a:r>
          </a:p>
          <a:p>
            <a:r>
              <a:rPr lang="uk-UA" sz="1800" dirty="0"/>
              <a:t>в</a:t>
            </a:r>
            <a:r>
              <a:rPr lang="uk-UA" sz="1800" dirty="0" smtClean="0"/>
              <a:t>читель історії Серпневого НВК</a:t>
            </a:r>
          </a:p>
          <a:p>
            <a:r>
              <a:rPr lang="uk-UA" sz="1800" dirty="0" smtClean="0"/>
              <a:t>2011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0759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Всесвітня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історія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 10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клас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95736" y="458133"/>
            <a:ext cx="28083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Генуезька конференція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1844824"/>
            <a:ext cx="280831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Пошук шляхів для відновлення економіки країн Центральної та Східної Європи;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Courier New" pitchFamily="49" charset="0"/>
                <a:cs typeface="Courier New" pitchFamily="49" charset="0"/>
              </a:rPr>
              <a:t>Вирішення проблем у відносинах з Росією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20888"/>
            <a:ext cx="144016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28 держав світу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420888"/>
            <a:ext cx="12241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РСФРР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52320" y="2420888"/>
            <a:ext cx="158417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Німеччина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6444208" y="3356992"/>
            <a:ext cx="1008112" cy="2880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876256" y="3645024"/>
            <a:ext cx="144016" cy="1224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5085184"/>
            <a:ext cx="3816424" cy="1772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Courier New" pitchFamily="49" charset="0"/>
                <a:cs typeface="Courier New" pitchFamily="49" charset="0"/>
              </a:rPr>
              <a:t>16.04.1922р. </a:t>
            </a:r>
            <a:r>
              <a:rPr lang="uk-UA" sz="1600" dirty="0" err="1" smtClean="0">
                <a:latin typeface="Courier New" pitchFamily="49" charset="0"/>
                <a:cs typeface="Courier New" pitchFamily="49" charset="0"/>
              </a:rPr>
              <a:t>-Рапалльський</a:t>
            </a:r>
            <a:r>
              <a:rPr lang="uk-UA" sz="1600" dirty="0" smtClean="0">
                <a:latin typeface="Courier New" pitchFamily="49" charset="0"/>
                <a:cs typeface="Courier New" pitchFamily="49" charset="0"/>
              </a:rPr>
              <a:t> мирний договір:</a:t>
            </a:r>
          </a:p>
          <a:p>
            <a:pPr marL="285750" indent="-285750" algn="ctr">
              <a:buFontTx/>
              <a:buChar char="-"/>
            </a:pPr>
            <a:r>
              <a:rPr lang="uk-UA" sz="1600" dirty="0" smtClean="0">
                <a:latin typeface="Courier New" pitchFamily="49" charset="0"/>
                <a:cs typeface="Courier New" pitchFamily="49" charset="0"/>
              </a:rPr>
              <a:t>тривале </a:t>
            </a:r>
            <a:r>
              <a:rPr lang="uk-UA" sz="1600" dirty="0">
                <a:latin typeface="Courier New" pitchFamily="49" charset="0"/>
                <a:cs typeface="Courier New" pitchFamily="49" charset="0"/>
              </a:rPr>
              <a:t>і плідне </a:t>
            </a:r>
            <a:r>
              <a:rPr lang="uk-UA" sz="1600" dirty="0" smtClean="0">
                <a:latin typeface="Courier New" pitchFamily="49" charset="0"/>
                <a:cs typeface="Courier New" pitchFamily="49" charset="0"/>
              </a:rPr>
              <a:t>співробітництво;</a:t>
            </a:r>
          </a:p>
          <a:p>
            <a:pPr marL="285750" indent="-285750" algn="ctr">
              <a:buFontTx/>
              <a:buChar char="-"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вивів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Росію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Німеччину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міжнародної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ізоляції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Проблема репарацій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u="sng" dirty="0" smtClean="0">
                <a:solidFill>
                  <a:srgbClr val="FFFF00"/>
                </a:solidFill>
              </a:rPr>
              <a:t>Репарації –</a:t>
            </a:r>
            <a:r>
              <a:rPr lang="uk-UA" dirty="0" smtClean="0"/>
              <a:t> повне чи часткове матеріальне чи грошове відшкодування збитків, завданих війною та виплачуються переможеними країнами.</a:t>
            </a:r>
          </a:p>
          <a:p>
            <a:r>
              <a:rPr lang="uk-UA" dirty="0" smtClean="0"/>
              <a:t>За умовами Версальського договору конкретна сума не була встановлена.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1628800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Франція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6256" y="1628800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Німеччина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6300192" y="1808820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16216" y="2132856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3212976"/>
            <a:ext cx="39604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Міжнародна конференція у </a:t>
            </a:r>
            <a:r>
              <a:rPr lang="uk-UA" dirty="0" err="1" smtClean="0">
                <a:latin typeface="Courier New" pitchFamily="49" charset="0"/>
                <a:cs typeface="Courier New" pitchFamily="49" charset="0"/>
              </a:rPr>
              <a:t>м.Спа</a:t>
            </a:r>
            <a:r>
              <a:rPr lang="uk-UA" dirty="0" smtClean="0">
                <a:latin typeface="Courier New" pitchFamily="49" charset="0"/>
                <a:cs typeface="Courier New" pitchFamily="49" charset="0"/>
              </a:rPr>
              <a:t> ( липень 1920р.)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4653136"/>
            <a:ext cx="39604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розподіл квот на отримання репарацій з Німеччини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6791"/>
            <a:ext cx="9108504" cy="665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86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09766641"/>
              </p:ext>
            </p:extLst>
          </p:nvPr>
        </p:nvGraphicFramePr>
        <p:xfrm>
          <a:off x="3048000" y="567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2951283" cy="421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7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044"/>
            <a:ext cx="7560839" cy="67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8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могла </a:t>
            </a:r>
            <a:r>
              <a:rPr lang="uk-UA" dirty="0" err="1" smtClean="0"/>
              <a:t>Версальсько</a:t>
            </a:r>
            <a:r>
              <a:rPr lang="uk-UA" dirty="0" smtClean="0"/>
              <a:t> – Вашингтонська система забезпечити на тривалий період збереження миру на Землі?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§</a:t>
            </a:r>
            <a:r>
              <a:rPr lang="uk-UA" dirty="0" smtClean="0"/>
              <a:t>9;</a:t>
            </a:r>
          </a:p>
          <a:p>
            <a:r>
              <a:rPr lang="uk-UA" dirty="0" smtClean="0"/>
              <a:t>Знати опорні поняття і дати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Познайомитися</a:t>
            </a:r>
            <a:r>
              <a:rPr lang="ru-RU" dirty="0" smtClean="0"/>
              <a:t> з </a:t>
            </a:r>
            <a:r>
              <a:rPr lang="ru-RU" dirty="0" err="1" smtClean="0"/>
              <a:t>процесом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післявоєнних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та </a:t>
            </a:r>
            <a:r>
              <a:rPr lang="ru-RU" dirty="0" err="1" smtClean="0"/>
              <a:t>становленням</a:t>
            </a:r>
            <a:r>
              <a:rPr lang="ru-RU" dirty="0" smtClean="0"/>
              <a:t> </a:t>
            </a:r>
            <a:r>
              <a:rPr lang="ru-RU" dirty="0" err="1" smtClean="0"/>
              <a:t>Версальсько</a:t>
            </a:r>
            <a:r>
              <a:rPr lang="ru-RU" dirty="0" smtClean="0"/>
              <a:t> – </a:t>
            </a:r>
            <a:r>
              <a:rPr lang="ru-RU" dirty="0" err="1" smtClean="0"/>
              <a:t>Вашингтонської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;</a:t>
            </a:r>
          </a:p>
          <a:p>
            <a:pPr algn="just"/>
            <a:r>
              <a:rPr lang="uk-UA" dirty="0" smtClean="0"/>
              <a:t>Прослідкувати особливості репараційних процесів та визначити їх причини;</a:t>
            </a:r>
            <a:endParaRPr lang="ru-RU" dirty="0" smtClean="0"/>
          </a:p>
          <a:p>
            <a:pPr algn="just"/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з </a:t>
            </a:r>
            <a:r>
              <a:rPr lang="ru-RU" dirty="0" err="1" smtClean="0"/>
              <a:t>матеріалами</a:t>
            </a:r>
            <a:r>
              <a:rPr lang="ru-RU" dirty="0" smtClean="0"/>
              <a:t>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та </a:t>
            </a:r>
            <a:r>
              <a:rPr lang="ru-RU" dirty="0" err="1" smtClean="0"/>
              <a:t>узагальнення</a:t>
            </a:r>
            <a:r>
              <a:rPr lang="ru-RU" dirty="0" smtClean="0"/>
              <a:t>,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та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Версальсько</a:t>
            </a:r>
            <a:r>
              <a:rPr lang="ru-RU" dirty="0" smtClean="0"/>
              <a:t> – </a:t>
            </a:r>
            <a:r>
              <a:rPr lang="ru-RU" dirty="0" err="1" smtClean="0"/>
              <a:t>Вашингтонської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;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4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Вашингтонська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1921 – 1922рр.</a:t>
            </a:r>
          </a:p>
          <a:p>
            <a:pPr marL="514350" indent="-514350">
              <a:buAutoNum type="arabicPeriod"/>
            </a:pPr>
            <a:r>
              <a:rPr lang="uk-UA" dirty="0" smtClean="0"/>
              <a:t>Сильні та слабкі сторони </a:t>
            </a:r>
            <a:r>
              <a:rPr lang="uk-UA" dirty="0" err="1" smtClean="0"/>
              <a:t>Версальсько</a:t>
            </a:r>
            <a:r>
              <a:rPr lang="uk-UA" dirty="0" smtClean="0"/>
              <a:t> – Вашингтонської системи.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Проблема репарацій.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77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Опорні поняття:</a:t>
            </a:r>
          </a:p>
          <a:p>
            <a:r>
              <a:rPr lang="uk-UA" b="1" dirty="0" err="1" smtClean="0"/>
              <a:t>Версальсько</a:t>
            </a:r>
            <a:r>
              <a:rPr lang="uk-UA" b="1" dirty="0" smtClean="0"/>
              <a:t> – Вашингтонська система;</a:t>
            </a:r>
          </a:p>
          <a:p>
            <a:r>
              <a:rPr lang="uk-UA" b="1" dirty="0" smtClean="0"/>
              <a:t>Репарації;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 smtClean="0"/>
              <a:t>Опорні дати:</a:t>
            </a:r>
          </a:p>
          <a:p>
            <a:r>
              <a:rPr lang="uk-UA" b="1" dirty="0" smtClean="0"/>
              <a:t>Листопад 1921 – лютий 1922рр. – Вашингтонська конференція;</a:t>
            </a:r>
          </a:p>
          <a:p>
            <a:r>
              <a:rPr lang="uk-UA" b="1" dirty="0" smtClean="0"/>
              <a:t>Квітень – травень 1922р. – </a:t>
            </a:r>
            <a:r>
              <a:rPr lang="uk-UA" b="1" dirty="0" err="1" smtClean="0"/>
              <a:t>Генуезьека</a:t>
            </a:r>
            <a:r>
              <a:rPr lang="uk-UA" b="1" dirty="0" smtClean="0"/>
              <a:t> конференція;</a:t>
            </a:r>
          </a:p>
          <a:p>
            <a:r>
              <a:rPr lang="uk-UA" b="1" dirty="0" smtClean="0"/>
              <a:t>16 квітня 1922р. – </a:t>
            </a:r>
            <a:r>
              <a:rPr lang="uk-UA" b="1" dirty="0" err="1" smtClean="0"/>
              <a:t>Рапалльський</a:t>
            </a:r>
            <a:r>
              <a:rPr lang="uk-UA" b="1" dirty="0" smtClean="0"/>
              <a:t> мирний договір між Росією та Німеччиною;</a:t>
            </a:r>
          </a:p>
          <a:p>
            <a:r>
              <a:rPr lang="uk-UA" b="1" dirty="0" smtClean="0"/>
              <a:t>Червень – липень 1922р. – Гаазька конференція;</a:t>
            </a:r>
          </a:p>
          <a:p>
            <a:r>
              <a:rPr lang="uk-UA" b="1" dirty="0" smtClean="0"/>
              <a:t>Листопад 1922 – червень 1923р. – </a:t>
            </a:r>
            <a:r>
              <a:rPr lang="uk-UA" b="1" dirty="0" err="1" smtClean="0"/>
              <a:t>Лозанська</a:t>
            </a:r>
            <a:r>
              <a:rPr lang="uk-UA" b="1" dirty="0" smtClean="0"/>
              <a:t> конференція;</a:t>
            </a:r>
          </a:p>
          <a:p>
            <a:r>
              <a:rPr lang="uk-UA" b="1" dirty="0" smtClean="0"/>
              <a:t>1924р. – прийняття «плану </a:t>
            </a:r>
            <a:r>
              <a:rPr lang="uk-UA" b="1" dirty="0" err="1" smtClean="0"/>
              <a:t>Дауеса</a:t>
            </a:r>
            <a:r>
              <a:rPr lang="uk-UA" b="1" dirty="0" smtClean="0"/>
              <a:t>»;</a:t>
            </a:r>
          </a:p>
          <a:p>
            <a:r>
              <a:rPr lang="uk-UA" b="1" dirty="0" smtClean="0"/>
              <a:t>Жовтень 1925р. – Локарнська конференція;</a:t>
            </a:r>
          </a:p>
          <a:p>
            <a:r>
              <a:rPr lang="uk-UA" b="1" dirty="0" smtClean="0"/>
              <a:t>1929р</a:t>
            </a:r>
            <a:r>
              <a:rPr lang="uk-UA" b="1" dirty="0" smtClean="0"/>
              <a:t>. – прийняття «плану Юнга»</a:t>
            </a:r>
          </a:p>
        </p:txBody>
      </p:sp>
    </p:spTree>
    <p:extLst>
      <p:ext uri="{BB962C8B-B14F-4D97-AF65-F5344CB8AC3E}">
        <p14:creationId xmlns:p14="http://schemas.microsoft.com/office/powerpoint/2010/main" val="1158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Чи могла </a:t>
            </a:r>
            <a:r>
              <a:rPr lang="uk-UA" dirty="0" err="1"/>
              <a:t>Версальсько</a:t>
            </a:r>
            <a:r>
              <a:rPr lang="uk-UA" dirty="0"/>
              <a:t> – Вашингтонська система забезпечити на тривалий період збереження </a:t>
            </a:r>
            <a:r>
              <a:rPr lang="uk-UA" dirty="0" smtClean="0"/>
              <a:t>миру </a:t>
            </a:r>
            <a:r>
              <a:rPr lang="uk-UA" dirty="0"/>
              <a:t>на Землі?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97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чому полягали головні причини загострення стосунків між країнами – переможницями напередодні та в ході Паризької конференції?</a:t>
            </a:r>
          </a:p>
          <a:p>
            <a:r>
              <a:rPr lang="uk-UA" dirty="0" smtClean="0"/>
              <a:t>Які головні положення Версальського договору?</a:t>
            </a:r>
          </a:p>
          <a:p>
            <a:r>
              <a:rPr lang="uk-UA" dirty="0" smtClean="0"/>
              <a:t>Чи </a:t>
            </a:r>
            <a:r>
              <a:rPr lang="uk-UA" dirty="0" err="1" smtClean="0"/>
              <a:t>розв»язав</a:t>
            </a:r>
            <a:r>
              <a:rPr lang="uk-UA" dirty="0" smtClean="0"/>
              <a:t> Версальський договір всі спірні питання? Думку </a:t>
            </a:r>
            <a:r>
              <a:rPr lang="uk-UA" dirty="0" err="1" smtClean="0"/>
              <a:t>обгрунтуйте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544024" y="260648"/>
            <a:ext cx="3587854" cy="4974323"/>
          </a:xfrm>
          <a:custGeom>
            <a:avLst/>
            <a:gdLst>
              <a:gd name="connsiteX0" fmla="*/ 1774479 w 3587854"/>
              <a:gd name="connsiteY0" fmla="*/ 0 h 3795470"/>
              <a:gd name="connsiteX1" fmla="*/ 1584356 w 3587854"/>
              <a:gd name="connsiteY1" fmla="*/ 18107 h 3795470"/>
              <a:gd name="connsiteX2" fmla="*/ 1358020 w 3587854"/>
              <a:gd name="connsiteY2" fmla="*/ 45267 h 3795470"/>
              <a:gd name="connsiteX3" fmla="*/ 1312752 w 3587854"/>
              <a:gd name="connsiteY3" fmla="*/ 54321 h 3795470"/>
              <a:gd name="connsiteX4" fmla="*/ 1258431 w 3587854"/>
              <a:gd name="connsiteY4" fmla="*/ 81481 h 3795470"/>
              <a:gd name="connsiteX5" fmla="*/ 1122629 w 3587854"/>
              <a:gd name="connsiteY5" fmla="*/ 153909 h 3795470"/>
              <a:gd name="connsiteX6" fmla="*/ 1086416 w 3587854"/>
              <a:gd name="connsiteY6" fmla="*/ 162962 h 3795470"/>
              <a:gd name="connsiteX7" fmla="*/ 878186 w 3587854"/>
              <a:gd name="connsiteY7" fmla="*/ 271604 h 3795470"/>
              <a:gd name="connsiteX8" fmla="*/ 851026 w 3587854"/>
              <a:gd name="connsiteY8" fmla="*/ 307818 h 3795470"/>
              <a:gd name="connsiteX9" fmla="*/ 787651 w 3587854"/>
              <a:gd name="connsiteY9" fmla="*/ 380246 h 3795470"/>
              <a:gd name="connsiteX10" fmla="*/ 733330 w 3587854"/>
              <a:gd name="connsiteY10" fmla="*/ 452673 h 3795470"/>
              <a:gd name="connsiteX11" fmla="*/ 633742 w 3587854"/>
              <a:gd name="connsiteY11" fmla="*/ 470780 h 3795470"/>
              <a:gd name="connsiteX12" fmla="*/ 307818 w 3587854"/>
              <a:gd name="connsiteY12" fmla="*/ 579422 h 3795470"/>
              <a:gd name="connsiteX13" fmla="*/ 235390 w 3587854"/>
              <a:gd name="connsiteY13" fmla="*/ 651849 h 3795470"/>
              <a:gd name="connsiteX14" fmla="*/ 190123 w 3587854"/>
              <a:gd name="connsiteY14" fmla="*/ 787651 h 3795470"/>
              <a:gd name="connsiteX15" fmla="*/ 172016 w 3587854"/>
              <a:gd name="connsiteY15" fmla="*/ 869133 h 3795470"/>
              <a:gd name="connsiteX16" fmla="*/ 190123 w 3587854"/>
              <a:gd name="connsiteY16" fmla="*/ 1086416 h 3795470"/>
              <a:gd name="connsiteX17" fmla="*/ 199176 w 3587854"/>
              <a:gd name="connsiteY17" fmla="*/ 1167897 h 3795470"/>
              <a:gd name="connsiteX18" fmla="*/ 181069 w 3587854"/>
              <a:gd name="connsiteY18" fmla="*/ 1629624 h 3795470"/>
              <a:gd name="connsiteX19" fmla="*/ 144855 w 3587854"/>
              <a:gd name="connsiteY19" fmla="*/ 1729212 h 3795470"/>
              <a:gd name="connsiteX20" fmla="*/ 117695 w 3587854"/>
              <a:gd name="connsiteY20" fmla="*/ 1846907 h 3795470"/>
              <a:gd name="connsiteX21" fmla="*/ 36214 w 3587854"/>
              <a:gd name="connsiteY21" fmla="*/ 2037030 h 3795470"/>
              <a:gd name="connsiteX22" fmla="*/ 0 w 3587854"/>
              <a:gd name="connsiteY22" fmla="*/ 2145671 h 3795470"/>
              <a:gd name="connsiteX23" fmla="*/ 45267 w 3587854"/>
              <a:gd name="connsiteY23" fmla="*/ 2308634 h 3795470"/>
              <a:gd name="connsiteX24" fmla="*/ 90534 w 3587854"/>
              <a:gd name="connsiteY24" fmla="*/ 2362954 h 3795470"/>
              <a:gd name="connsiteX25" fmla="*/ 217283 w 3587854"/>
              <a:gd name="connsiteY25" fmla="*/ 2471596 h 3795470"/>
              <a:gd name="connsiteX26" fmla="*/ 380245 w 3587854"/>
              <a:gd name="connsiteY26" fmla="*/ 2661719 h 3795470"/>
              <a:gd name="connsiteX27" fmla="*/ 534154 w 3587854"/>
              <a:gd name="connsiteY27" fmla="*/ 2734147 h 3795470"/>
              <a:gd name="connsiteX28" fmla="*/ 688063 w 3587854"/>
              <a:gd name="connsiteY28" fmla="*/ 2770360 h 3795470"/>
              <a:gd name="connsiteX29" fmla="*/ 1032095 w 3587854"/>
              <a:gd name="connsiteY29" fmla="*/ 2797521 h 3795470"/>
              <a:gd name="connsiteX30" fmla="*/ 1376126 w 3587854"/>
              <a:gd name="connsiteY30" fmla="*/ 2770360 h 3795470"/>
              <a:gd name="connsiteX31" fmla="*/ 1711105 w 3587854"/>
              <a:gd name="connsiteY31" fmla="*/ 2634558 h 3795470"/>
              <a:gd name="connsiteX32" fmla="*/ 2027976 w 3587854"/>
              <a:gd name="connsiteY32" fmla="*/ 2562131 h 3795470"/>
              <a:gd name="connsiteX33" fmla="*/ 2118511 w 3587854"/>
              <a:gd name="connsiteY33" fmla="*/ 2607398 h 3795470"/>
              <a:gd name="connsiteX34" fmla="*/ 2272420 w 3587854"/>
              <a:gd name="connsiteY34" fmla="*/ 2779414 h 3795470"/>
              <a:gd name="connsiteX35" fmla="*/ 2426328 w 3587854"/>
              <a:gd name="connsiteY35" fmla="*/ 2951430 h 3795470"/>
              <a:gd name="connsiteX36" fmla="*/ 2462542 w 3587854"/>
              <a:gd name="connsiteY36" fmla="*/ 2978590 h 3795470"/>
              <a:gd name="connsiteX37" fmla="*/ 2525917 w 3587854"/>
              <a:gd name="connsiteY37" fmla="*/ 2942376 h 3795470"/>
              <a:gd name="connsiteX38" fmla="*/ 3023857 w 3587854"/>
              <a:gd name="connsiteY38" fmla="*/ 2933323 h 3795470"/>
              <a:gd name="connsiteX39" fmla="*/ 3440317 w 3587854"/>
              <a:gd name="connsiteY39" fmla="*/ 3603279 h 3795470"/>
              <a:gd name="connsiteX40" fmla="*/ 3530851 w 3587854"/>
              <a:gd name="connsiteY40" fmla="*/ 3766242 h 3795470"/>
              <a:gd name="connsiteX41" fmla="*/ 3503691 w 3587854"/>
              <a:gd name="connsiteY41" fmla="*/ 3793402 h 3795470"/>
              <a:gd name="connsiteX42" fmla="*/ 3485584 w 3587854"/>
              <a:gd name="connsiteY42" fmla="*/ 3711921 h 3795470"/>
              <a:gd name="connsiteX43" fmla="*/ 3449370 w 3587854"/>
              <a:gd name="connsiteY43" fmla="*/ 3385996 h 3795470"/>
              <a:gd name="connsiteX44" fmla="*/ 3413156 w 3587854"/>
              <a:gd name="connsiteY44" fmla="*/ 2996697 h 3795470"/>
              <a:gd name="connsiteX45" fmla="*/ 3367889 w 3587854"/>
              <a:gd name="connsiteY45" fmla="*/ 2752253 h 3795470"/>
              <a:gd name="connsiteX46" fmla="*/ 3404103 w 3587854"/>
              <a:gd name="connsiteY46" fmla="*/ 1774479 h 3795470"/>
              <a:gd name="connsiteX47" fmla="*/ 3512744 w 3587854"/>
              <a:gd name="connsiteY47" fmla="*/ 1539089 h 3795470"/>
              <a:gd name="connsiteX48" fmla="*/ 3576119 w 3587854"/>
              <a:gd name="connsiteY48" fmla="*/ 1376127 h 3795470"/>
              <a:gd name="connsiteX49" fmla="*/ 3530851 w 3587854"/>
              <a:gd name="connsiteY49" fmla="*/ 950614 h 3795470"/>
              <a:gd name="connsiteX50" fmla="*/ 3431263 w 3587854"/>
              <a:gd name="connsiteY50" fmla="*/ 841972 h 3795470"/>
              <a:gd name="connsiteX51" fmla="*/ 3241140 w 3587854"/>
              <a:gd name="connsiteY51" fmla="*/ 724277 h 3795470"/>
              <a:gd name="connsiteX52" fmla="*/ 3023857 w 3587854"/>
              <a:gd name="connsiteY52" fmla="*/ 651849 h 3795470"/>
              <a:gd name="connsiteX53" fmla="*/ 2688879 w 3587854"/>
              <a:gd name="connsiteY53" fmla="*/ 552261 h 3795470"/>
              <a:gd name="connsiteX54" fmla="*/ 2453489 w 3587854"/>
              <a:gd name="connsiteY54" fmla="*/ 407406 h 3795470"/>
              <a:gd name="connsiteX55" fmla="*/ 2444435 w 3587854"/>
              <a:gd name="connsiteY55" fmla="*/ 253497 h 3795470"/>
              <a:gd name="connsiteX56" fmla="*/ 2435382 w 3587854"/>
              <a:gd name="connsiteY56" fmla="*/ 226337 h 3795470"/>
              <a:gd name="connsiteX57" fmla="*/ 2335794 w 3587854"/>
              <a:gd name="connsiteY57" fmla="*/ 190123 h 3795470"/>
              <a:gd name="connsiteX58" fmla="*/ 2136618 w 3587854"/>
              <a:gd name="connsiteY58" fmla="*/ 162962 h 3795470"/>
              <a:gd name="connsiteX59" fmla="*/ 2109457 w 3587854"/>
              <a:gd name="connsiteY59" fmla="*/ 153909 h 3795470"/>
              <a:gd name="connsiteX60" fmla="*/ 2027976 w 3587854"/>
              <a:gd name="connsiteY60" fmla="*/ 90535 h 3795470"/>
              <a:gd name="connsiteX61" fmla="*/ 2000816 w 3587854"/>
              <a:gd name="connsiteY61" fmla="*/ 72428 h 3795470"/>
              <a:gd name="connsiteX62" fmla="*/ 1964602 w 3587854"/>
              <a:gd name="connsiteY62" fmla="*/ 45267 h 3795470"/>
              <a:gd name="connsiteX63" fmla="*/ 1919334 w 3587854"/>
              <a:gd name="connsiteY63" fmla="*/ 36214 h 3795470"/>
              <a:gd name="connsiteX64" fmla="*/ 1792586 w 3587854"/>
              <a:gd name="connsiteY64" fmla="*/ 18107 h 3795470"/>
              <a:gd name="connsiteX65" fmla="*/ 1774479 w 3587854"/>
              <a:gd name="connsiteY65" fmla="*/ 0 h 37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87854" h="3795470">
                <a:moveTo>
                  <a:pt x="1774479" y="0"/>
                </a:moveTo>
                <a:cubicBezTo>
                  <a:pt x="1677089" y="19477"/>
                  <a:pt x="1759292" y="5149"/>
                  <a:pt x="1584356" y="18107"/>
                </a:cubicBezTo>
                <a:cubicBezTo>
                  <a:pt x="1493180" y="24861"/>
                  <a:pt x="1452576" y="30337"/>
                  <a:pt x="1358020" y="45267"/>
                </a:cubicBezTo>
                <a:cubicBezTo>
                  <a:pt x="1342820" y="47667"/>
                  <a:pt x="1327841" y="51303"/>
                  <a:pt x="1312752" y="54321"/>
                </a:cubicBezTo>
                <a:cubicBezTo>
                  <a:pt x="1294645" y="63374"/>
                  <a:pt x="1276293" y="71954"/>
                  <a:pt x="1258431" y="81481"/>
                </a:cubicBezTo>
                <a:cubicBezTo>
                  <a:pt x="1237228" y="92789"/>
                  <a:pt x="1153935" y="141387"/>
                  <a:pt x="1122629" y="153909"/>
                </a:cubicBezTo>
                <a:cubicBezTo>
                  <a:pt x="1111076" y="158530"/>
                  <a:pt x="1098487" y="159944"/>
                  <a:pt x="1086416" y="162962"/>
                </a:cubicBezTo>
                <a:cubicBezTo>
                  <a:pt x="931877" y="240232"/>
                  <a:pt x="1000959" y="203397"/>
                  <a:pt x="878186" y="271604"/>
                </a:cubicBezTo>
                <a:cubicBezTo>
                  <a:pt x="869133" y="283675"/>
                  <a:pt x="861051" y="296540"/>
                  <a:pt x="851026" y="307818"/>
                </a:cubicBezTo>
                <a:cubicBezTo>
                  <a:pt x="796486" y="369175"/>
                  <a:pt x="818399" y="331049"/>
                  <a:pt x="787651" y="380246"/>
                </a:cubicBezTo>
                <a:cubicBezTo>
                  <a:pt x="780245" y="392096"/>
                  <a:pt x="753768" y="445374"/>
                  <a:pt x="733330" y="452673"/>
                </a:cubicBezTo>
                <a:cubicBezTo>
                  <a:pt x="701555" y="464021"/>
                  <a:pt x="666475" y="462597"/>
                  <a:pt x="633742" y="470780"/>
                </a:cubicBezTo>
                <a:cubicBezTo>
                  <a:pt x="410636" y="526556"/>
                  <a:pt x="460884" y="509845"/>
                  <a:pt x="307818" y="579422"/>
                </a:cubicBezTo>
                <a:cubicBezTo>
                  <a:pt x="283675" y="603564"/>
                  <a:pt x="254329" y="623441"/>
                  <a:pt x="235390" y="651849"/>
                </a:cubicBezTo>
                <a:cubicBezTo>
                  <a:pt x="203270" y="700028"/>
                  <a:pt x="200906" y="737328"/>
                  <a:pt x="190123" y="787651"/>
                </a:cubicBezTo>
                <a:cubicBezTo>
                  <a:pt x="184293" y="814857"/>
                  <a:pt x="178052" y="841972"/>
                  <a:pt x="172016" y="869133"/>
                </a:cubicBezTo>
                <a:cubicBezTo>
                  <a:pt x="178052" y="941561"/>
                  <a:pt x="183543" y="1014036"/>
                  <a:pt x="190123" y="1086416"/>
                </a:cubicBezTo>
                <a:cubicBezTo>
                  <a:pt x="192597" y="1113631"/>
                  <a:pt x="199631" y="1140573"/>
                  <a:pt x="199176" y="1167897"/>
                </a:cubicBezTo>
                <a:cubicBezTo>
                  <a:pt x="196609" y="1321903"/>
                  <a:pt x="195906" y="1476313"/>
                  <a:pt x="181069" y="1629624"/>
                </a:cubicBezTo>
                <a:cubicBezTo>
                  <a:pt x="177667" y="1664782"/>
                  <a:pt x="154745" y="1695302"/>
                  <a:pt x="144855" y="1729212"/>
                </a:cubicBezTo>
                <a:cubicBezTo>
                  <a:pt x="133581" y="1767864"/>
                  <a:pt x="129418" y="1808389"/>
                  <a:pt x="117695" y="1846907"/>
                </a:cubicBezTo>
                <a:cubicBezTo>
                  <a:pt x="95996" y="1918204"/>
                  <a:pt x="63454" y="1967418"/>
                  <a:pt x="36214" y="2037030"/>
                </a:cubicBezTo>
                <a:cubicBezTo>
                  <a:pt x="22304" y="2072578"/>
                  <a:pt x="12071" y="2109457"/>
                  <a:pt x="0" y="2145671"/>
                </a:cubicBezTo>
                <a:cubicBezTo>
                  <a:pt x="15089" y="2199992"/>
                  <a:pt x="23583" y="2256593"/>
                  <a:pt x="45267" y="2308634"/>
                </a:cubicBezTo>
                <a:cubicBezTo>
                  <a:pt x="54332" y="2330391"/>
                  <a:pt x="73424" y="2346744"/>
                  <a:pt x="90534" y="2362954"/>
                </a:cubicBezTo>
                <a:cubicBezTo>
                  <a:pt x="130930" y="2401224"/>
                  <a:pt x="178819" y="2431384"/>
                  <a:pt x="217283" y="2471596"/>
                </a:cubicBezTo>
                <a:cubicBezTo>
                  <a:pt x="298472" y="2556475"/>
                  <a:pt x="277678" y="2593340"/>
                  <a:pt x="380245" y="2661719"/>
                </a:cubicBezTo>
                <a:cubicBezTo>
                  <a:pt x="427422" y="2693171"/>
                  <a:pt x="480687" y="2715276"/>
                  <a:pt x="534154" y="2734147"/>
                </a:cubicBezTo>
                <a:cubicBezTo>
                  <a:pt x="583853" y="2751688"/>
                  <a:pt x="636076" y="2761696"/>
                  <a:pt x="688063" y="2770360"/>
                </a:cubicBezTo>
                <a:cubicBezTo>
                  <a:pt x="793810" y="2787984"/>
                  <a:pt x="925367" y="2791903"/>
                  <a:pt x="1032095" y="2797521"/>
                </a:cubicBezTo>
                <a:cubicBezTo>
                  <a:pt x="1146772" y="2788467"/>
                  <a:pt x="1264269" y="2797206"/>
                  <a:pt x="1376126" y="2770360"/>
                </a:cubicBezTo>
                <a:cubicBezTo>
                  <a:pt x="1493286" y="2742242"/>
                  <a:pt x="1595254" y="2667658"/>
                  <a:pt x="1711105" y="2634558"/>
                </a:cubicBezTo>
                <a:cubicBezTo>
                  <a:pt x="1942264" y="2568513"/>
                  <a:pt x="1835980" y="2589559"/>
                  <a:pt x="2027976" y="2562131"/>
                </a:cubicBezTo>
                <a:cubicBezTo>
                  <a:pt x="2058154" y="2577220"/>
                  <a:pt x="2093293" y="2584982"/>
                  <a:pt x="2118511" y="2607398"/>
                </a:cubicBezTo>
                <a:cubicBezTo>
                  <a:pt x="2176017" y="2658514"/>
                  <a:pt x="2221755" y="2721511"/>
                  <a:pt x="2272420" y="2779414"/>
                </a:cubicBezTo>
                <a:cubicBezTo>
                  <a:pt x="2332248" y="2847789"/>
                  <a:pt x="2363722" y="2895084"/>
                  <a:pt x="2426328" y="2951430"/>
                </a:cubicBezTo>
                <a:cubicBezTo>
                  <a:pt x="2437544" y="2961524"/>
                  <a:pt x="2450471" y="2969537"/>
                  <a:pt x="2462542" y="2978590"/>
                </a:cubicBezTo>
                <a:cubicBezTo>
                  <a:pt x="2483667" y="2966519"/>
                  <a:pt x="2502126" y="2947474"/>
                  <a:pt x="2525917" y="2942376"/>
                </a:cubicBezTo>
                <a:cubicBezTo>
                  <a:pt x="2675433" y="2910337"/>
                  <a:pt x="2882655" y="2929170"/>
                  <a:pt x="3023857" y="2933323"/>
                </a:cubicBezTo>
                <a:cubicBezTo>
                  <a:pt x="3345517" y="3029819"/>
                  <a:pt x="3092354" y="2930045"/>
                  <a:pt x="3440317" y="3603279"/>
                </a:cubicBezTo>
                <a:cubicBezTo>
                  <a:pt x="3468849" y="3658482"/>
                  <a:pt x="3530851" y="3766242"/>
                  <a:pt x="3530851" y="3766242"/>
                </a:cubicBezTo>
                <a:cubicBezTo>
                  <a:pt x="3521798" y="3775295"/>
                  <a:pt x="3511887" y="3803238"/>
                  <a:pt x="3503691" y="3793402"/>
                </a:cubicBezTo>
                <a:cubicBezTo>
                  <a:pt x="3485879" y="3772028"/>
                  <a:pt x="3490561" y="3739295"/>
                  <a:pt x="3485584" y="3711921"/>
                </a:cubicBezTo>
                <a:cubicBezTo>
                  <a:pt x="3461666" y="3580375"/>
                  <a:pt x="3462519" y="3537212"/>
                  <a:pt x="3449370" y="3385996"/>
                </a:cubicBezTo>
                <a:cubicBezTo>
                  <a:pt x="3428715" y="2910910"/>
                  <a:pt x="3458486" y="3427333"/>
                  <a:pt x="3413156" y="2996697"/>
                </a:cubicBezTo>
                <a:cubicBezTo>
                  <a:pt x="3389906" y="2775825"/>
                  <a:pt x="3433054" y="2898875"/>
                  <a:pt x="3367889" y="2752253"/>
                </a:cubicBezTo>
                <a:cubicBezTo>
                  <a:pt x="3318524" y="2406718"/>
                  <a:pt x="3317030" y="2424963"/>
                  <a:pt x="3404103" y="1774479"/>
                </a:cubicBezTo>
                <a:cubicBezTo>
                  <a:pt x="3415568" y="1688826"/>
                  <a:pt x="3483211" y="1620303"/>
                  <a:pt x="3512744" y="1539089"/>
                </a:cubicBezTo>
                <a:cubicBezTo>
                  <a:pt x="3556812" y="1417902"/>
                  <a:pt x="3535043" y="1471968"/>
                  <a:pt x="3576119" y="1376127"/>
                </a:cubicBezTo>
                <a:cubicBezTo>
                  <a:pt x="3582109" y="1202400"/>
                  <a:pt x="3616157" y="1101154"/>
                  <a:pt x="3530851" y="950614"/>
                </a:cubicBezTo>
                <a:cubicBezTo>
                  <a:pt x="3506631" y="907873"/>
                  <a:pt x="3469976" y="872217"/>
                  <a:pt x="3431263" y="841972"/>
                </a:cubicBezTo>
                <a:cubicBezTo>
                  <a:pt x="3372528" y="796085"/>
                  <a:pt x="3307444" y="758325"/>
                  <a:pt x="3241140" y="724277"/>
                </a:cubicBezTo>
                <a:cubicBezTo>
                  <a:pt x="3132743" y="668613"/>
                  <a:pt x="3117476" y="678894"/>
                  <a:pt x="3023857" y="651849"/>
                </a:cubicBezTo>
                <a:cubicBezTo>
                  <a:pt x="2911944" y="619519"/>
                  <a:pt x="2798117" y="592719"/>
                  <a:pt x="2688879" y="552261"/>
                </a:cubicBezTo>
                <a:cubicBezTo>
                  <a:pt x="2576513" y="510644"/>
                  <a:pt x="2538141" y="473246"/>
                  <a:pt x="2453489" y="407406"/>
                </a:cubicBezTo>
                <a:cubicBezTo>
                  <a:pt x="2450471" y="356103"/>
                  <a:pt x="2449549" y="304634"/>
                  <a:pt x="2444435" y="253497"/>
                </a:cubicBezTo>
                <a:cubicBezTo>
                  <a:pt x="2443485" y="244001"/>
                  <a:pt x="2442130" y="233085"/>
                  <a:pt x="2435382" y="226337"/>
                </a:cubicBezTo>
                <a:cubicBezTo>
                  <a:pt x="2419540" y="210495"/>
                  <a:pt x="2346993" y="192256"/>
                  <a:pt x="2335794" y="190123"/>
                </a:cubicBezTo>
                <a:cubicBezTo>
                  <a:pt x="2294672" y="182290"/>
                  <a:pt x="2188849" y="169491"/>
                  <a:pt x="2136618" y="162962"/>
                </a:cubicBezTo>
                <a:cubicBezTo>
                  <a:pt x="2127564" y="159944"/>
                  <a:pt x="2117799" y="158544"/>
                  <a:pt x="2109457" y="153909"/>
                </a:cubicBezTo>
                <a:cubicBezTo>
                  <a:pt x="2027086" y="108148"/>
                  <a:pt x="2080759" y="134521"/>
                  <a:pt x="2027976" y="90535"/>
                </a:cubicBezTo>
                <a:cubicBezTo>
                  <a:pt x="2019617" y="83569"/>
                  <a:pt x="2009670" y="78752"/>
                  <a:pt x="2000816" y="72428"/>
                </a:cubicBezTo>
                <a:cubicBezTo>
                  <a:pt x="1988537" y="63657"/>
                  <a:pt x="1978391" y="51395"/>
                  <a:pt x="1964602" y="45267"/>
                </a:cubicBezTo>
                <a:cubicBezTo>
                  <a:pt x="1950540" y="39017"/>
                  <a:pt x="1934534" y="38614"/>
                  <a:pt x="1919334" y="36214"/>
                </a:cubicBezTo>
                <a:cubicBezTo>
                  <a:pt x="1877178" y="29558"/>
                  <a:pt x="1792586" y="18107"/>
                  <a:pt x="1792586" y="18107"/>
                </a:cubicBezTo>
                <a:lnTo>
                  <a:pt x="177447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i="1" u="sng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uk-UA" b="1" i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uk-UA" b="1" i="1" u="sng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uk-UA" b="1" i="1" u="sng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Азіатсько</a:t>
            </a:r>
            <a:r>
              <a:rPr lang="uk-UA" b="1" i="1" u="sng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– Тихоокеанський регіон</a:t>
            </a:r>
            <a:endParaRPr lang="ru-RU" b="1" i="1" u="sng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0661" y="1336075"/>
            <a:ext cx="3438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ourier New" pitchFamily="49" charset="0"/>
                <a:cs typeface="Courier New" pitchFamily="49" charset="0"/>
              </a:rPr>
              <a:t>контроль над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Китаєм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недоторканність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колоніальних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володінь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баланс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морських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latin typeface="Courier New" pitchFamily="49" charset="0"/>
                <a:cs typeface="Courier New" pitchFamily="49" charset="0"/>
              </a:rPr>
              <a:t>озброєнь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04664"/>
            <a:ext cx="251423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Велика Британія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04248" y="404664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Японія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2847" y="4277821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США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693750" y="692696"/>
            <a:ext cx="1086162" cy="6219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1"/>
          </p:cNvCxnSpPr>
          <p:nvPr/>
        </p:nvCxnSpPr>
        <p:spPr>
          <a:xfrm flipH="1">
            <a:off x="5148064" y="692696"/>
            <a:ext cx="165618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337952" y="3573016"/>
            <a:ext cx="45015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876256" y="1124744"/>
            <a:ext cx="2088232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urier New" pitchFamily="49" charset="0"/>
                <a:cs typeface="Courier New" pitchFamily="49" charset="0"/>
              </a:rPr>
              <a:t>Подальше посилення своїх позицій;</a:t>
            </a:r>
          </a:p>
          <a:p>
            <a:pPr algn="ctr"/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збереження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принципу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поділу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Китаю на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сфери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впливу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1124744"/>
            <a:ext cx="2364512" cy="1513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збереження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принципу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поділу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Китаю на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сфери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впливу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9833" y="5013176"/>
            <a:ext cx="307204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політика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стосовно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Китаю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під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гаслами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"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відкритих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дверей" і "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рівних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можливостей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".</a:t>
            </a:r>
          </a:p>
        </p:txBody>
      </p:sp>
      <p:sp>
        <p:nvSpPr>
          <p:cNvPr id="20" name="Двойная стрелка вверх/вниз 19"/>
          <p:cNvSpPr/>
          <p:nvPr/>
        </p:nvSpPr>
        <p:spPr>
          <a:xfrm rot="2101548">
            <a:off x="5900252" y="524914"/>
            <a:ext cx="426256" cy="426920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9673">
            <a:off x="1761175" y="940028"/>
            <a:ext cx="259715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9" grpId="0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20984" cy="664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4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uk-UA" dirty="0"/>
              <a:t>Сильні та слабкі сторони </a:t>
            </a:r>
            <a:r>
              <a:rPr lang="uk-UA" dirty="0" err="1"/>
              <a:t>Версальсько</a:t>
            </a:r>
            <a:r>
              <a:rPr lang="uk-UA" dirty="0"/>
              <a:t> – Вашингтонської системи.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493" y="1628800"/>
            <a:ext cx="4038600" cy="4925144"/>
          </a:xfrm>
        </p:spPr>
        <p:txBody>
          <a:bodyPr>
            <a:normAutofit fontScale="47500" lnSpcReduction="20000"/>
          </a:bodyPr>
          <a:lstStyle/>
          <a:p>
            <a:r>
              <a:rPr lang="uk-UA" b="1" u="sng" dirty="0" smtClean="0">
                <a:solidFill>
                  <a:srgbClr val="FFFF00"/>
                </a:solidFill>
              </a:rPr>
              <a:t>Сильні сторони:</a:t>
            </a:r>
          </a:p>
          <a:p>
            <a:pPr marL="137160" indent="0">
              <a:buNone/>
            </a:pPr>
            <a:endParaRPr lang="ru-RU" b="1" u="sng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ru-RU" sz="2900" dirty="0" smtClean="0"/>
              <a:t>заклали </a:t>
            </a:r>
            <a:r>
              <a:rPr lang="ru-RU" sz="2900" dirty="0"/>
              <a:t>основу </a:t>
            </a:r>
            <a:r>
              <a:rPr lang="ru-RU" sz="2900" dirty="0" err="1"/>
              <a:t>Версальсько-Вашингтонської</a:t>
            </a:r>
            <a:r>
              <a:rPr lang="ru-RU" sz="2900" dirty="0"/>
              <a:t> </a:t>
            </a:r>
            <a:r>
              <a:rPr lang="ru-RU" sz="2900" dirty="0" err="1"/>
              <a:t>системи</a:t>
            </a:r>
            <a:r>
              <a:rPr lang="ru-RU" sz="2900" dirty="0"/>
              <a:t> </a:t>
            </a:r>
            <a:r>
              <a:rPr lang="ru-RU" sz="2900" dirty="0" err="1"/>
              <a:t>післявоєнних</a:t>
            </a:r>
            <a:r>
              <a:rPr lang="ru-RU" sz="2900" dirty="0"/>
              <a:t> </a:t>
            </a:r>
            <a:r>
              <a:rPr lang="ru-RU" sz="2900" dirty="0" err="1"/>
              <a:t>міжнародних</a:t>
            </a:r>
            <a:r>
              <a:rPr lang="ru-RU" sz="2900" dirty="0"/>
              <a:t> </a:t>
            </a:r>
            <a:r>
              <a:rPr lang="ru-RU" sz="2900" dirty="0" err="1" smtClean="0"/>
              <a:t>відносин</a:t>
            </a:r>
            <a:r>
              <a:rPr lang="ru-RU" sz="2900" dirty="0" smtClean="0"/>
              <a:t>;</a:t>
            </a:r>
          </a:p>
          <a:p>
            <a:pPr>
              <a:buFontTx/>
              <a:buChar char="-"/>
            </a:pPr>
            <a:r>
              <a:rPr lang="ru-RU" sz="2900" dirty="0" err="1" smtClean="0"/>
              <a:t>забезпечило</a:t>
            </a:r>
            <a:r>
              <a:rPr lang="ru-RU" sz="2900" dirty="0" smtClean="0"/>
              <a:t> </a:t>
            </a:r>
            <a:r>
              <a:rPr lang="ru-RU" sz="2900" dirty="0" err="1"/>
              <a:t>вихід</a:t>
            </a:r>
            <a:r>
              <a:rPr lang="ru-RU" sz="2900" dirty="0"/>
              <a:t> </a:t>
            </a:r>
            <a:r>
              <a:rPr lang="ru-RU" sz="2900" dirty="0" err="1"/>
              <a:t>із</a:t>
            </a:r>
            <a:r>
              <a:rPr lang="ru-RU" sz="2900" dirty="0"/>
              <a:t> </a:t>
            </a:r>
            <a:r>
              <a:rPr lang="ru-RU" sz="2900" dirty="0" err="1"/>
              <a:t>війни</a:t>
            </a:r>
            <a:r>
              <a:rPr lang="ru-RU" sz="2900" dirty="0"/>
              <a:t>, дало </a:t>
            </a:r>
            <a:r>
              <a:rPr lang="ru-RU" sz="2900" dirty="0" err="1"/>
              <a:t>можливість</a:t>
            </a:r>
            <a:r>
              <a:rPr lang="ru-RU" sz="2900" dirty="0"/>
              <a:t> </a:t>
            </a:r>
            <a:r>
              <a:rPr lang="ru-RU" sz="2900" dirty="0" err="1"/>
              <a:t>розрядити</a:t>
            </a:r>
            <a:r>
              <a:rPr lang="ru-RU" sz="2900" dirty="0"/>
              <a:t> </a:t>
            </a:r>
            <a:r>
              <a:rPr lang="ru-RU" sz="2900" dirty="0" err="1"/>
              <a:t>післявоєнну</a:t>
            </a:r>
            <a:r>
              <a:rPr lang="ru-RU" sz="2900" dirty="0"/>
              <a:t> </a:t>
            </a:r>
            <a:r>
              <a:rPr lang="ru-RU" sz="2900" dirty="0" err="1"/>
              <a:t>напруженість</a:t>
            </a:r>
            <a:r>
              <a:rPr lang="ru-RU" sz="2900" dirty="0"/>
              <a:t> і заклало основу для </a:t>
            </a:r>
            <a:r>
              <a:rPr lang="ru-RU" sz="2900" dirty="0" err="1"/>
              <a:t>відносної</a:t>
            </a:r>
            <a:r>
              <a:rPr lang="ru-RU" sz="2900" dirty="0"/>
              <a:t> </a:t>
            </a:r>
            <a:r>
              <a:rPr lang="ru-RU" sz="2900" dirty="0" err="1"/>
              <a:t>стабільності</a:t>
            </a:r>
            <a:r>
              <a:rPr lang="ru-RU" sz="2900" dirty="0"/>
              <a:t> в </a:t>
            </a:r>
            <a:r>
              <a:rPr lang="ru-RU" sz="2900" dirty="0" err="1"/>
              <a:t>міжнародних</a:t>
            </a:r>
            <a:r>
              <a:rPr lang="ru-RU" sz="2900" dirty="0"/>
              <a:t> </a:t>
            </a:r>
            <a:r>
              <a:rPr lang="ru-RU" sz="2900" dirty="0" err="1"/>
              <a:t>відносинах</a:t>
            </a:r>
            <a:r>
              <a:rPr lang="ru-RU" sz="2900" dirty="0"/>
              <a:t> у 20-ті </a:t>
            </a:r>
            <a:r>
              <a:rPr lang="ru-RU" sz="2900" dirty="0" err="1" smtClean="0"/>
              <a:t>рр</a:t>
            </a:r>
            <a:r>
              <a:rPr lang="ru-RU" sz="2900" dirty="0" smtClean="0"/>
              <a:t>.</a:t>
            </a:r>
          </a:p>
          <a:p>
            <a:pPr>
              <a:buFontTx/>
              <a:buChar char="-"/>
            </a:pPr>
            <a:r>
              <a:rPr lang="ru-RU" sz="2900" dirty="0" err="1" smtClean="0"/>
              <a:t>визнання</a:t>
            </a:r>
            <a:r>
              <a:rPr lang="ru-RU" sz="2900" dirty="0" smtClean="0"/>
              <a:t> </a:t>
            </a:r>
            <a:r>
              <a:rPr lang="ru-RU" sz="2900" dirty="0"/>
              <a:t>права на </a:t>
            </a:r>
            <a:r>
              <a:rPr lang="ru-RU" sz="2900" dirty="0" err="1"/>
              <a:t>самовизначення</a:t>
            </a:r>
            <a:r>
              <a:rPr lang="ru-RU" sz="2900" dirty="0"/>
              <a:t> </a:t>
            </a:r>
            <a:r>
              <a:rPr lang="ru-RU" sz="2900" dirty="0" err="1"/>
              <a:t>народів</a:t>
            </a:r>
            <a:r>
              <a:rPr lang="ru-RU" sz="2900" dirty="0"/>
              <a:t>‚ </a:t>
            </a:r>
            <a:r>
              <a:rPr lang="ru-RU" sz="2900" dirty="0" err="1"/>
              <a:t>відмову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війни</a:t>
            </a:r>
            <a:r>
              <a:rPr lang="ru-RU" sz="2900" dirty="0"/>
              <a:t> як </a:t>
            </a:r>
            <a:r>
              <a:rPr lang="ru-RU" sz="2900" dirty="0" err="1"/>
              <a:t>засобу</a:t>
            </a:r>
            <a:r>
              <a:rPr lang="ru-RU" sz="2900" dirty="0"/>
              <a:t> </a:t>
            </a:r>
            <a:r>
              <a:rPr lang="ru-RU" sz="2900" dirty="0" err="1"/>
              <a:t>вирішення</a:t>
            </a:r>
            <a:r>
              <a:rPr lang="ru-RU" sz="2900" dirty="0"/>
              <a:t> </a:t>
            </a:r>
            <a:r>
              <a:rPr lang="ru-RU" sz="2900" dirty="0" err="1"/>
              <a:t>конфліктів</a:t>
            </a:r>
            <a:r>
              <a:rPr lang="ru-RU" sz="2900" dirty="0"/>
              <a:t> і т. </a:t>
            </a:r>
            <a:r>
              <a:rPr lang="ru-RU" sz="2900" dirty="0" err="1"/>
              <a:t>ін</a:t>
            </a:r>
            <a:r>
              <a:rPr lang="ru-RU" sz="2900" dirty="0"/>
              <a:t>. </a:t>
            </a:r>
            <a:endParaRPr lang="ru-RU" sz="2900" dirty="0" smtClean="0"/>
          </a:p>
          <a:p>
            <a:pPr>
              <a:buFontTx/>
              <a:buChar char="-"/>
            </a:pPr>
            <a:r>
              <a:rPr lang="ru-RU" sz="2900" dirty="0" err="1" smtClean="0"/>
              <a:t>створення</a:t>
            </a:r>
            <a:r>
              <a:rPr lang="ru-RU" sz="2900" dirty="0" smtClean="0"/>
              <a:t> </a:t>
            </a:r>
            <a:r>
              <a:rPr lang="ru-RU" sz="2900" dirty="0" err="1"/>
              <a:t>Ліги</a:t>
            </a:r>
            <a:r>
              <a:rPr lang="ru-RU" sz="2900" dirty="0"/>
              <a:t> </a:t>
            </a:r>
            <a:r>
              <a:rPr lang="ru-RU" sz="2900" dirty="0" err="1"/>
              <a:t>Націй</a:t>
            </a:r>
            <a:r>
              <a:rPr lang="ru-RU" sz="2900" dirty="0"/>
              <a:t>. </a:t>
            </a:r>
            <a:endParaRPr lang="ru-RU" sz="2900" dirty="0" smtClean="0"/>
          </a:p>
          <a:p>
            <a:pPr>
              <a:buFontTx/>
              <a:buChar char="-"/>
            </a:pPr>
            <a:r>
              <a:rPr lang="ru-RU" sz="2900" dirty="0" err="1" smtClean="0"/>
              <a:t>Було</a:t>
            </a:r>
            <a:r>
              <a:rPr lang="ru-RU" sz="2900" dirty="0" smtClean="0"/>
              <a:t> </a:t>
            </a:r>
            <a:r>
              <a:rPr lang="ru-RU" sz="2900" dirty="0" err="1"/>
              <a:t>визнано</a:t>
            </a:r>
            <a:r>
              <a:rPr lang="ru-RU" sz="2900" dirty="0"/>
              <a:t> </a:t>
            </a:r>
            <a:r>
              <a:rPr lang="ru-RU" sz="2900" dirty="0" err="1"/>
              <a:t>незалежність</a:t>
            </a:r>
            <a:r>
              <a:rPr lang="ru-RU" sz="2900" dirty="0"/>
              <a:t> ряду </a:t>
            </a:r>
            <a:r>
              <a:rPr lang="ru-RU" sz="2900" dirty="0" err="1"/>
              <a:t>європейських</a:t>
            </a:r>
            <a:r>
              <a:rPr lang="ru-RU" sz="2900" dirty="0"/>
              <a:t> держав, за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довго</a:t>
            </a:r>
            <a:r>
              <a:rPr lang="ru-RU" sz="2900" dirty="0"/>
              <a:t> </a:t>
            </a:r>
            <a:r>
              <a:rPr lang="ru-RU" sz="2900" dirty="0" err="1"/>
              <a:t>боролися</a:t>
            </a:r>
            <a:r>
              <a:rPr lang="ru-RU" sz="2900" dirty="0"/>
              <a:t> </a:t>
            </a:r>
            <a:r>
              <a:rPr lang="ru-RU" sz="2900" dirty="0" err="1"/>
              <a:t>їх</a:t>
            </a:r>
            <a:r>
              <a:rPr lang="ru-RU" sz="2900" dirty="0"/>
              <a:t> народи.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b="1" u="sng" dirty="0" smtClean="0">
                <a:solidFill>
                  <a:srgbClr val="FFFF00"/>
                </a:solidFill>
              </a:rPr>
              <a:t>Слабкі сторони:</a:t>
            </a:r>
          </a:p>
          <a:p>
            <a:pPr marL="137160" indent="0">
              <a:buNone/>
            </a:pPr>
            <a:endParaRPr lang="uk-UA" b="1" u="sng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ru-RU" dirty="0" err="1" smtClean="0"/>
              <a:t>Слабкість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обумовлена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творці</a:t>
            </a:r>
            <a:r>
              <a:rPr lang="ru-RU" dirty="0"/>
              <a:t> поставили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держав і </a:t>
            </a:r>
            <a:r>
              <a:rPr lang="ru-RU" dirty="0" err="1"/>
              <a:t>народів</a:t>
            </a:r>
            <a:r>
              <a:rPr lang="ru-RU" dirty="0"/>
              <a:t> у </a:t>
            </a:r>
            <a:r>
              <a:rPr lang="ru-RU" dirty="0" err="1"/>
              <a:t>таке</a:t>
            </a:r>
            <a:r>
              <a:rPr lang="ru-RU" dirty="0"/>
              <a:t> становище, за </a:t>
            </a:r>
            <a:r>
              <a:rPr lang="ru-RU" dirty="0" err="1"/>
              <a:t>якого</a:t>
            </a:r>
            <a:r>
              <a:rPr lang="ru-RU" dirty="0"/>
              <a:t> вони не могли не </a:t>
            </a:r>
            <a:r>
              <a:rPr lang="ru-RU" dirty="0" err="1"/>
              <a:t>боротися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Весь </a:t>
            </a:r>
            <a:r>
              <a:rPr lang="ru-RU" dirty="0" err="1"/>
              <a:t>тягар</a:t>
            </a:r>
            <a:r>
              <a:rPr lang="ru-RU" dirty="0"/>
              <a:t> </a:t>
            </a:r>
            <a:r>
              <a:rPr lang="ru-RU" dirty="0" err="1"/>
              <a:t>післявоєнних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на </a:t>
            </a:r>
            <a:r>
              <a:rPr lang="ru-RU" dirty="0" err="1"/>
              <a:t>переможені</a:t>
            </a:r>
            <a:r>
              <a:rPr lang="ru-RU" dirty="0"/>
              <a:t> народи, </a:t>
            </a:r>
            <a:r>
              <a:rPr lang="ru-RU" dirty="0" err="1"/>
              <a:t>хоча</a:t>
            </a:r>
            <a:r>
              <a:rPr lang="ru-RU" dirty="0"/>
              <a:t> вони </a:t>
            </a:r>
            <a:r>
              <a:rPr lang="ru-RU" dirty="0" err="1"/>
              <a:t>вже</a:t>
            </a:r>
            <a:r>
              <a:rPr lang="ru-RU" dirty="0"/>
              <a:t> скинули </a:t>
            </a:r>
            <a:r>
              <a:rPr lang="ru-RU" dirty="0" err="1"/>
              <a:t>режими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брали участь у </a:t>
            </a:r>
            <a:r>
              <a:rPr lang="ru-RU" dirty="0" err="1"/>
              <a:t>розв’язанні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Умови</a:t>
            </a:r>
            <a:r>
              <a:rPr lang="ru-RU" dirty="0"/>
              <a:t> миру </a:t>
            </a:r>
            <a:r>
              <a:rPr lang="ru-RU" dirty="0" err="1"/>
              <a:t>здавалися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несправедливими</a:t>
            </a:r>
            <a:r>
              <a:rPr lang="ru-RU" dirty="0"/>
              <a:t> для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не </a:t>
            </a:r>
            <a:r>
              <a:rPr lang="ru-RU" dirty="0" err="1"/>
              <a:t>капітулювали</a:t>
            </a:r>
            <a:r>
              <a:rPr lang="ru-RU" dirty="0"/>
              <a:t> перед державами </a:t>
            </a:r>
            <a:r>
              <a:rPr lang="ru-RU" dirty="0" err="1"/>
              <a:t>Антанти</a:t>
            </a:r>
            <a:r>
              <a:rPr lang="ru-RU" dirty="0"/>
              <a:t>.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закінчилася</a:t>
            </a:r>
            <a:r>
              <a:rPr lang="ru-RU" dirty="0"/>
              <a:t>, коли </a:t>
            </a:r>
            <a:r>
              <a:rPr lang="ru-RU" dirty="0" err="1"/>
              <a:t>жоден</a:t>
            </a:r>
            <a:r>
              <a:rPr lang="ru-RU" dirty="0"/>
              <a:t> солдат </a:t>
            </a:r>
            <a:r>
              <a:rPr lang="ru-RU" dirty="0" err="1"/>
              <a:t>Антанти</a:t>
            </a:r>
            <a:r>
              <a:rPr lang="ru-RU" dirty="0"/>
              <a:t> так і не ступив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репарації</a:t>
            </a:r>
            <a:r>
              <a:rPr lang="ru-RU" dirty="0"/>
              <a:t> аж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відповідали</a:t>
            </a:r>
            <a:r>
              <a:rPr lang="ru-RU" dirty="0"/>
              <a:t> </a:t>
            </a:r>
            <a:r>
              <a:rPr lang="ru-RU" dirty="0" err="1"/>
              <a:t>реальним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</a:t>
            </a:r>
            <a:r>
              <a:rPr lang="ru-RU" dirty="0" err="1"/>
              <a:t>переможених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/>
              <a:t>Поза </a:t>
            </a:r>
            <a:r>
              <a:rPr lang="ru-RU" dirty="0" err="1"/>
              <a:t>Версальською</a:t>
            </a:r>
            <a:r>
              <a:rPr lang="ru-RU" dirty="0"/>
              <a:t> системою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 smtClean="0"/>
              <a:t>більшовицька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>; </a:t>
            </a:r>
          </a:p>
          <a:p>
            <a:pPr>
              <a:buFontTx/>
              <a:buChar char="-"/>
            </a:pP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до </a:t>
            </a:r>
            <a:r>
              <a:rPr lang="ru-RU" dirty="0" err="1"/>
              <a:t>влади</a:t>
            </a:r>
            <a:r>
              <a:rPr lang="ru-RU" dirty="0"/>
              <a:t> в США,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згодом</a:t>
            </a:r>
            <a:r>
              <a:rPr lang="ru-RU" dirty="0"/>
              <a:t> і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прагнули</a:t>
            </a:r>
            <a:r>
              <a:rPr lang="ru-RU" dirty="0"/>
              <a:t> </a:t>
            </a:r>
            <a:r>
              <a:rPr lang="ru-RU" dirty="0" err="1"/>
              <a:t>відмежуватися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закладених</a:t>
            </a:r>
            <a:r>
              <a:rPr lang="ru-RU" dirty="0"/>
              <a:t>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попередниками</a:t>
            </a:r>
            <a:r>
              <a:rPr lang="ru-RU" dirty="0"/>
              <a:t> </a:t>
            </a:r>
            <a:r>
              <a:rPr lang="ru-RU" dirty="0" err="1"/>
              <a:t>несправедливості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2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375</TotalTime>
  <Words>623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Міжнародні договори 1921 – 1929рр. Версальсько – Вашингтонська система</vt:lpstr>
      <vt:lpstr>Завдання уроку</vt:lpstr>
      <vt:lpstr>План</vt:lpstr>
      <vt:lpstr>Опорні поняття і дати</vt:lpstr>
      <vt:lpstr>Проблемне завдання</vt:lpstr>
      <vt:lpstr>Актуалізація опорних знань</vt:lpstr>
      <vt:lpstr>Презентация PowerPoint</vt:lpstr>
      <vt:lpstr>Презентация PowerPoint</vt:lpstr>
      <vt:lpstr>Сильні та слабкі сторони Версальсько – Вашингтонської системи.</vt:lpstr>
      <vt:lpstr>Презентация PowerPoint</vt:lpstr>
      <vt:lpstr>Проблема репарацій.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Закріплення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Володимир</cp:lastModifiedBy>
  <cp:revision>49</cp:revision>
  <dcterms:modified xsi:type="dcterms:W3CDTF">2011-11-07T09:41:51Z</dcterms:modified>
</cp:coreProperties>
</file>