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3886198" x="0"/>
            <a:ext cy="2971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3886198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5633442" x="0"/>
            <a:ext cy="1224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9" name="Shape 29"/>
          <p:cNvCxnSpPr/>
          <p:nvPr/>
        </p:nvCxnSpPr>
        <p:spPr>
          <a:xfrm>
            <a:off y="5633442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4"/><Relationship Target="../media/image04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4"/><Relationship Target="../media/image11.jp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jpg" Type="http://schemas.openxmlformats.org/officeDocument/2006/relationships/image" Id="rId4"/><Relationship Target="../media/image12.jp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gif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gif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771751" x="685800"/>
            <a:ext cy="2036700" cx="8301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uk"/>
              <a:t>Німецька техніка у роки Другої Світової війни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3988925" x="1691175"/>
            <a:ext cy="1160700" cx="5923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uk"/>
              <a:t>підготував:Женя Чорний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uk">
                <a:latin typeface="Times New Roman"/>
                <a:ea typeface="Times New Roman"/>
                <a:cs typeface="Times New Roman"/>
                <a:sym typeface="Times New Roman"/>
              </a:rPr>
              <a:t>Штурмова гармата «Фердинанд»</a:t>
            </a:r>
          </a:p>
          <a:p>
            <a:r>
              <a:t/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uk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Під час Другої світової війни ідея важких танків набула нового розвитку. Конструктори дійшли висновку про необхідність створення танків із товстою бронею, здатною протистояти новим протитанковим гарматам.</a:t>
            </a:r>
          </a:p>
        </p:txBody>
      </p:sp>
      <p:sp>
        <p:nvSpPr>
          <p:cNvPr id="89" name="Shape 89"/>
          <p:cNvSpPr/>
          <p:nvPr/>
        </p:nvSpPr>
        <p:spPr>
          <a:xfrm>
            <a:off y="3968400" x="187900"/>
            <a:ext cy="2686474" cx="40563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0" name="Shape 90"/>
          <p:cNvSpPr/>
          <p:nvPr/>
        </p:nvSpPr>
        <p:spPr>
          <a:xfrm>
            <a:off y="3968400" x="4244250"/>
            <a:ext cy="2686475" cx="47799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4490625" x="0"/>
            <a:ext cy="2526000" cx="8965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2000" lang="uk"/>
              <a:t>Управлінці скористалися побажанням Гітлера про створення штурмової гармати на базі танків PZ.IV і VK 4501, оснащених новітньої 88-мм протитанковою гарматою Pak 43/2 з довжиною ствола у 71 калібр. Проектування велося фірмою Porsche спільно з конструкторами берлінського заводу Alkett.</a:t>
            </a:r>
          </a:p>
        </p:txBody>
      </p:sp>
      <p:sp>
        <p:nvSpPr>
          <p:cNvPr id="96" name="Shape 96"/>
          <p:cNvSpPr/>
          <p:nvPr/>
        </p:nvSpPr>
        <p:spPr>
          <a:xfrm>
            <a:off y="0" x="0"/>
            <a:ext cy="4373924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1672725" x="5912273"/>
            <a:ext cy="4481999" cx="2789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2200" lang="uk"/>
              <a:t>Збірка першої машини почалася 16 лютого, а останній «Фердинанд» покинув заводські цехи 8 травня 1943. У квітні перша серійна машина проходила випробування на Куммерсдорфському полігоні. </a:t>
            </a:r>
          </a:p>
        </p:txBody>
      </p:sp>
      <p:sp>
        <p:nvSpPr>
          <p:cNvPr id="102" name="Shape 102"/>
          <p:cNvSpPr/>
          <p:nvPr/>
        </p:nvSpPr>
        <p:spPr>
          <a:xfrm>
            <a:off y="-951" x="1827"/>
            <a:ext cy="6875139" cx="577831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5522900" x="457200"/>
            <a:ext cy="1044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1800" lang="uk"/>
              <a:t>«Фердинанд» шістсот п'ятдесят третього важкого дивізіону винищувачів танків, захоплений з екіпажем, бійцями 129-ї Орловської стрілецької дивізії. Липень 1943</a:t>
            </a:r>
          </a:p>
        </p:txBody>
      </p:sp>
      <p:sp>
        <p:nvSpPr>
          <p:cNvPr id="108" name="Shape 108"/>
          <p:cNvSpPr/>
          <p:nvPr/>
        </p:nvSpPr>
        <p:spPr>
          <a:xfrm>
            <a:off y="0" x="0"/>
            <a:ext cy="5314950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uk"/>
              <a:t>Німецькі військові кораблі</a:t>
            </a:r>
          </a:p>
          <a:p>
            <a:r>
              <a:t/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600200" x="-90375"/>
            <a:ext cy="2485499" cx="9144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b="1" sz="2400" lang="uk"/>
              <a:t>Авіаносець «Граф Цеппелін»</a:t>
            </a:r>
            <a:r>
              <a:rPr sz="2400" lang="uk"/>
              <a:t> — єдиний авіаносець, спущений на воду Німеччиною під час Другої світової війни. Це була спроба Кригсмаріне реалізувати створення збалансованого океанського флоту, здатність продемонструвати німецьку військово-морську могутність далеко за межами Балтійського і Північного морів.</a:t>
            </a:r>
          </a:p>
        </p:txBody>
      </p:sp>
      <p:sp>
        <p:nvSpPr>
          <p:cNvPr id="115" name="Shape 115"/>
          <p:cNvSpPr/>
          <p:nvPr/>
        </p:nvSpPr>
        <p:spPr>
          <a:xfrm>
            <a:off y="4268250" x="4631650"/>
            <a:ext cy="2485499" cx="40551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6" name="Shape 116"/>
          <p:cNvSpPr/>
          <p:nvPr/>
        </p:nvSpPr>
        <p:spPr>
          <a:xfrm>
            <a:off y="4268250" x="193525"/>
            <a:ext cy="2485499" cx="44381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1600200" x="457200"/>
            <a:ext cy="2229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b="1" lang="uk"/>
              <a:t>Бі́смарк </a:t>
            </a:r>
            <a:r>
              <a:rPr lang="uk"/>
              <a:t>— лінкор німецьких військово-морських сил Третього Рейху, один з найпотужніших та найвідоміших військових кораблів Другої світової війни.</a:t>
            </a:r>
          </a:p>
        </p:txBody>
      </p:sp>
      <p:sp>
        <p:nvSpPr>
          <p:cNvPr id="122" name="Shape 122"/>
          <p:cNvSpPr/>
          <p:nvPr/>
        </p:nvSpPr>
        <p:spPr>
          <a:xfrm>
            <a:off y="3830100" x="0"/>
            <a:ext cy="2929500" cx="44055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3" name="Shape 123"/>
          <p:cNvSpPr/>
          <p:nvPr/>
        </p:nvSpPr>
        <p:spPr>
          <a:xfrm>
            <a:off y="3830100" x="4405550"/>
            <a:ext cy="2929499" cx="46570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857500" x="2086475"/>
            <a:ext cy="1143000" cx="522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uk">
                <a:solidFill>
                  <a:schemeClr val="accent4"/>
                </a:solidFill>
              </a:rPr>
              <a:t>Дякую за увагу!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y="1600200" x="0"/>
            <a:ext cy="2265899" cx="8686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3600" lang="uk"/>
              <a:t>Дру́га світова́ війна́</a:t>
            </a:r>
            <a:r>
              <a:rPr lang="uk"/>
              <a:t> — наймасштабніша світова війна в історії людства. Почалася </a:t>
            </a:r>
          </a:p>
          <a:p>
            <a:pPr algn="ctr">
              <a:buNone/>
            </a:pPr>
            <a:r>
              <a:rPr b="1" lang="uk"/>
              <a:t>1 вересня 1939</a:t>
            </a:r>
            <a:r>
              <a:rPr lang="uk"/>
              <a:t> і тривала до </a:t>
            </a:r>
            <a:r>
              <a:rPr b="1" lang="uk"/>
              <a:t>2 вересня 1945</a:t>
            </a:r>
          </a:p>
        </p:txBody>
      </p:sp>
      <p:sp>
        <p:nvSpPr>
          <p:cNvPr id="40" name="Shape 40"/>
          <p:cNvSpPr/>
          <p:nvPr/>
        </p:nvSpPr>
        <p:spPr>
          <a:xfrm>
            <a:off y="3581375" x="834625"/>
            <a:ext cy="3060000" cx="7247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y="4095625" x="529025"/>
            <a:ext cy="2858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lang="uk"/>
              <a:t>Вермахт</a:t>
            </a:r>
            <a:r>
              <a:rPr lang="uk"/>
              <a:t>,</a:t>
            </a:r>
            <a:r>
              <a:rPr b="1" lang="uk"/>
              <a:t>Бундесвер</a:t>
            </a:r>
            <a:r>
              <a:rPr lang="uk"/>
              <a:t> і </a:t>
            </a:r>
            <a:r>
              <a:rPr b="1" lang="uk"/>
              <a:t>Рейхсвер</a:t>
            </a:r>
            <a:r>
              <a:rPr lang="uk"/>
              <a:t>(збройні сили Німеччини) складаються з сухопутних військ, військово-повітряних сил, військово-морських сил,об'єднаних сил підтримки</a:t>
            </a:r>
          </a:p>
        </p:txBody>
      </p:sp>
      <p:sp>
        <p:nvSpPr>
          <p:cNvPr id="46" name="Shape 46"/>
          <p:cNvSpPr/>
          <p:nvPr/>
        </p:nvSpPr>
        <p:spPr>
          <a:xfrm>
            <a:off y="0" x="0"/>
            <a:ext cy="4014274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3600" lang="uk">
                <a:latin typeface="Times New Roman"/>
                <a:ea typeface="Times New Roman"/>
                <a:cs typeface="Times New Roman"/>
                <a:sym typeface="Times New Roman"/>
              </a:rPr>
              <a:t>Люфтва́ффе </a:t>
            </a:r>
            <a:r>
              <a:rPr sz="3600" lang="uk"/>
              <a:t>— назва німецьких військово-повітряних сил </a:t>
            </a:r>
          </a:p>
        </p:txBody>
      </p:sp>
      <p:sp>
        <p:nvSpPr>
          <p:cNvPr id="52" name="Shape 52"/>
          <p:cNvSpPr/>
          <p:nvPr/>
        </p:nvSpPr>
        <p:spPr>
          <a:xfrm>
            <a:off y="3294175" x="2281762"/>
            <a:ext cy="2929524" cx="45804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y="3970000" x="457200"/>
            <a:ext cy="2804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uk"/>
              <a:t>Перед початком війни, Люфтваффе була одною з найсучасніших, могутніших і досвідчених військових авіацій у світі. Люфтваффе мало перевагу у літаках перед суперниками.</a:t>
            </a:r>
          </a:p>
        </p:txBody>
      </p:sp>
      <p:sp>
        <p:nvSpPr>
          <p:cNvPr id="58" name="Shape 58"/>
          <p:cNvSpPr/>
          <p:nvPr/>
        </p:nvSpPr>
        <p:spPr>
          <a:xfrm>
            <a:off y="0" x="0"/>
            <a:ext cy="3638750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y="4661175" x="457200"/>
            <a:ext cy="19067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sz="3600" lang="uk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Bf-109F (Німеччина) — винищувач.</a:t>
            </a:r>
          </a:p>
          <a:p>
            <a:pPr rtl="0" lvl="0">
              <a:buNone/>
            </a:pPr>
            <a:r>
              <a:rPr sz="3600" lang="uk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Швидкість: 620 км/год. П. С: 12,00 км. Розмах крил: 9,90 м. Вага: 2392 кг.</a:t>
            </a:r>
          </a:p>
        </p:txBody>
      </p:sp>
      <p:sp>
        <p:nvSpPr>
          <p:cNvPr id="64" name="Shape 64"/>
          <p:cNvSpPr/>
          <p:nvPr/>
        </p:nvSpPr>
        <p:spPr>
          <a:xfrm>
            <a:off y="0" x="0"/>
            <a:ext cy="4029075" cx="91439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y="4571400" x="457200"/>
            <a:ext cy="1996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600" lang="uk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Bf-109G (Німеччина) — винищувач. Швидкість: 650 км/год. П. С: 12,00 км. Розмах крил: 9,90 м. Вага: 2255 кг.</a:t>
            </a:r>
          </a:p>
        </p:txBody>
      </p:sp>
      <p:sp>
        <p:nvSpPr>
          <p:cNvPr id="70" name="Shape 70"/>
          <p:cNvSpPr/>
          <p:nvPr/>
        </p:nvSpPr>
        <p:spPr>
          <a:xfrm>
            <a:off y="0" x="0"/>
            <a:ext cy="4329950" cx="91439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4428275" x="457200"/>
            <a:ext cy="213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sz="3600" lang="uk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Ju-87 (Німеччина) — пікіруючий бомбардувальник.</a:t>
            </a:r>
          </a:p>
          <a:p>
            <a:pPr rtl="0" lvl="0">
              <a:buNone/>
            </a:pPr>
            <a:r>
              <a:rPr sz="3600" lang="uk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Швидкість: 410 км/год. П. С: 7,30 км. Розмах крил: 15,00 м. Вага: 3940 кг.</a:t>
            </a:r>
          </a:p>
        </p:txBody>
      </p:sp>
      <p:sp>
        <p:nvSpPr>
          <p:cNvPr id="76" name="Shape 76"/>
          <p:cNvSpPr/>
          <p:nvPr/>
        </p:nvSpPr>
        <p:spPr>
          <a:xfrm>
            <a:off y="0" x="0"/>
            <a:ext cy="4428275" cx="91439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y="4266200" x="457200"/>
            <a:ext cy="2301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33333"/>
              <a:buFont typeface="Arial"/>
              <a:buNone/>
            </a:pPr>
            <a:r>
              <a:rPr sz="3300" lang="uk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FW-190A (Німеччина) —</a:t>
            </a:r>
          </a:p>
          <a:p>
            <a:pPr rtl="0" lvl="0">
              <a:buNone/>
            </a:pPr>
            <a:r>
              <a:rPr sz="3300" lang="uk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бомбардувальник-винищувач.</a:t>
            </a:r>
          </a:p>
          <a:p>
            <a:pPr rtl="0" lvl="0">
              <a:buNone/>
            </a:pPr>
            <a:r>
              <a:rPr sz="3300" lang="uk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Швидкість: 668 км/год. П. С: 10,60 км. Розмах крил: 10,50 м. Вага: 2900 кг</a:t>
            </a:r>
            <a:r>
              <a:rPr sz="1000" lang="uk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82" name="Shape 82"/>
          <p:cNvSpPr/>
          <p:nvPr/>
        </p:nvSpPr>
        <p:spPr>
          <a:xfrm>
            <a:off y="0" x="-28575"/>
            <a:ext cy="4064474" cx="91439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