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Default Extension="gif" ContentType="image/gif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16.xml" Type="http://schemas.openxmlformats.org/officeDocument/2006/relationships/slide" Id="rId21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theme/theme1.xml" Type="http://schemas.openxmlformats.org/officeDocument/2006/relationships/theme" Id="rId1"/><Relationship Target="slides/slide8.xml" Type="http://schemas.openxmlformats.org/officeDocument/2006/relationships/slide" Id="rId13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1" name="Shape 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2" name="Shape 9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7" name="Shape 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8" name="Shape 9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3" name="Shape 1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4" name="Shape 10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9" name="Shape 1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0" name="Shape 11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7" name="Shape 1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8" name="Shape 11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4" name="Shape 1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5" name="Shape 125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9" name="Shape 1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0" name="Shape 13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1" name="Shape 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" name="Shape 4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3" name="Shape 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" name="Shape 5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" name="Shape 6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1" name="Shape 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7" name="Shape 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8" name="Shape 7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3" name="Shape 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4" name="Shape 8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/>
          <p:nvPr/>
        </p:nvSpPr>
        <p:spPr>
          <a:xfrm>
            <a:off y="3886198" x="0"/>
            <a:ext cy="2971799" cx="914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cxnSp>
        <p:nvCxnSpPr>
          <p:cNvPr id="9" name="Shape 9"/>
          <p:cNvCxnSpPr/>
          <p:nvPr/>
        </p:nvCxnSpPr>
        <p:spPr>
          <a:xfrm>
            <a:off y="3886198" x="0"/>
            <a:ext cy="0" cx="9144000"/>
          </a:xfrm>
          <a:prstGeom prst="straightConnector1">
            <a:avLst/>
          </a:prstGeom>
          <a:noFill/>
          <a:ln w="28575" cap="flat">
            <a:solidFill>
              <a:schemeClr val="dk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0" name="Shape 10"/>
          <p:cNvSpPr txBox="1"/>
          <p:nvPr>
            <p:ph type="ctrTitle"/>
          </p:nvPr>
        </p:nvSpPr>
        <p:spPr>
          <a:xfrm>
            <a:off y="2157750" x="685800"/>
            <a:ext cy="1650599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 indent="304800" mar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y="3953037" x="685800"/>
            <a:ext cy="12594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228600" marL="0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trike="noStrike" u="none" b="0" cap="none" baseline="0" sz="3600" i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 indent="228600" marL="0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trike="noStrike" u="none" b="0" cap="none" baseline="0" sz="3600" i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 indent="228600" marL="0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trike="noStrike" u="none" b="0" cap="none" baseline="0" sz="3600" i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 indent="228600" marL="0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trike="noStrike" u="none" b="0" cap="none" baseline="0" sz="3600" i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 indent="228600" marL="0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trike="noStrike" u="none" b="0" cap="none" baseline="0" sz="3600" i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 indent="228600" marL="0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trike="noStrike" u="none" b="0" cap="none" baseline="0" sz="3600" i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 indent="228600" marL="0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trike="noStrike" u="none" b="0" cap="none" baseline="0" sz="3600" i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 indent="228600" marL="0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trike="noStrike" u="none" b="0" cap="none" baseline="0" sz="3600" i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 indent="228600" marL="0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trike="noStrike" u="none" b="0" cap="none" baseline="0" sz="3600" i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ITLE_AND_BODY">
    <p:spTree>
      <p:nvGrpSpPr>
        <p:cNvPr id="12" name="Shape 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" name="Shape 13"/>
          <p:cNvSpPr/>
          <p:nvPr/>
        </p:nvSpPr>
        <p:spPr>
          <a:xfrm>
            <a:off y="0" x="0"/>
            <a:ext cy="1503600" cx="914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cxnSp>
        <p:nvCxnSpPr>
          <p:cNvPr id="14" name="Shape 14"/>
          <p:cNvCxnSpPr/>
          <p:nvPr/>
        </p:nvCxnSpPr>
        <p:spPr>
          <a:xfrm>
            <a:off y="1503571" x="0"/>
            <a:ext cy="0" cx="9144000"/>
          </a:xfrm>
          <a:prstGeom prst="straightConnector1">
            <a:avLst/>
          </a:prstGeom>
          <a:noFill/>
          <a:ln w="28575" cap="flat">
            <a:solidFill>
              <a:schemeClr val="dk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5" name="Shape 1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ITLE_AND_TWO_COLUMNS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/>
          <p:nvPr/>
        </p:nvSpPr>
        <p:spPr>
          <a:xfrm>
            <a:off y="0" x="0"/>
            <a:ext cy="1503600" cx="914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cxnSp>
        <p:nvCxnSpPr>
          <p:cNvPr id="19" name="Shape 19"/>
          <p:cNvCxnSpPr/>
          <p:nvPr/>
        </p:nvCxnSpPr>
        <p:spPr>
          <a:xfrm>
            <a:off y="1503571" x="0"/>
            <a:ext cy="0" cx="9144000"/>
          </a:xfrm>
          <a:prstGeom prst="straightConnector1">
            <a:avLst/>
          </a:prstGeom>
          <a:noFill/>
          <a:ln w="28575" cap="flat">
            <a:solidFill>
              <a:schemeClr val="dk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0" name="Shape 20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>
            <a:off y="1600200" x="457200"/>
            <a:ext cy="4967700" cx="3994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id="22" name="Shape 22"/>
          <p:cNvSpPr txBox="1"/>
          <p:nvPr>
            <p:ph idx="2" type="body"/>
          </p:nvPr>
        </p:nvSpPr>
        <p:spPr>
          <a:xfrm>
            <a:off y="1600200" x="4692273"/>
            <a:ext cy="4967700" cx="3994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_ONLY">
    <p:spTree>
      <p:nvGrpSpPr>
        <p:cNvPr id="23" name="Shape 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" name="Shape 24"/>
          <p:cNvSpPr/>
          <p:nvPr/>
        </p:nvSpPr>
        <p:spPr>
          <a:xfrm>
            <a:off y="0" x="0"/>
            <a:ext cy="1503600" cx="914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cxnSp>
        <p:nvCxnSpPr>
          <p:cNvPr id="25" name="Shape 25"/>
          <p:cNvCxnSpPr/>
          <p:nvPr/>
        </p:nvCxnSpPr>
        <p:spPr>
          <a:xfrm>
            <a:off y="1503571" x="0"/>
            <a:ext cy="0" cx="9144000"/>
          </a:xfrm>
          <a:prstGeom prst="straightConnector1">
            <a:avLst/>
          </a:prstGeom>
          <a:noFill/>
          <a:ln w="28575" cap="flat">
            <a:solidFill>
              <a:schemeClr val="dk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6" name="Shape 26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>
              <a:spcBef>
                <a:spcPts val="0"/>
              </a:spcBef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id="27" name="Shape 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" name="Shape 28"/>
          <p:cNvSpPr/>
          <p:nvPr/>
        </p:nvSpPr>
        <p:spPr>
          <a:xfrm>
            <a:off y="5633442" x="0"/>
            <a:ext cy="1224599" cx="914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cxnSp>
        <p:nvCxnSpPr>
          <p:cNvPr id="29" name="Shape 29"/>
          <p:cNvCxnSpPr/>
          <p:nvPr/>
        </p:nvCxnSpPr>
        <p:spPr>
          <a:xfrm>
            <a:off y="5633442" x="0"/>
            <a:ext cy="0" cx="9144000"/>
          </a:xfrm>
          <a:prstGeom prst="straightConnector1">
            <a:avLst/>
          </a:prstGeom>
          <a:noFill/>
          <a:ln w="28575" cap="flat">
            <a:solidFill>
              <a:schemeClr val="dk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30" name="Shape 30"/>
          <p:cNvSpPr txBox="1"/>
          <p:nvPr>
            <p:ph idx="1" type="body"/>
          </p:nvPr>
        </p:nvSpPr>
        <p:spPr>
          <a:xfrm>
            <a:off y="5875078" x="457200"/>
            <a:ext cy="692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sz="1800">
                <a:solidFill>
                  <a:schemeClr val="lt1"/>
                </a:solidFill>
              </a:defRPr>
            </a:lvl1pPr>
            <a:lvl2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sz="1800">
                <a:solidFill>
                  <a:schemeClr val="lt1"/>
                </a:solidFill>
              </a:defRPr>
            </a:lvl2pPr>
            <a:lvl3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sz="1800">
                <a:solidFill>
                  <a:schemeClr val="lt1"/>
                </a:solidFill>
              </a:defRPr>
            </a:lvl3pPr>
            <a:lvl4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sz="1800">
                <a:solidFill>
                  <a:schemeClr val="lt1"/>
                </a:solidFill>
              </a:defRPr>
            </a:lvl4pPr>
            <a:lvl5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sz="1800">
                <a:solidFill>
                  <a:schemeClr val="lt1"/>
                </a:solidFill>
              </a:defRPr>
            </a:lvl5pPr>
            <a:lvl6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sz="1800">
                <a:solidFill>
                  <a:schemeClr val="lt1"/>
                </a:solidFill>
              </a:defRPr>
            </a:lvl6pPr>
            <a:lvl7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sz="1800">
                <a:solidFill>
                  <a:schemeClr val="lt1"/>
                </a:solidFill>
              </a:defRPr>
            </a:lvl7pPr>
            <a:lvl8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sz="1800">
                <a:solidFill>
                  <a:schemeClr val="lt1"/>
                </a:solidFill>
              </a:defRPr>
            </a:lvl8pPr>
            <a:lvl9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sz="18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2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36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36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36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36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36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36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36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36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36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342900" marL="34290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  <a:defRPr strike="noStrike" u="none" b="0" cap="none" baseline="0" sz="30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 indent="-285750" marL="742950">
              <a:spcBef>
                <a:spcPts val="480"/>
              </a:spcBef>
              <a:buClr>
                <a:schemeClr val="dk2"/>
              </a:buClr>
              <a:buSzPct val="100000"/>
              <a:buFont typeface="Courier New"/>
              <a:buChar char="o"/>
              <a:defRPr strike="noStrike" u="none" b="0" cap="none" baseline="0" sz="24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 indent="-228600" marL="114300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trike="noStrike" u="none" b="0" cap="none" baseline="0" sz="24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 indent="-228600" marL="1600200">
              <a:spcBef>
                <a:spcPts val="360"/>
              </a:spcBef>
              <a:buClr>
                <a:schemeClr val="dk2"/>
              </a:buClr>
              <a:buSzPct val="166666"/>
              <a:buFont typeface="Arial"/>
              <a:buChar char="•"/>
              <a:defRPr strike="noStrike" u="none" b="0" cap="none" baseline="0" sz="1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 indent="-228600" marL="2057400">
              <a:spcBef>
                <a:spcPts val="360"/>
              </a:spcBef>
              <a:buClr>
                <a:schemeClr val="dk2"/>
              </a:buClr>
              <a:buSzPct val="100000"/>
              <a:buFont typeface="Courier New"/>
              <a:buChar char="o"/>
              <a:defRPr strike="noStrike" u="none" b="0" cap="none" baseline="0" sz="1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 indent="-228600" marL="2514600">
              <a:spcBef>
                <a:spcPts val="360"/>
              </a:spcBef>
              <a:buClr>
                <a:schemeClr val="dk2"/>
              </a:buClr>
              <a:buSzPct val="100000"/>
              <a:buFont typeface="Wingdings"/>
              <a:buChar char="§"/>
              <a:defRPr strike="noStrike" u="none" b="0" cap="none" baseline="0" sz="1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 indent="-228600" marL="2971800">
              <a:spcBef>
                <a:spcPts val="360"/>
              </a:spcBef>
              <a:buClr>
                <a:schemeClr val="dk2"/>
              </a:buClr>
              <a:buSzPct val="166666"/>
              <a:buFont typeface="Arial"/>
              <a:buChar char="•"/>
              <a:defRPr strike="noStrike" u="none" b="0" cap="none" baseline="0" sz="1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 indent="-228600" marL="3429000">
              <a:spcBef>
                <a:spcPts val="360"/>
              </a:spcBef>
              <a:buClr>
                <a:schemeClr val="dk2"/>
              </a:buClr>
              <a:buSzPct val="100000"/>
              <a:buFont typeface="Courier New"/>
              <a:buChar char="o"/>
              <a:defRPr strike="noStrike" u="none" b="0" cap="none" baseline="0" sz="1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 indent="-228600" marL="3886200">
              <a:spcBef>
                <a:spcPts val="360"/>
              </a:spcBef>
              <a:buClr>
                <a:schemeClr val="dk2"/>
              </a:buClr>
              <a:buSzPct val="100000"/>
              <a:buFont typeface="Wingdings"/>
              <a:buChar char="§"/>
              <a:defRPr strike="noStrike" u="none" b="0" cap="none" baseline="0" sz="1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jpg" Type="http://schemas.openxmlformats.org/officeDocument/2006/relationships/image" Id="rId4"/><Relationship Target="../media/image04.jpg" Type="http://schemas.openxmlformats.org/officeDocument/2006/relationships/image" Id="rId3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9.jpg" Type="http://schemas.openxmlformats.org/officeDocument/2006/relationships/image" Id="rId3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3.jpg" Type="http://schemas.openxmlformats.org/officeDocument/2006/relationships/image" Id="rId3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4.jp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0.jpg" Type="http://schemas.openxmlformats.org/officeDocument/2006/relationships/image" Id="rId4"/><Relationship Target="../media/image11.jpg" Type="http://schemas.openxmlformats.org/officeDocument/2006/relationships/image" Id="rId3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5.jpg" Type="http://schemas.openxmlformats.org/officeDocument/2006/relationships/image" Id="rId4"/><Relationship Target="../media/image12.jp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6.gif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jp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5.jp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8.gif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jp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jp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jp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" name="Shape 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" name="Shape 33"/>
          <p:cNvSpPr txBox="1"/>
          <p:nvPr>
            <p:ph type="ctrTitle"/>
          </p:nvPr>
        </p:nvSpPr>
        <p:spPr>
          <a:xfrm>
            <a:off y="1771751" x="685800"/>
            <a:ext cy="2036700" cx="8301899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buNone/>
            </a:pPr>
            <a:r>
              <a:rPr lang="uk"/>
              <a:t>Німецька техніка у роки Другої Світової війни</a:t>
            </a:r>
          </a:p>
        </p:txBody>
      </p:sp>
      <p:sp>
        <p:nvSpPr>
          <p:cNvPr id="34" name="Shape 34"/>
          <p:cNvSpPr txBox="1"/>
          <p:nvPr>
            <p:ph idx="1" type="subTitle"/>
          </p:nvPr>
        </p:nvSpPr>
        <p:spPr>
          <a:xfrm>
            <a:off y="3988925" x="1691175"/>
            <a:ext cy="1160700" cx="59232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uk"/>
              <a:t>підготував:Женя Чорний 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6" name="Shape 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7" name="Shape 87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 lvl="0">
              <a:buClr>
                <a:srgbClr val="000000"/>
              </a:buClr>
              <a:buSzPct val="30555"/>
              <a:buFont typeface="Arial"/>
              <a:buNone/>
            </a:pPr>
            <a:r>
              <a:rPr lang="uk">
                <a:latin typeface="Times New Roman"/>
                <a:ea typeface="Times New Roman"/>
                <a:cs typeface="Times New Roman"/>
                <a:sym typeface="Times New Roman"/>
              </a:rPr>
              <a:t>Штурмова гармата «Фердинанд»</a:t>
            </a:r>
          </a:p>
          <a:p>
            <a:r>
              <a:t/>
            </a:r>
          </a:p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lang="uk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rPr>
              <a:t>Під час Другої світової війни ідея важких танків набула нового розвитку. Конструктори дійшли висновку про необхідність створення танків із товстою бронею, здатною протистояти новим протитанковим гарматам.</a:t>
            </a:r>
          </a:p>
        </p:txBody>
      </p:sp>
      <p:sp>
        <p:nvSpPr>
          <p:cNvPr id="89" name="Shape 89"/>
          <p:cNvSpPr/>
          <p:nvPr/>
        </p:nvSpPr>
        <p:spPr>
          <a:xfrm>
            <a:off y="3968400" x="187900"/>
            <a:ext cy="2686474" cx="405635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90" name="Shape 90"/>
          <p:cNvSpPr/>
          <p:nvPr/>
        </p:nvSpPr>
        <p:spPr>
          <a:xfrm>
            <a:off y="3968400" x="4244250"/>
            <a:ext cy="2686475" cx="4779975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4" name="Shape 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5" name="Shape 95"/>
          <p:cNvSpPr txBox="1"/>
          <p:nvPr>
            <p:ph idx="1" type="body"/>
          </p:nvPr>
        </p:nvSpPr>
        <p:spPr>
          <a:xfrm>
            <a:off y="4490625" x="0"/>
            <a:ext cy="2526000" cx="89651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b="1" sz="2000" lang="uk"/>
              <a:t>Управлінці скористалися побажанням Гітлера про створення штурмової гармати на базі танків PZ.IV і VK 4501, оснащених новітньої 88-мм протитанковою гарматою Pak 43/2 з довжиною ствола у 71 калібр. Проектування велося фірмою Porsche спільно з конструкторами берлінського заводу Alkett.</a:t>
            </a:r>
          </a:p>
        </p:txBody>
      </p:sp>
      <p:sp>
        <p:nvSpPr>
          <p:cNvPr id="96" name="Shape 96"/>
          <p:cNvSpPr/>
          <p:nvPr/>
        </p:nvSpPr>
        <p:spPr>
          <a:xfrm>
            <a:off y="0" x="0"/>
            <a:ext cy="4373924" cx="9144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0" name="Shape 1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1" name="Shape 101"/>
          <p:cNvSpPr txBox="1"/>
          <p:nvPr>
            <p:ph idx="1" type="body"/>
          </p:nvPr>
        </p:nvSpPr>
        <p:spPr>
          <a:xfrm>
            <a:off y="1672725" x="5912273"/>
            <a:ext cy="4481999" cx="2789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b="1" sz="2200" lang="uk"/>
              <a:t>Збірка першої машини почалася 16 лютого, а останній «Фердинанд» покинув заводські цехи 8 травня 1943. У квітні перша серійна машина проходила випробування на Куммерсдорфському полігоні. </a:t>
            </a:r>
          </a:p>
        </p:txBody>
      </p:sp>
      <p:sp>
        <p:nvSpPr>
          <p:cNvPr id="102" name="Shape 102"/>
          <p:cNvSpPr/>
          <p:nvPr/>
        </p:nvSpPr>
        <p:spPr>
          <a:xfrm>
            <a:off y="-951" x="1827"/>
            <a:ext cy="6875139" cx="577831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7" name="Shape 107"/>
          <p:cNvSpPr txBox="1"/>
          <p:nvPr>
            <p:ph idx="1" type="body"/>
          </p:nvPr>
        </p:nvSpPr>
        <p:spPr>
          <a:xfrm>
            <a:off y="5522900" x="457200"/>
            <a:ext cy="10449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b="1" sz="1800" lang="uk"/>
              <a:t>«Фердинанд» шістсот п'ятдесят третього важкого дивізіону винищувачів танків, захоплений з екіпажем, бійцями 129-ї Орловської стрілецької дивізії. Липень 1943</a:t>
            </a:r>
          </a:p>
        </p:txBody>
      </p:sp>
      <p:sp>
        <p:nvSpPr>
          <p:cNvPr id="108" name="Shape 108"/>
          <p:cNvSpPr/>
          <p:nvPr/>
        </p:nvSpPr>
        <p:spPr>
          <a:xfrm>
            <a:off y="0" x="0"/>
            <a:ext cy="5314950" cx="9144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2" name="Shape 1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3" name="Shape 113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 lvl="0">
              <a:buClr>
                <a:srgbClr val="000000"/>
              </a:buClr>
              <a:buSzPct val="30555"/>
              <a:buFont typeface="Arial"/>
              <a:buNone/>
            </a:pPr>
            <a:r>
              <a:rPr lang="uk"/>
              <a:t>Німецькі військові кораблі</a:t>
            </a:r>
          </a:p>
          <a:p>
            <a:r>
              <a:t/>
            </a:r>
          </a:p>
        </p:txBody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y="1600200" x="-90375"/>
            <a:ext cy="2485499" cx="9144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>
              <a:buNone/>
            </a:pPr>
            <a:r>
              <a:rPr b="1" sz="2400" lang="uk"/>
              <a:t>Авіаносець «Граф Цеппелін»</a:t>
            </a:r>
            <a:r>
              <a:rPr sz="2400" lang="uk"/>
              <a:t> — єдиний авіаносець, спущений на воду Німеччиною під час Другої світової війни. Це була спроба Кригсмаріне реалізувати створення збалансованого океанського флоту, здатність продемонструвати німецьку військово-морську могутність далеко за межами Балтійського і Північного морів.</a:t>
            </a:r>
          </a:p>
        </p:txBody>
      </p:sp>
      <p:sp>
        <p:nvSpPr>
          <p:cNvPr id="115" name="Shape 115"/>
          <p:cNvSpPr/>
          <p:nvPr/>
        </p:nvSpPr>
        <p:spPr>
          <a:xfrm>
            <a:off y="4268250" x="4631650"/>
            <a:ext cy="2485499" cx="4055149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116" name="Shape 116"/>
          <p:cNvSpPr/>
          <p:nvPr/>
        </p:nvSpPr>
        <p:spPr>
          <a:xfrm>
            <a:off y="4268250" x="193525"/>
            <a:ext cy="2485499" cx="4438124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1" name="Shape 121"/>
          <p:cNvSpPr txBox="1"/>
          <p:nvPr>
            <p:ph idx="1" type="body"/>
          </p:nvPr>
        </p:nvSpPr>
        <p:spPr>
          <a:xfrm>
            <a:off y="1600200" x="457200"/>
            <a:ext cy="22299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>
              <a:buNone/>
            </a:pPr>
            <a:r>
              <a:rPr b="1" lang="uk"/>
              <a:t>Бі́смарк </a:t>
            </a:r>
            <a:r>
              <a:rPr lang="uk"/>
              <a:t>— лінкор німецьких військово-морських сил Третього Рейху, один з найпотужніших та найвідоміших військових кораблів Другої світової війни.</a:t>
            </a:r>
          </a:p>
        </p:txBody>
      </p:sp>
      <p:sp>
        <p:nvSpPr>
          <p:cNvPr id="122" name="Shape 122"/>
          <p:cNvSpPr/>
          <p:nvPr/>
        </p:nvSpPr>
        <p:spPr>
          <a:xfrm>
            <a:off y="3830100" x="0"/>
            <a:ext cy="2929500" cx="440555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123" name="Shape 123"/>
          <p:cNvSpPr/>
          <p:nvPr/>
        </p:nvSpPr>
        <p:spPr>
          <a:xfrm>
            <a:off y="3830100" x="4405550"/>
            <a:ext cy="2929499" cx="4657074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7" name="Shape 1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8" name="Shape 128"/>
          <p:cNvSpPr txBox="1"/>
          <p:nvPr>
            <p:ph type="title"/>
          </p:nvPr>
        </p:nvSpPr>
        <p:spPr>
          <a:xfrm>
            <a:off y="2857500" x="2086475"/>
            <a:ext cy="1143000" cx="522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4800" lang="uk">
                <a:solidFill>
                  <a:schemeClr val="accent4"/>
                </a:solidFill>
              </a:rPr>
              <a:t>Дякую за увагу!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" name="Shape 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" name="Shape 39"/>
          <p:cNvSpPr txBox="1"/>
          <p:nvPr>
            <p:ph idx="1" type="body"/>
          </p:nvPr>
        </p:nvSpPr>
        <p:spPr>
          <a:xfrm>
            <a:off y="1600200" x="0"/>
            <a:ext cy="2265899" cx="8686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b="1" sz="3600" lang="uk"/>
              <a:t>Дру́га світова́ війна́</a:t>
            </a:r>
            <a:r>
              <a:rPr lang="uk"/>
              <a:t> — наймасштабніша світова війна в історії людства. Почалася </a:t>
            </a:r>
          </a:p>
          <a:p>
            <a:pPr algn="ctr">
              <a:buNone/>
            </a:pPr>
            <a:r>
              <a:rPr b="1" lang="uk"/>
              <a:t>1 вересня 1939</a:t>
            </a:r>
            <a:r>
              <a:rPr lang="uk"/>
              <a:t> і тривала до </a:t>
            </a:r>
            <a:r>
              <a:rPr b="1" lang="uk"/>
              <a:t>2 вересня 1945</a:t>
            </a:r>
          </a:p>
        </p:txBody>
      </p:sp>
      <p:sp>
        <p:nvSpPr>
          <p:cNvPr id="40" name="Shape 40"/>
          <p:cNvSpPr/>
          <p:nvPr/>
        </p:nvSpPr>
        <p:spPr>
          <a:xfrm>
            <a:off y="3581375" x="834625"/>
            <a:ext cy="3060000" cx="724742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4" name="Shape 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" name="Shape 45"/>
          <p:cNvSpPr txBox="1"/>
          <p:nvPr>
            <p:ph idx="1" type="body"/>
          </p:nvPr>
        </p:nvSpPr>
        <p:spPr>
          <a:xfrm>
            <a:off y="4095625" x="529025"/>
            <a:ext cy="28581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b="1" lang="uk"/>
              <a:t>Вермахт</a:t>
            </a:r>
            <a:r>
              <a:rPr lang="uk"/>
              <a:t>,</a:t>
            </a:r>
            <a:r>
              <a:rPr b="1" lang="uk"/>
              <a:t>Бундесвер</a:t>
            </a:r>
            <a:r>
              <a:rPr lang="uk"/>
              <a:t> і </a:t>
            </a:r>
            <a:r>
              <a:rPr b="1" lang="uk"/>
              <a:t>Рейхсвер</a:t>
            </a:r>
            <a:r>
              <a:rPr lang="uk"/>
              <a:t>(збройні сили Німеччини) складаються з сухопутних військ, військово-повітряних сил, військово-морських сил,об'єднаних сил підтримки</a:t>
            </a:r>
          </a:p>
        </p:txBody>
      </p:sp>
      <p:sp>
        <p:nvSpPr>
          <p:cNvPr id="46" name="Shape 46"/>
          <p:cNvSpPr/>
          <p:nvPr/>
        </p:nvSpPr>
        <p:spPr>
          <a:xfrm>
            <a:off y="0" x="0"/>
            <a:ext cy="4014274" cx="9144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0" name="Shape 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" name="Shape 51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b="1" sz="3600" lang="uk">
                <a:latin typeface="Times New Roman"/>
                <a:ea typeface="Times New Roman"/>
                <a:cs typeface="Times New Roman"/>
                <a:sym typeface="Times New Roman"/>
              </a:rPr>
              <a:t>Люфтва́ффе </a:t>
            </a:r>
            <a:r>
              <a:rPr sz="3600" lang="uk"/>
              <a:t>— назва німецьких військово-повітряних сил </a:t>
            </a:r>
          </a:p>
        </p:txBody>
      </p:sp>
      <p:sp>
        <p:nvSpPr>
          <p:cNvPr id="52" name="Shape 52"/>
          <p:cNvSpPr/>
          <p:nvPr/>
        </p:nvSpPr>
        <p:spPr>
          <a:xfrm>
            <a:off y="3294175" x="2281762"/>
            <a:ext cy="2929524" cx="458047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 txBox="1"/>
          <p:nvPr>
            <p:ph idx="1" type="body"/>
          </p:nvPr>
        </p:nvSpPr>
        <p:spPr>
          <a:xfrm>
            <a:off y="3970000" x="457200"/>
            <a:ext cy="28044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lang="uk"/>
              <a:t>Перед початком війни, Люфтваффе була одною з найсучасніших, могутніших і досвідчених військових авіацій у світі. Люфтваффе мало перевагу у літаках перед суперниками.</a:t>
            </a:r>
          </a:p>
        </p:txBody>
      </p:sp>
      <p:sp>
        <p:nvSpPr>
          <p:cNvPr id="58" name="Shape 58"/>
          <p:cNvSpPr/>
          <p:nvPr/>
        </p:nvSpPr>
        <p:spPr>
          <a:xfrm>
            <a:off y="0" x="0"/>
            <a:ext cy="3638750" cx="9144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 txBox="1"/>
          <p:nvPr>
            <p:ph idx="1" type="body"/>
          </p:nvPr>
        </p:nvSpPr>
        <p:spPr>
          <a:xfrm>
            <a:off y="4661175" x="457200"/>
            <a:ext cy="19067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Clr>
                <a:srgbClr val="000000"/>
              </a:buClr>
              <a:buSzPct val="30555"/>
              <a:buFont typeface="Arial"/>
              <a:buNone/>
            </a:pPr>
            <a:r>
              <a:rPr sz="3600" lang="uk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rPr>
              <a:t>Bf-109F (Німеччина) — винищувач.</a:t>
            </a:r>
          </a:p>
          <a:p>
            <a:pPr rtl="0" lvl="0">
              <a:buNone/>
            </a:pPr>
            <a:r>
              <a:rPr sz="3600" lang="uk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rPr>
              <a:t>Швидкість: 620 км/год. П. С: 12,00 км. Розмах крил: 9,90 м. Вага: 2392 кг.</a:t>
            </a:r>
          </a:p>
        </p:txBody>
      </p:sp>
      <p:sp>
        <p:nvSpPr>
          <p:cNvPr id="64" name="Shape 64"/>
          <p:cNvSpPr/>
          <p:nvPr/>
        </p:nvSpPr>
        <p:spPr>
          <a:xfrm>
            <a:off y="0" x="0"/>
            <a:ext cy="4029075" cx="9143999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 txBox="1"/>
          <p:nvPr>
            <p:ph idx="1" type="body"/>
          </p:nvPr>
        </p:nvSpPr>
        <p:spPr>
          <a:xfrm>
            <a:off y="4571400" x="457200"/>
            <a:ext cy="19964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3600" lang="uk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rPr>
              <a:t>Bf-109G (Німеччина) — винищувач. Швидкість: 650 км/год. П. С: 12,00 км. Розмах крил: 9,90 м. Вага: 2255 кг.</a:t>
            </a:r>
          </a:p>
        </p:txBody>
      </p:sp>
      <p:sp>
        <p:nvSpPr>
          <p:cNvPr id="70" name="Shape 70"/>
          <p:cNvSpPr/>
          <p:nvPr/>
        </p:nvSpPr>
        <p:spPr>
          <a:xfrm>
            <a:off y="0" x="0"/>
            <a:ext cy="4329950" cx="9143999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5" name="Shape 75"/>
          <p:cNvSpPr txBox="1"/>
          <p:nvPr>
            <p:ph idx="1" type="body"/>
          </p:nvPr>
        </p:nvSpPr>
        <p:spPr>
          <a:xfrm>
            <a:off y="4428275" x="457200"/>
            <a:ext cy="213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Clr>
                <a:srgbClr val="000000"/>
              </a:buClr>
              <a:buSzPct val="30555"/>
              <a:buFont typeface="Arial"/>
              <a:buNone/>
            </a:pPr>
            <a:r>
              <a:rPr sz="3600" lang="uk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rPr>
              <a:t>Ju-87 (Німеччина) — пікіруючий бомбардувальник.</a:t>
            </a:r>
          </a:p>
          <a:p>
            <a:pPr rtl="0" lvl="0">
              <a:buNone/>
            </a:pPr>
            <a:r>
              <a:rPr sz="3600" lang="uk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rPr>
              <a:t>Швидкість: 410 км/год. П. С: 7,30 км. Розмах крил: 15,00 м. Вага: 3940 кг.</a:t>
            </a:r>
          </a:p>
        </p:txBody>
      </p:sp>
      <p:sp>
        <p:nvSpPr>
          <p:cNvPr id="76" name="Shape 76"/>
          <p:cNvSpPr/>
          <p:nvPr/>
        </p:nvSpPr>
        <p:spPr>
          <a:xfrm>
            <a:off y="0" x="0"/>
            <a:ext cy="4428275" cx="9143999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0" name="Shape 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1" name="Shape 81"/>
          <p:cNvSpPr txBox="1"/>
          <p:nvPr>
            <p:ph idx="1" type="body"/>
          </p:nvPr>
        </p:nvSpPr>
        <p:spPr>
          <a:xfrm>
            <a:off y="4266200" x="457200"/>
            <a:ext cy="2301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Clr>
                <a:srgbClr val="000000"/>
              </a:buClr>
              <a:buSzPct val="33333"/>
              <a:buFont typeface="Arial"/>
              <a:buNone/>
            </a:pPr>
            <a:r>
              <a:rPr sz="3300" lang="uk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rPr>
              <a:t>FW-190A (Німеччина) —</a:t>
            </a:r>
          </a:p>
          <a:p>
            <a:pPr rtl="0" lvl="0">
              <a:buNone/>
            </a:pPr>
            <a:r>
              <a:rPr sz="3300" lang="uk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rPr>
              <a:t>бомбардувальник-винищувач.</a:t>
            </a:r>
          </a:p>
          <a:p>
            <a:pPr rtl="0" lvl="0">
              <a:buNone/>
            </a:pPr>
            <a:r>
              <a:rPr sz="3300" lang="uk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rPr>
              <a:t>Швидкість: 668 км/год. П. С: 10,60 км. Розмах крил: 10,50 м. Вага: 2900 кг</a:t>
            </a:r>
            <a:r>
              <a:rPr sz="1000" lang="uk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</p:txBody>
      </p:sp>
      <p:sp>
        <p:nvSpPr>
          <p:cNvPr id="82" name="Shape 82"/>
          <p:cNvSpPr/>
          <p:nvPr/>
        </p:nvSpPr>
        <p:spPr>
          <a:xfrm>
            <a:off y="0" x="-28575"/>
            <a:ext cy="4064474" cx="9143999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Custom 349">
      <a:dk1>
        <a:srgbClr val="262626"/>
      </a:dk1>
      <a:lt1>
        <a:srgbClr val="E6D6BD"/>
      </a:lt1>
      <a:dk2>
        <a:srgbClr val="535353"/>
      </a:dk2>
      <a:lt2>
        <a:srgbClr val="B4AD9E"/>
      </a:lt2>
      <a:accent1>
        <a:srgbClr val="ADB48E"/>
      </a:accent1>
      <a:accent2>
        <a:srgbClr val="867961"/>
      </a:accent2>
      <a:accent3>
        <a:srgbClr val="CBB680"/>
      </a:accent3>
      <a:accent4>
        <a:srgbClr val="78A3C0"/>
      </a:accent4>
      <a:accent5>
        <a:srgbClr val="C0AE91"/>
      </a:accent5>
      <a:accent6>
        <a:srgbClr val="668874"/>
      </a:accent6>
      <a:hlink>
        <a:srgbClr val="4B94B3"/>
      </a:hlink>
      <a:folHlink>
        <a:srgbClr val="414141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