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258" r:id="rId3"/>
    <p:sldId id="322" r:id="rId4"/>
    <p:sldId id="257" r:id="rId5"/>
    <p:sldId id="431" r:id="rId6"/>
    <p:sldId id="259" r:id="rId7"/>
    <p:sldId id="458" r:id="rId8"/>
    <p:sldId id="425" r:id="rId9"/>
    <p:sldId id="260" r:id="rId10"/>
    <p:sldId id="433" r:id="rId11"/>
    <p:sldId id="434" r:id="rId12"/>
    <p:sldId id="435" r:id="rId13"/>
    <p:sldId id="436" r:id="rId14"/>
    <p:sldId id="437" r:id="rId15"/>
    <p:sldId id="438" r:id="rId16"/>
    <p:sldId id="439" r:id="rId17"/>
    <p:sldId id="440" r:id="rId18"/>
    <p:sldId id="457" r:id="rId19"/>
    <p:sldId id="442" r:id="rId20"/>
    <p:sldId id="441" r:id="rId21"/>
    <p:sldId id="312" r:id="rId22"/>
    <p:sldId id="372" r:id="rId23"/>
    <p:sldId id="332" r:id="rId24"/>
    <p:sldId id="333" r:id="rId25"/>
    <p:sldId id="373" r:id="rId26"/>
    <p:sldId id="376" r:id="rId27"/>
    <p:sldId id="339" r:id="rId28"/>
    <p:sldId id="340" r:id="rId29"/>
    <p:sldId id="465" r:id="rId30"/>
    <p:sldId id="269" r:id="rId31"/>
    <p:sldId id="371" r:id="rId32"/>
    <p:sldId id="399" r:id="rId33"/>
    <p:sldId id="400" r:id="rId34"/>
    <p:sldId id="401" r:id="rId35"/>
    <p:sldId id="402" r:id="rId36"/>
    <p:sldId id="403" r:id="rId37"/>
    <p:sldId id="404" r:id="rId38"/>
    <p:sldId id="405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59" r:id="rId48"/>
    <p:sldId id="360" r:id="rId49"/>
    <p:sldId id="283" r:id="rId50"/>
    <p:sldId id="362" r:id="rId51"/>
    <p:sldId id="295" r:id="rId52"/>
    <p:sldId id="296" r:id="rId53"/>
    <p:sldId id="377" r:id="rId54"/>
    <p:sldId id="396" r:id="rId55"/>
    <p:sldId id="416" r:id="rId56"/>
    <p:sldId id="418" r:id="rId57"/>
    <p:sldId id="420" r:id="rId58"/>
    <p:sldId id="321" r:id="rId59"/>
    <p:sldId id="370" r:id="rId60"/>
    <p:sldId id="297" r:id="rId61"/>
    <p:sldId id="388" r:id="rId62"/>
    <p:sldId id="389" r:id="rId63"/>
    <p:sldId id="390" r:id="rId64"/>
    <p:sldId id="391" r:id="rId65"/>
    <p:sldId id="319" r:id="rId66"/>
    <p:sldId id="443" r:id="rId67"/>
    <p:sldId id="459" r:id="rId68"/>
    <p:sldId id="461" r:id="rId69"/>
    <p:sldId id="462" r:id="rId70"/>
    <p:sldId id="463" r:id="rId71"/>
    <p:sldId id="448" r:id="rId72"/>
    <p:sldId id="449" r:id="rId73"/>
    <p:sldId id="450" r:id="rId74"/>
    <p:sldId id="452" r:id="rId75"/>
    <p:sldId id="456" r:id="rId76"/>
    <p:sldId id="464" r:id="rId7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8" d="100"/>
        <a:sy n="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AA770-D603-4118-B563-72413126A7DE}" type="datetimeFigureOut">
              <a:rPr lang="uk-UA" smtClean="0"/>
              <a:t>25.04.2015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386FF-A293-49EF-9E72-BCBB27C080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599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25.04.2015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25.04.2015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25.04.2015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AEE06-43E6-419B-9393-0505667D5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25.04.2015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25.04.2015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25.04.2015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25.04.2015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25.04.2015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25.04.2015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25.04.2015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25.04.2015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25.04.2015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amsung\Desktop\&#1040;&#1092;&#1075;&#1072;&#1085;&#1110;&#1089;&#1090;&#1072;&#1085;,%20&#1055;.&#1071;&#1085;&#1072;,%2011-&#1040;\Kasabian%20&#8211;%20Underdog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coldwar.ru/conflicts/afgan/daud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coldwar.ru/conflicts/afgan/taraki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coldwar.ru/conflicts/afgan/amin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ll%20Users\&#1044;&#1086;&#1082;&#1091;&#1084;&#1077;&#1085;&#1090;&#1099;\&#1052;&#1086;&#1103;%20&#1084;&#1091;&#1079;&#1099;&#1082;&#1072;\&#1054;&#1073;&#1088;&#1072;&#1079;&#1094;&#1099;%20&#1084;&#1091;&#1079;&#1099;&#1082;&#1080;\01.MP3" TargetMode="Externa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sva-ural.ru/news/" TargetMode="External"/><Relationship Id="rId7" Type="http://schemas.openxmlformats.org/officeDocument/2006/relationships/image" Target="../media/image8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-324544" y="1700808"/>
            <a:ext cx="9013686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balanced" dir="t">
                <a:rot lat="0" lon="0" rev="2100000"/>
              </a:lightRig>
            </a:scene3d>
            <a:sp3d extrusionH="57150" prstMaterial="metal">
              <a:bevelT w="38100" h="25400" prst="relaxedInset"/>
              <a:contourClr>
                <a:schemeClr val="bg2"/>
              </a:contourClr>
            </a:sp3d>
          </a:bodyPr>
          <a:lstStyle/>
          <a:p>
            <a:pPr algn="ctr"/>
            <a:r>
              <a:rPr lang="uk-UA" sz="145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Афганістан</a:t>
            </a:r>
            <a:endParaRPr lang="uk-UA" sz="14500" b="1" cap="none" spc="0" dirty="0">
              <a:ln w="50800"/>
              <a:solidFill>
                <a:schemeClr val="bg1">
                  <a:shade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" name="Kasabian – Underdo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9552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95536" y="404664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другої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світової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війни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дотримувався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нейтралітету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pPr algn="ctr"/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1946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був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прийнятий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членів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ООН.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636912"/>
            <a:ext cx="360040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39552" y="692696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Політичні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партії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профспілки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А. в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середині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ХХ ст.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фактично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існували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708920"/>
            <a:ext cx="28575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11560" y="548680"/>
            <a:ext cx="7966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1963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встановлена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конституційна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монархія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258272" cy="459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23528" y="332656"/>
            <a:ext cx="8568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липня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1973 р.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монархію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було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ліквідовано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встановлено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республіканський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режим. </a:t>
            </a:r>
          </a:p>
          <a:p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почала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називатися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Республікою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1" descr="Мухаммед Дауд Хан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860032" y="3356992"/>
            <a:ext cx="2664296" cy="3162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23"/>
          <p:cNvSpPr>
            <a:spLocks noChangeArrowheads="1"/>
          </p:cNvSpPr>
          <p:nvPr/>
        </p:nvSpPr>
        <p:spPr bwMode="auto">
          <a:xfrm>
            <a:off x="1619672" y="5661248"/>
            <a:ext cx="39404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Мухаммед  Дауд Хан</a:t>
            </a: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      1973-1978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р.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43608" y="1772816"/>
            <a:ext cx="72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27 квітня 1978 р. до влади прийшла Народно-демократична партія Афганістану (НДПА), яка обрала своєю ідеологічною основою науковий соціалізм. </a:t>
            </a:r>
          </a:p>
          <a:p>
            <a:pPr algn="ctr"/>
            <a:endParaRPr lang="uk-UA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 квітня 1978 р. країну було проголошено Демократичною Республікою Афганістан (ДРА). </a:t>
            </a:r>
          </a:p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Вся повнота влади в країні перейшла до рук Революційної ради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9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95536" y="620688"/>
            <a:ext cx="5616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травня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1978 р.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був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сформований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уряд на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чолі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Н. М.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Таракі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4" descr="Нур Мухаммед Тараки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827584" y="1988840"/>
            <a:ext cx="3384376" cy="4258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4644008" y="5301208"/>
            <a:ext cx="33043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Нур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Мухаммед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Таракі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1978-1979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Хафизулла Амин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292080" y="1772816"/>
            <a:ext cx="3112115" cy="4103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17"/>
          <p:cNvSpPr>
            <a:spLocks noChangeArrowheads="1"/>
          </p:cNvSpPr>
          <p:nvPr/>
        </p:nvSpPr>
        <p:spPr bwMode="auto">
          <a:xfrm>
            <a:off x="1916428" y="5673610"/>
            <a:ext cx="29595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25-29. 12.79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р.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83568" y="692696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16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вересня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1979 р. Н. М.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Таракі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убитий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змовниками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чолі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Х.Аміном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21"/>
          <p:cNvSpPr>
            <a:spLocks noChangeArrowheads="1"/>
          </p:cNvSpPr>
          <p:nvPr/>
        </p:nvSpPr>
        <p:spPr bwMode="auto">
          <a:xfrm rot="10800000" flipV="1">
            <a:off x="1403648" y="5157192"/>
            <a:ext cx="41003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    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Arial" charset="0"/>
              </a:rPr>
              <a:t>Хафізулла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Arial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itchFamily="18" charset="0"/>
                <a:cs typeface="Arial" charset="0"/>
              </a:rPr>
              <a:t>Амін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imes New Roman" pitchFamily="18" charset="0"/>
              <a:cs typeface="Arial" charset="0"/>
            </a:endParaRPr>
          </a:p>
          <a:p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95536" y="16288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28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грудня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1979 р.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Х.Амін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вбитий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державним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партійним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лідером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став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Бабрак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Кармаль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908720"/>
            <a:ext cx="2827951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кутник 3"/>
          <p:cNvSpPr/>
          <p:nvPr/>
        </p:nvSpPr>
        <p:spPr>
          <a:xfrm>
            <a:off x="5364088" y="5157192"/>
            <a:ext cx="33025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27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грудня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1979 — </a:t>
            </a:r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червня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1981 року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55776" y="5661248"/>
            <a:ext cx="4007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Хан</a:t>
            </a:r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Нашер</a:t>
            </a:r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(1880)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912768" cy="508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95536" y="90872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травня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1986 р.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Бабрака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Кармаля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посаді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генерального секретаря ЦК НДПА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змінив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М.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Наджибула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Рисунок 13" descr="2766najib_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396977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15"/>
          <p:cNvSpPr txBox="1">
            <a:spLocks noChangeArrowheads="1"/>
          </p:cNvSpPr>
          <p:nvPr/>
        </p:nvSpPr>
        <p:spPr bwMode="auto">
          <a:xfrm>
            <a:off x="5580112" y="4509120"/>
            <a:ext cx="32620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М.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Наджибулла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1986-1992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312578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розташований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східному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фланзі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Південно-Західній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Азії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Виходу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моря не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4536504" cy="453650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67544" y="548680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 листопада 1987 р.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ухвалено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постійну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Конституцію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згідно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якою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знову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почала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називатися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Республіка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(РА). 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348880"/>
            <a:ext cx="3816424" cy="3854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3995936" y="2204864"/>
            <a:ext cx="478631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збройний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конфлікт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між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частинами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радянських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військ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та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промосковського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уряду ДРА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з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одного боку,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і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антирадянськими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силами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афганців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,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з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іншого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боку, за контроль над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територією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Афганістану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charset="-52"/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357166"/>
            <a:ext cx="800105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Афганська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війна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- 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3076" name="Рисунок 3" descr="АФГ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928813"/>
            <a:ext cx="3214688" cy="428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ctrTitle"/>
          </p:nvPr>
        </p:nvSpPr>
        <p:spPr>
          <a:xfrm>
            <a:off x="642938" y="571500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27 </a:t>
            </a:r>
            <a:r>
              <a:rPr lang="ru-RU" sz="28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грудня</a:t>
            </a:r>
            <a:r>
              <a:rPr lang="ru-RU" sz="2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1979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штурмом палацу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Аміна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почалася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Афганська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війна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b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 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5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928813"/>
            <a:ext cx="77152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68760"/>
            <a:ext cx="8218487" cy="796925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Причини </a:t>
            </a:r>
            <a:r>
              <a:rPr lang="ru-RU" sz="54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введення</a:t>
            </a:r>
            <a:r>
              <a:rPr lang="ru-RU" sz="5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радянських</a:t>
            </a:r>
            <a:r>
              <a:rPr lang="ru-RU" sz="5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військ</a:t>
            </a:r>
            <a:r>
              <a:rPr lang="ru-RU" sz="5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 в </a:t>
            </a:r>
            <a:r>
              <a:rPr lang="ru-RU" sz="54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reflection blurRad="12700" stA="50000" endPos="50000" dist="5000" dir="5400000" sy="-100000" rotWithShape="0"/>
                </a:effectLst>
              </a:rPr>
              <a:t>Афганістан</a:t>
            </a:r>
            <a:endParaRPr lang="ru-RU" sz="3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3400425"/>
            <a:ext cx="6840760" cy="3457575"/>
          </a:xfrm>
        </p:spPr>
        <p:txBody>
          <a:bodyPr>
            <a:normAutofit/>
          </a:bodyPr>
          <a:lstStyle/>
          <a:p>
            <a:pPr marL="609600" indent="-609600" algn="ctr">
              <a:buNone/>
            </a:pP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Побоювання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можливої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​​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дестабілізації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радикальних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ісламських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сил в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Афганістані</a:t>
            </a:r>
            <a:endParaRPr lang="ru-RU" sz="36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i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Привід</a:t>
            </a:r>
            <a:r>
              <a:rPr lang="ru-RU" sz="8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 до </a:t>
            </a:r>
            <a:r>
              <a:rPr lang="ru-RU" sz="8800" b="1" i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Monotype Corsiva" pitchFamily="66" charset="0"/>
              </a:rPr>
              <a:t>війни</a:t>
            </a:r>
            <a:endParaRPr lang="ru-RU" sz="6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2348880"/>
            <a:ext cx="7488832" cy="4784725"/>
          </a:xfrm>
        </p:spPr>
        <p:txBody>
          <a:bodyPr>
            <a:normAutofit/>
          </a:bodyPr>
          <a:lstStyle/>
          <a:p>
            <a:pPr algn="ctr">
              <a:buClr>
                <a:srgbClr val="FFFF00"/>
              </a:buClr>
              <a:buNone/>
            </a:pP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Прохання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президента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Афганістану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Хафізулли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Аміна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надання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йому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військової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допомоги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боротьби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антиурядовими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силами.</a:t>
            </a:r>
          </a:p>
        </p:txBody>
      </p:sp>
    </p:spTree>
  </p:cSld>
  <p:clrMapOvr>
    <a:masterClrMapping/>
  </p:clrMapOvr>
  <p:transition advTm="7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/>
          </p:cNvSpPr>
          <p:nvPr>
            <p:ph type="body" idx="1"/>
          </p:nvPr>
        </p:nvSpPr>
        <p:spPr>
          <a:xfrm>
            <a:off x="1043608" y="404664"/>
            <a:ext cx="8229600" cy="4022725"/>
          </a:xfrm>
        </p:spPr>
        <p:txBody>
          <a:bodyPr>
            <a:normAutofit/>
          </a:bodyPr>
          <a:lstStyle/>
          <a:p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Війна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тривала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дев'ять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один </a:t>
            </a:r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місяць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дев'ятнадцять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днів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4099" name="Рисунок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284984"/>
            <a:ext cx="5112568" cy="3184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429250"/>
          </a:xfrm>
        </p:spPr>
        <p:txBody>
          <a:bodyPr>
            <a:normAutofit lnSpcReduction="10000"/>
          </a:bodyPr>
          <a:lstStyle/>
          <a:p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 лютого 1988 -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офіційно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оголосили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підготовку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підписання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домовленостей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майбутнє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виведення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військ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endParaRPr lang="ru-RU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травня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1988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після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підписання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Горбачовим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відповідної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угоди,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перші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шість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полків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північних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провінцій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рушили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додому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endParaRPr lang="ru-RU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 лютого 1989 -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закінчення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виведення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військ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Афганістану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-972616" y="260648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ru-RU" sz="8800" b="1" i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Втрати</a:t>
            </a:r>
            <a:r>
              <a:rPr lang="ru-RU" sz="88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:</a:t>
            </a:r>
            <a:r>
              <a:rPr lang="ru-RU" sz="6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824"/>
            <a:ext cx="5328592" cy="4525963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40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15 тис. 51 </a:t>
            </a:r>
            <a:r>
              <a:rPr lang="ru-RU" sz="4000" b="1" i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чол</a:t>
            </a:r>
            <a:r>
              <a:rPr lang="ru-RU" sz="40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. </a:t>
            </a:r>
            <a:r>
              <a:rPr lang="ru-RU" sz="4000" b="1" i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убитих</a:t>
            </a:r>
            <a:r>
              <a:rPr lang="ru-RU" sz="40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 в </a:t>
            </a:r>
            <a:r>
              <a:rPr lang="ru-RU" sz="4000" b="1" i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Радянській</a:t>
            </a:r>
            <a:r>
              <a:rPr lang="ru-RU" sz="40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 </a:t>
            </a:r>
            <a:r>
              <a:rPr lang="ru-RU" sz="4000" b="1" i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Армії</a:t>
            </a:r>
            <a:r>
              <a:rPr lang="ru-RU" sz="40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ü"/>
            </a:pPr>
            <a:endParaRPr lang="ru-RU" sz="4000" b="1" i="1" dirty="0" smtClean="0">
              <a:ln w="50800"/>
              <a:solidFill>
                <a:schemeClr val="bg1">
                  <a:shade val="50000"/>
                </a:schemeClr>
              </a:solidFill>
              <a:latin typeface="+mj-lt"/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ü"/>
            </a:pPr>
            <a:r>
              <a:rPr lang="ru-RU" sz="40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1 </a:t>
            </a:r>
            <a:r>
              <a:rPr lang="ru-RU" sz="4000" b="1" i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млн</a:t>
            </a:r>
            <a:r>
              <a:rPr lang="ru-RU" sz="40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 </a:t>
            </a:r>
            <a:r>
              <a:rPr lang="ru-RU" sz="4000" b="1" i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убитих</a:t>
            </a:r>
            <a:r>
              <a:rPr lang="ru-RU" sz="40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 </a:t>
            </a:r>
            <a:r>
              <a:rPr lang="ru-RU" sz="4000" b="1" i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афганців</a:t>
            </a:r>
            <a:r>
              <a:rPr lang="ru-RU" sz="40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4" name="Содержимое 4" descr="article_image-image-artic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4088" y="908720"/>
            <a:ext cx="3484581" cy="5256584"/>
          </a:xfrm>
          <a:prstGeom prst="rect">
            <a:avLst/>
          </a:prstGeom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sz="8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Результати</a:t>
            </a:r>
            <a:r>
              <a:rPr lang="ru-RU" sz="8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ru-RU" sz="8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війни</a:t>
            </a: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060848"/>
            <a:ext cx="7308304" cy="50688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Після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виведення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Радянської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Армії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прорадянський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режим президента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Наджібулли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проіснував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 роки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позбувшись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підтримки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повалений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квітні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1992 р. командирами-моджахедами.</a:t>
            </a:r>
            <a:endParaRPr lang="ru-RU" sz="48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1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411756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кутник 2"/>
          <p:cNvSpPr/>
          <p:nvPr/>
        </p:nvSpPr>
        <p:spPr>
          <a:xfrm>
            <a:off x="4572000" y="1268760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Афганська дівчинка </a:t>
            </a:r>
          </a:p>
          <a:p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</a:t>
            </a:r>
            <a:r>
              <a:rPr lang="uk-UA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Шарбат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Гула), сфотографована Стівом </a:t>
            </a:r>
            <a:r>
              <a:rPr lang="uk-UA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МакКаррі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обкладинці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National Geographic Magazine 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червень 1985. </a:t>
            </a:r>
          </a:p>
          <a:p>
            <a:endParaRPr lang="uk-UA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3">
                    <a:lumMod val="5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Фотографія стала відомим образом Афганської громадянської війни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3">
                    <a:lumMod val="5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070304" cy="5469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/>
          <p:cNvSpPr/>
          <p:nvPr/>
        </p:nvSpPr>
        <p:spPr>
          <a:xfrm>
            <a:off x="251520" y="260648"/>
            <a:ext cx="86774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Фізична мапа Афганістану</a:t>
            </a:r>
            <a:endParaRPr lang="uk-UA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9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6148" name="Picture 2" descr="C:\Users\ТАТЬЯНА\Desktop\афганистан\25135195_afg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96752"/>
            <a:ext cx="7561263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0" y="3286125"/>
            <a:ext cx="35004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Рисунок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53285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і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1" name="Picture 7" descr="Вывод войск из Афганистана (55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88913"/>
            <a:ext cx="60960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Picture 9" descr="Вывод войск из Афганистана (55 фото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140075"/>
            <a:ext cx="5519738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9" name="Picture 7" descr="Вывод войск из Афганистана (55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8913"/>
            <a:ext cx="6096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1" name="Picture 9" descr="Вывод войск из Афганистана (55 фото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262313"/>
            <a:ext cx="5662613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5" name="Picture 5" descr="Вывод войск из Афганистана (55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754063"/>
            <a:ext cx="8424862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9" name="Picture 5" descr="Вывод войск из Афганистана (55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60960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1" name="Picture 7" descr="Вывод войск из Афганистана (55 фото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3344863"/>
            <a:ext cx="5303838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5" descr="Вывод войск из Афганистана (55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608013"/>
            <a:ext cx="8208962" cy="53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 descr="Вывод войск из Афганистана (55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60350"/>
            <a:ext cx="37814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9" name="Picture 7" descr="Вывод войск из Афганистана (55 фото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1052513"/>
            <a:ext cx="4872037" cy="36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 descr="Вывод войск из Афганистана (55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74688"/>
            <a:ext cx="8713788" cy="555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43mi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2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Содержимое 6" descr="Afghanistan.gif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7624" y="2204864"/>
            <a:ext cx="2592288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979712" y="1124744"/>
            <a:ext cx="10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/>
              <a:t>Герб</a:t>
            </a:r>
            <a:endParaRPr lang="uk-UA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652120" y="1124744"/>
            <a:ext cx="1499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/>
              <a:t>Прапор</a:t>
            </a:r>
            <a:endParaRPr lang="uk-UA" sz="3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132348" cy="2193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p47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836275" cy="696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43mi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20375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43mi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0"/>
            <a:ext cx="72009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p51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49213"/>
            <a:ext cx="7848600" cy="671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p47_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3038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43mi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44113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43mi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934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6408737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1" descr="ВЫ 00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772816"/>
            <a:ext cx="17843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6" descr="2016_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1601788"/>
            <a:ext cx="7705725" cy="5265737"/>
          </a:xfr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ТАТЬЯНА\Desktop\афганистан\afganist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08050"/>
            <a:ext cx="7272337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79512" y="188640"/>
            <a:ext cx="8748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гори та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плоскогір'я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займають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80%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Афганістану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lumMod val="60000"/>
                    <a:lumOff val="4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35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" descr="myalo0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92263"/>
            <a:ext cx="5903913" cy="5265737"/>
          </a:xfrm>
          <a:noFill/>
        </p:spPr>
      </p:pic>
      <p:pic>
        <p:nvPicPr>
          <p:cNvPr id="7172" name="Picture 8" descr="000039_t250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0"/>
            <a:ext cx="32766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9" descr="0_kmnb_tizer1_b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463" y="2400300"/>
            <a:ext cx="3284537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</a:t>
            </a:r>
            <a:r>
              <a:rPr lang="ru-RU" dirty="0" smtClean="0">
                <a:solidFill>
                  <a:srgbClr val="FFC000"/>
                </a:solidFill>
              </a:rPr>
              <a:t>Домой, в Россию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2771" name="Picture 2" descr="C:\Users\ТАТЬЯНА\Desktop\афганистан\663cbb1dc83a5a5155ec7552fa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76400" y="752475"/>
            <a:ext cx="5715000" cy="3752850"/>
          </a:xfrm>
          <a:noFill/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 descr="C:\Users\ТАТЬЯНА\Desktop\афганистан\36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685800"/>
            <a:ext cx="4105275" cy="3886200"/>
          </a:xfrm>
          <a:noFill/>
        </p:spPr>
      </p:pic>
      <p:pic>
        <p:nvPicPr>
          <p:cNvPr id="1027" name="Picture 3" descr="D:\По школе\Презентации\Афганская война 1979-1989гг\x_76e56f2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692150"/>
            <a:ext cx="3313113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313" y="214313"/>
            <a:ext cx="4762500" cy="3171825"/>
          </a:xfrm>
        </p:spPr>
      </p:pic>
      <p:pic>
        <p:nvPicPr>
          <p:cNvPr id="8195" name="Рисунок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214688"/>
            <a:ext cx="44291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2" name="Picture 8" descr="Вывод войск из Афганистана (55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77838"/>
            <a:ext cx="8424862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7" name="Picture 5" descr="Афганистан 1955-1989 годы (15 фото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3481387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9" name="Picture 7" descr="Афганистан 1955-1989 годы (15 фото)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188913"/>
            <a:ext cx="4249737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1" name="Picture 9" descr="Афганистан 1955-1989 годы (15 фото)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3236913"/>
            <a:ext cx="5138738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2" name="0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6381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06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0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1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3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60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7" name="Picture 7" descr="400396_900x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2852738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9" name="Picture 9" descr="680632_900x6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184775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lum bright="-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9" name="Picture 5" descr="Дальше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9850" y="1509713"/>
            <a:ext cx="39243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7" descr="Дальше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475" y="549275"/>
            <a:ext cx="572452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3" name="Picture 9" descr="Дальше">
            <a:hlinkClick r:id="rId3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404813"/>
            <a:ext cx="223678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5" name="Picture 11" descr="Дальше">
            <a:hlinkClick r:id="rId3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4076700"/>
            <a:ext cx="24336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085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04800" y="0"/>
            <a:ext cx="8686800" cy="836613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dirty="0" err="1" smtClean="0"/>
              <a:t>Пам'ятники</a:t>
            </a:r>
            <a:r>
              <a:rPr lang="ru-RU" dirty="0" smtClean="0"/>
              <a:t> </a:t>
            </a:r>
            <a:r>
              <a:rPr lang="ru-RU" dirty="0" err="1" smtClean="0"/>
              <a:t>воїнам</a:t>
            </a:r>
            <a:r>
              <a:rPr lang="ru-RU" dirty="0" smtClean="0"/>
              <a:t> </a:t>
            </a:r>
            <a:r>
              <a:rPr lang="ru-RU" dirty="0" err="1" smtClean="0"/>
              <a:t>афганцям</a:t>
            </a:r>
            <a:endParaRPr lang="ru-RU" cap="none" dirty="0" smtClean="0">
              <a:effectLst/>
            </a:endParaRPr>
          </a:p>
        </p:txBody>
      </p:sp>
      <p:pic>
        <p:nvPicPr>
          <p:cNvPr id="13315" name="Picture 4" descr="Праздник букваря 029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484313"/>
            <a:ext cx="3456632" cy="4871495"/>
          </a:xfrm>
        </p:spPr>
      </p:pic>
      <p:pic>
        <p:nvPicPr>
          <p:cNvPr id="13316" name="Picture 5" descr="о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1412875"/>
            <a:ext cx="287972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808038" y="928688"/>
            <a:ext cx="16381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в </a:t>
            </a:r>
            <a:r>
              <a:rPr lang="ru-RU" dirty="0" smtClean="0"/>
              <a:t>м. </a:t>
            </a:r>
            <a:r>
              <a:rPr lang="ru-RU" dirty="0"/>
              <a:t>Чистополь</a:t>
            </a:r>
          </a:p>
        </p:txBody>
      </p:sp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5992813" y="9286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в </a:t>
            </a:r>
            <a:r>
              <a:rPr lang="ru-RU" dirty="0" smtClean="0"/>
              <a:t>м. </a:t>
            </a:r>
            <a:r>
              <a:rPr lang="ru-RU" dirty="0"/>
              <a:t>Кабул</a:t>
            </a:r>
          </a:p>
        </p:txBody>
      </p:sp>
    </p:spTree>
  </p:cSld>
  <p:clrMapOvr>
    <a:masterClrMapping/>
  </p:clrMapOvr>
  <p:transition advTm="2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8" descr="памятник учафг и чечвой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8243887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28800"/>
            <a:ext cx="8820472" cy="3983037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ru-RU" sz="5400" b="1" dirty="0" err="1" smtClean="0">
                <a:solidFill>
                  <a:srgbClr val="660033"/>
                </a:solidFill>
              </a:rPr>
              <a:t>Площа</a:t>
            </a:r>
            <a:r>
              <a:rPr lang="ru-RU" sz="5400" b="1" dirty="0" smtClean="0">
                <a:solidFill>
                  <a:srgbClr val="660033"/>
                </a:solidFill>
              </a:rPr>
              <a:t>: 652,2 </a:t>
            </a:r>
            <a:r>
              <a:rPr lang="ru-RU" sz="5400" b="1" dirty="0" err="1" smtClean="0">
                <a:solidFill>
                  <a:srgbClr val="660033"/>
                </a:solidFill>
              </a:rPr>
              <a:t>тис.кв.км</a:t>
            </a:r>
            <a:r>
              <a:rPr lang="ru-RU" sz="5400" b="1" dirty="0" smtClean="0">
                <a:solidFill>
                  <a:srgbClr val="660033"/>
                </a:solidFill>
              </a:rPr>
              <a:t>.</a:t>
            </a:r>
          </a:p>
          <a:p>
            <a:pPr>
              <a:buNone/>
              <a:defRPr/>
            </a:pPr>
            <a:r>
              <a:rPr lang="ru-RU" sz="5400" b="1" dirty="0" err="1" smtClean="0">
                <a:solidFill>
                  <a:srgbClr val="660033"/>
                </a:solidFill>
              </a:rPr>
              <a:t>Населення</a:t>
            </a:r>
            <a:r>
              <a:rPr lang="ru-RU" sz="5400" b="1" dirty="0" smtClean="0">
                <a:solidFill>
                  <a:srgbClr val="660033"/>
                </a:solidFill>
              </a:rPr>
              <a:t>: 28,3 </a:t>
            </a:r>
            <a:r>
              <a:rPr lang="ru-RU" sz="5400" b="1" dirty="0" err="1" smtClean="0">
                <a:solidFill>
                  <a:srgbClr val="660033"/>
                </a:solidFill>
              </a:rPr>
              <a:t>млн.чол</a:t>
            </a:r>
            <a:r>
              <a:rPr lang="ru-RU" sz="5400" b="1" dirty="0" smtClean="0">
                <a:solidFill>
                  <a:srgbClr val="660033"/>
                </a:solidFill>
              </a:rPr>
              <a:t>. </a:t>
            </a:r>
          </a:p>
          <a:p>
            <a:pPr>
              <a:buNone/>
              <a:defRPr/>
            </a:pPr>
            <a:r>
              <a:rPr lang="ru-RU" sz="5400" b="1" dirty="0" err="1" smtClean="0">
                <a:solidFill>
                  <a:srgbClr val="660033"/>
                </a:solidFill>
              </a:rPr>
              <a:t>Офіційні</a:t>
            </a:r>
            <a:r>
              <a:rPr lang="ru-RU" sz="5400" b="1" dirty="0" smtClean="0">
                <a:solidFill>
                  <a:srgbClr val="660033"/>
                </a:solidFill>
              </a:rPr>
              <a:t> </a:t>
            </a:r>
            <a:r>
              <a:rPr lang="ru-RU" sz="5400" b="1" dirty="0" err="1" smtClean="0">
                <a:solidFill>
                  <a:srgbClr val="660033"/>
                </a:solidFill>
              </a:rPr>
              <a:t>мови</a:t>
            </a:r>
            <a:r>
              <a:rPr lang="ru-RU" sz="5400" b="1" dirty="0" smtClean="0">
                <a:solidFill>
                  <a:srgbClr val="660033"/>
                </a:solidFill>
              </a:rPr>
              <a:t>: пушту </a:t>
            </a:r>
            <a:r>
              <a:rPr lang="ru-RU" sz="5400" b="1" dirty="0" err="1" smtClean="0">
                <a:solidFill>
                  <a:srgbClr val="660033"/>
                </a:solidFill>
              </a:rPr>
              <a:t>і</a:t>
            </a:r>
            <a:r>
              <a:rPr lang="ru-RU" sz="5400" b="1" dirty="0" smtClean="0">
                <a:solidFill>
                  <a:srgbClr val="660033"/>
                </a:solidFill>
              </a:rPr>
              <a:t> </a:t>
            </a:r>
            <a:r>
              <a:rPr lang="ru-RU" sz="5400" b="1" dirty="0" err="1" smtClean="0">
                <a:solidFill>
                  <a:srgbClr val="660033"/>
                </a:solidFill>
              </a:rPr>
              <a:t>дарі</a:t>
            </a:r>
            <a:r>
              <a:rPr lang="ru-RU" sz="5400" b="1" dirty="0" smtClean="0">
                <a:solidFill>
                  <a:srgbClr val="660033"/>
                </a:solidFill>
              </a:rPr>
              <a:t>. </a:t>
            </a: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Медаль за участь у боях</a:t>
            </a:r>
            <a:endParaRPr lang="ru-RU" b="1" dirty="0"/>
          </a:p>
        </p:txBody>
      </p:sp>
      <p:pic>
        <p:nvPicPr>
          <p:cNvPr id="34819" name="Picture 2" descr="C:\Users\ТАТЬЯНА\Desktop\афганистан\10Af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7784" y="1988840"/>
            <a:ext cx="3673475" cy="360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15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Медаль «За </a:t>
            </a:r>
            <a:r>
              <a:rPr lang="ru-RU" b="1" i="1" dirty="0" err="1" smtClean="0"/>
              <a:t>бойові</a:t>
            </a:r>
            <a:r>
              <a:rPr lang="ru-RU" b="1" i="1" dirty="0" smtClean="0"/>
              <a:t> заслуги»</a:t>
            </a:r>
          </a:p>
        </p:txBody>
      </p:sp>
      <p:pic>
        <p:nvPicPr>
          <p:cNvPr id="19459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00375" y="1571625"/>
            <a:ext cx="3071813" cy="4929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15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Медаль «</a:t>
            </a:r>
            <a:r>
              <a:rPr lang="ru-RU" b="1" i="1" dirty="0" err="1" smtClean="0"/>
              <a:t>Від</a:t>
            </a:r>
            <a:r>
              <a:rPr lang="ru-RU" b="1" i="1" dirty="0" smtClean="0"/>
              <a:t> </a:t>
            </a:r>
            <a:r>
              <a:rPr lang="ru-RU" b="1" i="1" dirty="0" err="1" smtClean="0"/>
              <a:t>братнього</a:t>
            </a:r>
            <a:r>
              <a:rPr lang="ru-RU" b="1" i="1" dirty="0" smtClean="0"/>
              <a:t> народу </a:t>
            </a:r>
            <a:r>
              <a:rPr lang="ru-RU" b="1" i="1" dirty="0" err="1" smtClean="0"/>
              <a:t>Афганістану</a:t>
            </a:r>
            <a:r>
              <a:rPr lang="ru-RU" b="1" i="1" dirty="0" smtClean="0"/>
              <a:t>»</a:t>
            </a:r>
          </a:p>
        </p:txBody>
      </p:sp>
      <p:pic>
        <p:nvPicPr>
          <p:cNvPr id="20483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14688" y="1928813"/>
            <a:ext cx="3000375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15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Медаль «В </a:t>
            </a:r>
            <a:r>
              <a:rPr lang="ru-RU" b="1" i="1" dirty="0" err="1" smtClean="0"/>
              <a:t>пам'ять</a:t>
            </a:r>
            <a:r>
              <a:rPr lang="ru-RU" b="1" i="1" dirty="0" smtClean="0"/>
              <a:t> 10-річчя </a:t>
            </a:r>
            <a:r>
              <a:rPr lang="ru-RU" b="1" i="1" dirty="0" err="1" smtClean="0"/>
              <a:t>виведення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військ</a:t>
            </a:r>
            <a:r>
              <a:rPr lang="ru-RU" b="1" i="1" dirty="0" smtClean="0"/>
              <a:t>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Афганістану</a:t>
            </a:r>
            <a:r>
              <a:rPr lang="ru-RU" b="1" i="1" dirty="0" smtClean="0"/>
              <a:t>»</a:t>
            </a:r>
          </a:p>
        </p:txBody>
      </p:sp>
      <p:pic>
        <p:nvPicPr>
          <p:cNvPr id="21507" name="Содержимое 3"/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3438" y="1928813"/>
            <a:ext cx="2627312" cy="4714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15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Медаль «В </a:t>
            </a:r>
            <a:r>
              <a:rPr lang="ru-RU" b="1" i="1" dirty="0" err="1" smtClean="0"/>
              <a:t>пам'ять</a:t>
            </a:r>
            <a:r>
              <a:rPr lang="ru-RU" b="1" i="1" dirty="0" smtClean="0"/>
              <a:t> 20-річчя </a:t>
            </a:r>
            <a:r>
              <a:rPr lang="ru-RU" b="1" i="1" dirty="0" err="1" smtClean="0"/>
              <a:t>виведення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військ</a:t>
            </a:r>
            <a:r>
              <a:rPr lang="ru-RU" b="1" i="1" dirty="0" smtClean="0"/>
              <a:t>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Афганістану</a:t>
            </a:r>
            <a:r>
              <a:rPr lang="ru-RU" b="1" i="1" dirty="0" smtClean="0"/>
              <a:t>»</a:t>
            </a:r>
          </a:p>
        </p:txBody>
      </p:sp>
      <p:pic>
        <p:nvPicPr>
          <p:cNvPr id="22531" name="Содержимое 3"/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938" y="1857375"/>
            <a:ext cx="3357562" cy="4311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Рисунок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3" y="2071688"/>
            <a:ext cx="2286000" cy="4110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15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91683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Franklin Gothic Book" pitchFamily="34" charset="0"/>
            </a:endParaRPr>
          </a:p>
        </p:txBody>
      </p:sp>
      <p:pic>
        <p:nvPicPr>
          <p:cNvPr id="11279" name="Рисунок 14" descr="101884956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2671266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Прямокутник 18"/>
          <p:cNvSpPr/>
          <p:nvPr/>
        </p:nvSpPr>
        <p:spPr>
          <a:xfrm>
            <a:off x="3635896" y="105273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Бурганудд</a:t>
            </a: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vi-V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 Раббан</a:t>
            </a: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 -</a:t>
            </a:r>
            <a:r>
              <a:rPr lang="vi-V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президент Афганістану з 1992 по 2001 роки</a:t>
            </a:r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Прямокутник 19"/>
          <p:cNvSpPr/>
          <p:nvPr/>
        </p:nvSpPr>
        <p:spPr>
          <a:xfrm>
            <a:off x="467544" y="4725144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вересня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2011 року Б.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Раббані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загинув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результаті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вибуху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зустрічі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членами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руху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Талібан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в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Кабулі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39552" y="1412776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травня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1993 р.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сформований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кабінет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згоди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(уряд) на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чолі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Хекматіаром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620688"/>
            <a:ext cx="276167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67544" y="188640"/>
            <a:ext cx="65527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Моджахеди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учасники збройних формувань, що воювали з радянськими військами та маріонетковими урядовими військами Афганістану під час радянської інтервенції до цієї країни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5207868" cy="4026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7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987824" y="404664"/>
            <a:ext cx="57961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Таліб</a:t>
            </a:r>
            <a:r>
              <a:rPr lang="uk-UA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а</a:t>
            </a:r>
            <a:r>
              <a:rPr lang="vi-VN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н </a:t>
            </a:r>
            <a:r>
              <a:rPr lang="vi-VN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— радикальний ісламіський рух сунітського напрямку, що керував Афганістаном з 1996 до 2001 року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673332" y="2553652"/>
            <a:ext cx="4104454" cy="196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573016"/>
            <a:ext cx="393643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755576" y="620688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вересня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2001 р.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Північний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альянс (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Об'єднаний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фронт) почав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воєнний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наступ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усунення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руху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Талібан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влади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573016"/>
            <a:ext cx="3312368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560840" cy="4585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кутник 2"/>
          <p:cNvSpPr/>
          <p:nvPr/>
        </p:nvSpPr>
        <p:spPr>
          <a:xfrm>
            <a:off x="2627784" y="404664"/>
            <a:ext cx="4067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lang="ru-RU" sz="4400" b="1" dirty="0" err="1" smtClean="0">
                <a:solidFill>
                  <a:srgbClr val="660033"/>
                </a:solidFill>
              </a:rPr>
              <a:t>Столиця</a:t>
            </a:r>
            <a:r>
              <a:rPr lang="ru-RU" sz="4400" b="1" dirty="0" smtClean="0">
                <a:solidFill>
                  <a:srgbClr val="660033"/>
                </a:solidFill>
              </a:rPr>
              <a:t>: Кабул.</a:t>
            </a:r>
            <a:endParaRPr lang="ru-RU" sz="4400" b="1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83568" y="476672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грудня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2001 р.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керівництво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руху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Талібан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заявило про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припинення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своєї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діяльності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2924944"/>
            <a:ext cx="4799856" cy="350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11560" y="548680"/>
            <a:ext cx="770485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січні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2004 року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був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прийнятий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Основний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закон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Афганістану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конституція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068960"/>
            <a:ext cx="5762001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39552" y="548680"/>
            <a:ext cx="80648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Відповідно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конституції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ісламською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республікою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президентською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формою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правління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645024"/>
            <a:ext cx="3905250" cy="2924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39552" y="620688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жовтні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2004 року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відбулися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президентські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вибори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за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підсумками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яких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президентом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Афганістану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став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Хамід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Карзай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36912"/>
            <a:ext cx="5976664" cy="373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636912"/>
            <a:ext cx="5976664" cy="374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331640" y="1628800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Ситуація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однак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деяких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регіонах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зараз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залишається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досить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напруженою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980728"/>
            <a:ext cx="730680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Підготувала</a:t>
            </a:r>
          </a:p>
          <a:p>
            <a:pPr algn="ctr"/>
            <a:r>
              <a:rPr lang="uk-UA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учениця 11-А класу</a:t>
            </a:r>
          </a:p>
          <a:p>
            <a:pPr algn="ctr"/>
            <a:r>
              <a:rPr lang="uk-UA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Попова Яна</a:t>
            </a:r>
            <a:endParaRPr lang="uk-UA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149080"/>
            <a:ext cx="86512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Дякую за перегляд.</a:t>
            </a:r>
            <a:endParaRPr lang="uk-UA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Афганістан – мусульманська держава.</a:t>
            </a:r>
            <a:b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Священна  книга – Коран.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Місце для зображення 6"/>
          <p:cNvPicPr>
            <a:picLocks noGrp="1"/>
          </p:cNvPicPr>
          <p:nvPr>
            <p:ph type="pic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404664"/>
            <a:ext cx="5510986" cy="4786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Валюта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1628800"/>
            <a:ext cx="4824536" cy="4525962"/>
          </a:xfrm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Валюта	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Афгані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AFN)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2636912"/>
            <a:ext cx="5597623" cy="369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748</Words>
  <Application>Microsoft Office PowerPoint</Application>
  <PresentationFormat>Экран (4:3)</PresentationFormat>
  <Paragraphs>91</Paragraphs>
  <Slides>76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Афганістан – мусульманська держава. Священна  книга – Коран.</vt:lpstr>
      <vt:lpstr>Валюта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27 грудня 1979 - штурмом палацу Аміна почалася Афганська війна.    </vt:lpstr>
      <vt:lpstr>Причини введення радянських військ в Афганістан</vt:lpstr>
      <vt:lpstr>Привід до війни</vt:lpstr>
      <vt:lpstr>Презентация PowerPoint</vt:lpstr>
      <vt:lpstr>Презентация PowerPoint</vt:lpstr>
      <vt:lpstr>Втрати: </vt:lpstr>
      <vt:lpstr>Результати війни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Домой, в Россию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Пам'ятники воїнам афганцям</vt:lpstr>
      <vt:lpstr>Презентация PowerPoint</vt:lpstr>
      <vt:lpstr>Медаль за участь у боях</vt:lpstr>
      <vt:lpstr>Медаль «За бойові заслуги»</vt:lpstr>
      <vt:lpstr>Медаль «Від братнього народу Афганістану»</vt:lpstr>
      <vt:lpstr>Медаль «В пам'ять 10-річчя виведення військ з Афганістану»</vt:lpstr>
      <vt:lpstr>Медаль «В пам'ять 20-річчя виведення військ з Афганістану»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Афганістан</dc:title>
  <dc:subject>Країни</dc:subject>
  <dc:creator>Яна</dc:creator>
  <cp:lastModifiedBy>User</cp:lastModifiedBy>
  <cp:revision>28</cp:revision>
  <dcterms:created xsi:type="dcterms:W3CDTF">2013-03-29T11:58:18Z</dcterms:created>
  <dcterms:modified xsi:type="dcterms:W3CDTF">2015-04-25T11:06:55Z</dcterms:modified>
  <cp:category>Історія</cp:category>
</cp:coreProperties>
</file>