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Default Extension="gif" ContentType="image/gif"/>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67"/>
  </p:notesMasterIdLst>
  <p:sldIdLst>
    <p:sldId id="256" r:id="rId8"/>
    <p:sldId id="258" r:id="rId9"/>
    <p:sldId id="317" r:id="rId10"/>
    <p:sldId id="259" r:id="rId11"/>
    <p:sldId id="260" r:id="rId12"/>
    <p:sldId id="261" r:id="rId13"/>
    <p:sldId id="315" r:id="rId14"/>
    <p:sldId id="316" r:id="rId15"/>
    <p:sldId id="262" r:id="rId16"/>
    <p:sldId id="263" r:id="rId17"/>
    <p:sldId id="319" r:id="rId18"/>
    <p:sldId id="320" r:id="rId19"/>
    <p:sldId id="264" r:id="rId20"/>
    <p:sldId id="321" r:id="rId21"/>
    <p:sldId id="265" r:id="rId22"/>
    <p:sldId id="322" r:id="rId23"/>
    <p:sldId id="266" r:id="rId24"/>
    <p:sldId id="323" r:id="rId25"/>
    <p:sldId id="267" r:id="rId26"/>
    <p:sldId id="324" r:id="rId27"/>
    <p:sldId id="268" r:id="rId28"/>
    <p:sldId id="269" r:id="rId29"/>
    <p:sldId id="270" r:id="rId30"/>
    <p:sldId id="325" r:id="rId31"/>
    <p:sldId id="271" r:id="rId32"/>
    <p:sldId id="272" r:id="rId33"/>
    <p:sldId id="273" r:id="rId34"/>
    <p:sldId id="274" r:id="rId35"/>
    <p:sldId id="279" r:id="rId36"/>
    <p:sldId id="276" r:id="rId37"/>
    <p:sldId id="277" r:id="rId38"/>
    <p:sldId id="278" r:id="rId39"/>
    <p:sldId id="280" r:id="rId40"/>
    <p:sldId id="314" r:id="rId41"/>
    <p:sldId id="281" r:id="rId42"/>
    <p:sldId id="282" r:id="rId43"/>
    <p:sldId id="283" r:id="rId44"/>
    <p:sldId id="284" r:id="rId45"/>
    <p:sldId id="28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26" r:id="rId65"/>
    <p:sldId id="327" r:id="rId6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5B0"/>
    <a:srgbClr val="081C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3601" autoAdjust="0"/>
  </p:normalViewPr>
  <p:slideViewPr>
    <p:cSldViewPr>
      <p:cViewPr varScale="1">
        <p:scale>
          <a:sx n="79" d="100"/>
          <a:sy n="79" d="100"/>
        </p:scale>
        <p:origin x="-1116"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72FE8B-FC9B-4CF4-9CE2-F9067639B4B7}" type="datetimeFigureOut">
              <a:rPr lang="ru-RU"/>
              <a:pPr>
                <a:defRPr/>
              </a:pPr>
              <a:t>20.03.2013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C0DB761-34E5-48DB-9B02-F396E1EB9E90}"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EEF3171-DC94-4089-95FE-AE8305DF6EA5}" type="slidenum">
              <a:rPr lang="ru-RU" smtClean="0"/>
              <a:pPr fontAlgn="base">
                <a:spcBef>
                  <a:spcPct val="0"/>
                </a:spcBef>
                <a:spcAft>
                  <a:spcPct val="0"/>
                </a:spcAft>
                <a:defRPr/>
              </a:pPr>
              <a:t>4</a:t>
            </a:fld>
            <a:endParaRPr lang="ru-RU" smtClean="0"/>
          </a:p>
        </p:txBody>
      </p:sp>
      <p:sp>
        <p:nvSpPr>
          <p:cNvPr id="522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У вересні 1944 р. на територію Югославії вступили радянські війська. Із звільненням 20 жовтня 1944 р. Белграда, а також Сербії позиції народно-визвольного руху ще більш зміцнилися. </a:t>
            </a:r>
            <a:endParaRPr lang="en-US" smtClean="0"/>
          </a:p>
          <a:p>
            <a:pPr eaLnBrk="1" hangingPunct="1">
              <a:spcBef>
                <a:spcPct val="0"/>
              </a:spcBef>
            </a:pPr>
            <a:r>
              <a:rPr lang="uk-UA" smtClean="0"/>
              <a:t>За умов, коли КПЮ володіла беззаперечним контролем над більшою частиною країни, змушений був погодитись на створення єдиного югославського уряду навзамін НКВЮ та емігрантського уряду в Лондоні.</a:t>
            </a:r>
            <a:endParaRPr lang="ru-RU" smtClean="0"/>
          </a:p>
          <a:p>
            <a:pPr eaLnBrk="1" hangingPunct="1">
              <a:spcBef>
                <a:spcPct val="0"/>
              </a:spcBef>
            </a:pPr>
            <a:r>
              <a:rPr lang="uk-UA" smtClean="0"/>
              <a:t>Голова королівського уряду І. Шубашич 1 листопада 1944 р. підписав угоду з Й.Б.Тіто. До нового уряду включено міністрів королівського уряду.</a:t>
            </a:r>
          </a:p>
          <a:p>
            <a:pPr eaLnBrk="1" hangingPunct="1">
              <a:spcBef>
                <a:spcPct val="0"/>
              </a:spcBef>
            </a:pPr>
            <a:r>
              <a:rPr lang="uk-UA" smtClean="0"/>
              <a:t>7 березня 1945 р. Й. Броз Тіто відповідно до рекомендацій, ухвалених Кримською конференцією керівників СРСР, США, Великої Британії, сформував уряд Демократичної Федеративної Югославії (ДФЮ). </a:t>
            </a:r>
            <a:endParaRPr lang="ru-RU" smtClean="0"/>
          </a:p>
          <a:p>
            <a:pPr eaLnBrk="1" hangingPunct="1">
              <a:spcBef>
                <a:spcPct val="0"/>
              </a:spcBef>
            </a:pPr>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AC880-5F22-481F-A164-DFA3A2F423B8}" type="slidenum">
              <a:rPr lang="ru-RU" smtClean="0">
                <a:solidFill>
                  <a:prstClr val="black"/>
                </a:solidFill>
              </a:rPr>
              <a:pPr>
                <a:defRPr/>
              </a:pPr>
              <a:t>14</a:t>
            </a:fld>
            <a:endParaRPr lang="ru-RU" smtClean="0">
              <a:solidFill>
                <a:prstClr val="black"/>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r>
              <a:rPr lang="uk-UA" smtClean="0"/>
              <a:t>В СРСР можливість такого перебігу подій розглядалася тільки за умови перемоги комуністів на виборах в Італії.</a:t>
            </a:r>
            <a:endParaRPr lang="ru-RU" smtClean="0"/>
          </a:p>
          <a:p>
            <a:pPr eaLnBrk="1" hangingPunct="1">
              <a:spcBef>
                <a:spcPct val="0"/>
              </a:spcBef>
            </a:pPr>
            <a:r>
              <a:rPr lang="uk-UA" smtClean="0"/>
              <a:t>20 березня 1948 р. ВКП (б) надіслала керівництву КПЮ листа з численними докорами. Почалось інтенсивне листування між Москвою і Белградом. У свою чергу, Тіто висловив занепокоєність у зв'язку з лютневим переворотом у Празі. Він нагадав Кремлю про недостатню, з його точки зору, допомогу під час війни.</a:t>
            </a:r>
          </a:p>
          <a:p>
            <a:pPr eaLnBrk="1" hangingPunct="1">
              <a:spcBef>
                <a:spcPct val="0"/>
              </a:spcBef>
            </a:pPr>
            <a:r>
              <a:rPr lang="uk-UA" smtClean="0"/>
              <a:t>У червні 1948 р. Інформбюро ухвалило резолюцію "Про становище у КПЮ". Керівники югославських комуністів були звинувачені у невизнанні марксистської теорії класів і класової боротьби у перехідний період; у проведенні хибної політики на селі, у відмові від націоналізації землі; у ревізії марксистсько-ленінського вчення про партію тощо. Складена у брутальному тоні і вкрай образливих виразах, ця резолюція закінчувалася закликом до "здорових сил КПЮ, вірних марксизмові-ленінізмові, змінити нинішніх керівників КПЮ і висунути нове інтернаціоналістське керівництво КПЮ".</a:t>
            </a:r>
            <a:endParaRPr lang="ru-RU" smtClean="0"/>
          </a:p>
          <a:p>
            <a:pPr eaLnBrk="1" hangingPunct="1">
              <a:spcBef>
                <a:spcPct val="0"/>
              </a:spcBef>
            </a:pPr>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ECEFBB-F31C-4A31-AD27-AF8473B16825}" type="slidenum">
              <a:rPr lang="ru-RU" smtClean="0"/>
              <a:pPr fontAlgn="base">
                <a:spcBef>
                  <a:spcPct val="0"/>
                </a:spcBef>
                <a:spcAft>
                  <a:spcPct val="0"/>
                </a:spcAft>
                <a:defRPr/>
              </a:pPr>
              <a:t>15</a:t>
            </a:fld>
            <a:endParaRPr lang="ru-RU"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29 червня югослави відповіли довгим і не менш різким листом. Тїто реально відчував підтримку абсолютної більшості населення країни. </a:t>
            </a:r>
            <a:r>
              <a:rPr lang="en-US" smtClean="0"/>
              <a:t>V </a:t>
            </a:r>
            <a:r>
              <a:rPr lang="uk-UA" smtClean="0"/>
              <a:t>з'їзд КПЮ, який розпочав свою роботу 21 липня у Белграді, чітко позначив поворот до більш жорсткої політики стосовно Інформбюро. Сигналом до подальшої ескалації антиюгославської пропаганди стала опублікована у "Правді" стаття "Куди веде націоналізм групи Тіто в Югославії". Югославське керівництво оголошувалося посібниками імперіалізму і називалось у статті "клікою політичних убивць".</a:t>
            </a:r>
            <a:endParaRPr lang="ru-RU" smtClean="0"/>
          </a:p>
          <a:p>
            <a:pPr eaLnBrk="1" hangingPunct="1">
              <a:spcBef>
                <a:spcPct val="0"/>
              </a:spcBef>
            </a:pPr>
            <a:r>
              <a:rPr lang="uk-UA" smtClean="0"/>
              <a:t>У Москві боротьба проти "злочинної кліки Тіто—Ран-ковича" досягла апогею. Почала виходити сербською мовою газета "За соціалістичну Югославію", покликана "згуртувати всі антитітовські сили".</a:t>
            </a:r>
            <a:endParaRPr lang="ru-RU" smtClean="0"/>
          </a:p>
          <a:p>
            <a:pPr eaLnBrk="1" hangingPunct="1">
              <a:spcBef>
                <a:spcPct val="0"/>
              </a:spcBef>
            </a:pPr>
            <a:r>
              <a:rPr lang="uk-UA" smtClean="0"/>
              <a:t>11 серпня 1948 р. у ноті, надісланій до Белграда, СРСР заявив, що він більше не може ставитись до уряду Югославії як до союзника і вважає його своїм ворогом. У вересні 1949 р. СРСР денонсував пакт про дружбу з Югославією.</a:t>
            </a:r>
            <a:endParaRPr lang="ru-RU" smtClean="0"/>
          </a:p>
          <a:p>
            <a:pPr eaLnBrk="1" hangingPunct="1">
              <a:spcBef>
                <a:spcPct val="0"/>
              </a:spcBef>
            </a:pPr>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AAC880-5F22-481F-A164-DFA3A2F423B8}" type="slidenum">
              <a:rPr lang="ru-RU" smtClean="0">
                <a:solidFill>
                  <a:prstClr val="black"/>
                </a:solidFill>
              </a:rPr>
              <a:pPr>
                <a:defRPr/>
              </a:pPr>
              <a:t>16</a:t>
            </a:fld>
            <a:endParaRPr lang="ru-RU" smtClean="0">
              <a:solidFill>
                <a:prstClr val="black"/>
              </a:solidFill>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r>
              <a:rPr lang="uk-UA" smtClean="0"/>
              <a:t>В СРСР можливість такого перебігу подій розглядалася тільки за умови перемоги комуністів на виборах в Італії.</a:t>
            </a:r>
            <a:endParaRPr lang="ru-RU" smtClean="0"/>
          </a:p>
          <a:p>
            <a:pPr eaLnBrk="1" hangingPunct="1">
              <a:spcBef>
                <a:spcPct val="0"/>
              </a:spcBef>
            </a:pPr>
            <a:r>
              <a:rPr lang="uk-UA" smtClean="0"/>
              <a:t>20 березня 1948 р. ВКП (б) надіслала керівництву КПЮ листа з численними докорами. Почалось інтенсивне листування між Москвою і Белградом. У свою чергу, Тіто висловив занепокоєність у зв'язку з лютневим переворотом у Празі. Він нагадав Кремлю про недостатню, з його точки зору, допомогу під час війни.</a:t>
            </a:r>
          </a:p>
          <a:p>
            <a:pPr eaLnBrk="1" hangingPunct="1">
              <a:spcBef>
                <a:spcPct val="0"/>
              </a:spcBef>
            </a:pPr>
            <a:r>
              <a:rPr lang="uk-UA" smtClean="0"/>
              <a:t>У червні 1948 р. Інформбюро ухвалило резолюцію "Про становище у КПЮ". Керівники югославських комуністів були звинувачені у невизнанні марксистської теорії класів і класової боротьби у перехідний період; у проведенні хибної політики на селі, у відмові від націоналізації землі; у ревізії марксистсько-ленінського вчення про партію тощо. Складена у брутальному тоні і вкрай образливих виразах, ця резолюція закінчувалася закликом до "здорових сил КПЮ, вірних марксизмові-ленінізмові, змінити нинішніх керівників КПЮ і висунути нове інтернаціоналістське керівництво КПЮ".</a:t>
            </a:r>
            <a:endParaRPr lang="ru-RU" smtClean="0"/>
          </a:p>
          <a:p>
            <a:pPr eaLnBrk="1" hangingPunct="1">
              <a:spcBef>
                <a:spcPct val="0"/>
              </a:spcBef>
            </a:pPr>
            <a:endParaRPr 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05DDFC-40A0-429F-A735-B0764B630467}" type="slidenum">
              <a:rPr lang="ru-RU" smtClean="0"/>
              <a:pPr fontAlgn="base">
                <a:spcBef>
                  <a:spcPct val="0"/>
                </a:spcBef>
                <a:spcAft>
                  <a:spcPct val="0"/>
                </a:spcAft>
                <a:defRPr/>
              </a:pPr>
              <a:t>17</a:t>
            </a:fld>
            <a:endParaRPr lang="ru-RU"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На нараді Комінформбюро в Будапешті в листопаді 1949 р. була прийнята резолюція «Югославська компартія в руках убивць і шпигунів», в якій говорилося про те, що «кліка Тіто» останнім часом еволюціонувала «від буржуазного націоналізму до фашизму». Показово, що в самій Югославії також було немало прихильників цієї резолюції. 8,4 тис. із них було заарештовано й відправлено в концентраційний табір на одному з островів в Адріатичному морі.</a:t>
            </a:r>
            <a:endParaRPr lang="ru-RU" smtClean="0"/>
          </a:p>
          <a:p>
            <a:pPr eaLnBrk="1" hangingPunct="1">
              <a:spcBef>
                <a:spcPct val="0"/>
              </a:spcBef>
            </a:pPr>
            <a:endParaRPr 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C05DDFC-40A0-429F-A735-B0764B630467}" type="slidenum">
              <a:rPr lang="ru-RU" smtClean="0">
                <a:solidFill>
                  <a:prstClr val="black"/>
                </a:solidFill>
              </a:rPr>
              <a:pPr>
                <a:defRPr/>
              </a:pPr>
              <a:t>18</a:t>
            </a:fld>
            <a:endParaRPr lang="ru-RU" smtClean="0">
              <a:solidFill>
                <a:prstClr val="black"/>
              </a:solidFill>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На нараді Комінформбюро в Будапешті в листопаді 1949 р. була прийнята резолюція «Югославська компартія в руках убивць і шпигунів», в якій говорилося про те, що «кліка Тіто» останнім часом еволюціонувала «від буржуазного націоналізму до фашизму». Показово, що в самій Югославії також було немало прихильників цієї резолюції. 8,4 тис. із них було заарештовано й відправлено в концентраційний табір на одному з островів в Адріатичному морі.</a:t>
            </a:r>
            <a:endParaRPr lang="ru-RU" smtClean="0"/>
          </a:p>
          <a:p>
            <a:pPr eaLnBrk="1" hangingPunct="1">
              <a:spcBef>
                <a:spcPct val="0"/>
              </a:spcBef>
            </a:pPr>
            <a:endParaRPr 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F679AF-49E6-4288-963C-DA85333F0FA3}" type="slidenum">
              <a:rPr lang="ru-RU" smtClean="0"/>
              <a:pPr fontAlgn="base">
                <a:spcBef>
                  <a:spcPct val="0"/>
                </a:spcBef>
                <a:spcAft>
                  <a:spcPct val="0"/>
                </a:spcAft>
                <a:defRPr/>
              </a:pPr>
              <a:t>19</a:t>
            </a:fld>
            <a:endParaRPr lang="ru-RU"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Нові підходи до проблеми соціалістичного будівництва було спочатку викладено Й. Броз Тіто 26 червня 1950 р. у Скупщині ФНРЮ. За його пропозицією парламент Югославії ухвалив цього дня закон про передачу заводів в управління робітникам, який проголошував, що підприємствами як загальнонародною власністю керують через робітничі ради і комітети управління трудові колективи. </a:t>
            </a:r>
          </a:p>
          <a:p>
            <a:pPr eaLnBrk="1" hangingPunct="1">
              <a:spcBef>
                <a:spcPct val="0"/>
              </a:spcBef>
            </a:pPr>
            <a:r>
              <a:rPr lang="uk-UA" smtClean="0"/>
              <a:t>аконом від 29 грудня 1952 р. було проведено велику реформу у галузі планування народного господарства: чимало функцій у цій сфері передано республіканським та місцевим органам і підприємствам. Галузеві міністерства було скасовано на початку 1953 р.</a:t>
            </a:r>
          </a:p>
          <a:p>
            <a:pPr eaLnBrk="1" hangingPunct="1">
              <a:spcBef>
                <a:spcPct val="0"/>
              </a:spcBef>
            </a:pPr>
            <a:r>
              <a:rPr lang="uk-UA" smtClean="0"/>
              <a:t>Після відмови 1953 р. від політики колективізації сільського господарства селянські трудові кооперативи було реорганізовано у кооперативи загального типу і прирівняно до промислових підприємств. Тоді ж було видано закон, що обмежував приватну власність на землю максимальним наділом у 10-15 га на одне господарство; 1954 р. у межах цього максимуму було дозволено вільний продаж та оренду землі. З осені 1955 р. почала проводитись нова політика перебудови села, що спиралася на створення агропромислових комбінатів одночасно з розвитком сільськогосподарських кооперативів.</a:t>
            </a:r>
            <a:endParaRPr lang="ru-RU" smtClean="0"/>
          </a:p>
          <a:p>
            <a:pPr eaLnBrk="1" hangingPunct="1">
              <a:spcBef>
                <a:spcPct val="0"/>
              </a:spcBef>
            </a:pPr>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67F679AF-49E6-4288-963C-DA85333F0FA3}" type="slidenum">
              <a:rPr lang="ru-RU" smtClean="0">
                <a:solidFill>
                  <a:prstClr val="black"/>
                </a:solidFill>
              </a:rPr>
              <a:pPr>
                <a:defRPr/>
              </a:pPr>
              <a:t>20</a:t>
            </a:fld>
            <a:endParaRPr lang="ru-RU" smtClean="0">
              <a:solidFill>
                <a:prstClr val="black"/>
              </a:solidFill>
            </a:endParaRPr>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Нові підходи до проблеми соціалістичного будівництва було спочатку викладено Й. Броз Тіто 26 червня 1950 р. у Скупщині ФНРЮ. За його пропозицією парламент Югославії ухвалив цього дня закон про передачу заводів в управління робітникам, який проголошував, що підприємствами як загальнонародною власністю керують через робітничі ради і комітети управління трудові колективи. </a:t>
            </a:r>
          </a:p>
          <a:p>
            <a:pPr eaLnBrk="1" hangingPunct="1">
              <a:spcBef>
                <a:spcPct val="0"/>
              </a:spcBef>
            </a:pPr>
            <a:r>
              <a:rPr lang="uk-UA" smtClean="0"/>
              <a:t>аконом від 29 грудня 1952 р. було проведено велику реформу у галузі планування народного господарства: чимало функцій у цій сфері передано республіканським та місцевим органам і підприємствам. Галузеві міністерства було скасовано на початку 1953 р.</a:t>
            </a:r>
          </a:p>
          <a:p>
            <a:pPr eaLnBrk="1" hangingPunct="1">
              <a:spcBef>
                <a:spcPct val="0"/>
              </a:spcBef>
            </a:pPr>
            <a:r>
              <a:rPr lang="uk-UA" smtClean="0"/>
              <a:t>Після відмови 1953 р. від політики колективізації сільського господарства селянські трудові кооперативи було реорганізовано у кооперативи загального типу і прирівняно до промислових підприємств. Тоді ж було видано закон, що обмежував приватну власність на землю максимальним наділом у 10-15 га на одне господарство; 1954 р. у межах цього максимуму було дозволено вільний продаж та оренду землі. З осені 1955 р. почала проводитись нова політика перебудови села, що спиралася на створення агропромислових комбінатів одночасно з розвитком сільськогосподарських кооперативів.</a:t>
            </a:r>
            <a:endParaRPr lang="ru-RU" smtClean="0"/>
          </a:p>
          <a:p>
            <a:pPr eaLnBrk="1" hangingPunct="1">
              <a:spcBef>
                <a:spcPct val="0"/>
              </a:spcBef>
            </a:pPr>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B1808F-4743-40E4-B40F-A5D907B393E8}" type="slidenum">
              <a:rPr lang="ru-RU" smtClean="0"/>
              <a:pPr fontAlgn="base">
                <a:spcBef>
                  <a:spcPct val="0"/>
                </a:spcBef>
                <a:spcAft>
                  <a:spcPct val="0"/>
                </a:spcAft>
                <a:defRPr/>
              </a:pPr>
              <a:t>23</a:t>
            </a:fld>
            <a:endParaRPr lang="ru-RU" smtClean="0"/>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Прийняті у 1955-1956 рр. за підсумками візитів М. Хрущова до Белграда (1955 р.) та И. Броз Тіто до СРСР (1956 р.) радянсько-югославські документи містили основні принципи поліпшення двосторонніх відносин.</a:t>
            </a:r>
            <a:endParaRPr lang="ru-RU" smtClean="0"/>
          </a:p>
          <a:p>
            <a:pPr eaLnBrk="1" hangingPunct="1">
              <a:spcBef>
                <a:spcPct val="0"/>
              </a:spcBef>
            </a:pPr>
            <a:endParaRPr 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FB1808F-4743-40E4-B40F-A5D907B393E8}" type="slidenum">
              <a:rPr lang="ru-RU" smtClean="0">
                <a:solidFill>
                  <a:prstClr val="black"/>
                </a:solidFill>
              </a:rPr>
              <a:pPr>
                <a:defRPr/>
              </a:pPr>
              <a:t>24</a:t>
            </a:fld>
            <a:endParaRPr lang="ru-RU" smtClean="0">
              <a:solidFill>
                <a:prstClr val="black"/>
              </a:solidFill>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Прийняті у 1955-1956 рр. за підсумками візитів М. Хрущова до Белграда (1955 р.) та И. Броз Тіто до СРСР (1956 р.) радянсько-югославські документи містили основні принципи поліпшення двосторонніх відносин.</a:t>
            </a:r>
            <a:endParaRPr lang="ru-RU" smtClean="0"/>
          </a:p>
          <a:p>
            <a:pPr eaLnBrk="1" hangingPunct="1">
              <a:spcBef>
                <a:spcPct val="0"/>
              </a:spcBef>
            </a:pPr>
            <a:endParaRPr 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997923-4386-42B5-8D85-1EA747CE337A}" type="slidenum">
              <a:rPr lang="ru-RU" smtClean="0"/>
              <a:pPr fontAlgn="base">
                <a:spcBef>
                  <a:spcPct val="0"/>
                </a:spcBef>
                <a:spcAft>
                  <a:spcPct val="0"/>
                </a:spcAft>
                <a:defRPr/>
              </a:pPr>
              <a:t>26</a:t>
            </a:fld>
            <a:endParaRPr lang="ru-RU" smtClean="0"/>
          </a:p>
        </p:txBody>
      </p:sp>
      <p:sp>
        <p:nvSpPr>
          <p:cNvPr id="634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Процеси децентралізації управління суспільним розвитком заторкнули повноваження центральних державних органів, чимало функцій яких передавалося республіканським і місцевим органам влади. Зміни заторкнули і правлячу партію, яка після </a:t>
            </a:r>
            <a:r>
              <a:rPr lang="en-US" smtClean="0"/>
              <a:t>VI </a:t>
            </a:r>
            <a:r>
              <a:rPr lang="uk-UA" smtClean="0"/>
              <a:t>з'їзду стала називатися Союзом комуністів Югославії (СКЮ). Як було відзначено на з'їзді, партія в умовах розвитку самоврядування не могла більше відігравати директивної ролі у державному і суспільному житті. За нею зберігалося право розробки генеральної лінії, але боротися за її втілення вона повинна була не командними методами, а методами переконання. Проголосивши самоврядування невід'ємним юридично гарантованим правом трудящих, нова конституція країни, ухвалена у квітні 1963 р., поширила самоврядувальні стосунки і на установи невиробничої сфери, що було кваліфіковано як перехід до громадського самоврядування.</a:t>
            </a:r>
          </a:p>
          <a:p>
            <a:pPr eaLnBrk="1" hangingPunct="1">
              <a:spcBef>
                <a:spcPct val="0"/>
              </a:spcBef>
            </a:pPr>
            <a:r>
              <a:rPr lang="uk-UA" smtClean="0"/>
              <a:t>Відповідно до основного закону країна стала називатися Соціалістичною Федеративною Республікою Югославією (СФРЮ).</a:t>
            </a:r>
            <a:endParaRPr lang="ru-RU" smtClean="0"/>
          </a:p>
          <a:p>
            <a:pPr eaLnBrk="1" hangingPunct="1">
              <a:spcBef>
                <a:spcPct val="0"/>
              </a:spcBef>
            </a:pPr>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113AA68-B04E-43BC-BD9D-EC3B88BBDEA2}" type="slidenum">
              <a:rPr lang="ru-RU" smtClean="0"/>
              <a:pPr fontAlgn="base">
                <a:spcBef>
                  <a:spcPct val="0"/>
                </a:spcBef>
                <a:spcAft>
                  <a:spcPct val="0"/>
                </a:spcAft>
                <a:defRPr/>
              </a:pPr>
              <a:t>5</a:t>
            </a:fld>
            <a:endParaRPr lang="ru-RU" smtClean="0"/>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Навесні 1945 р. представницька делегація ДФЮ прибула до Москви. 11 квітня Й. Броз Тіто і В. М. Молотов підписали у присутності Сталіна радянсько-югославську угоду про дружбу, взаємну допомогу та повоєнне співробітництво. Кремлівське керівництво прагнуло зміцнити свій вплив у Югославії.</a:t>
            </a:r>
          </a:p>
          <a:p>
            <a:pPr eaLnBrk="1" hangingPunct="1">
              <a:spcBef>
                <a:spcPct val="0"/>
              </a:spcBef>
            </a:pPr>
            <a:r>
              <a:rPr lang="uk-UA" smtClean="0"/>
              <a:t>В результаті прискореної націоналізації промисловості до кінця 1945 р. в держсекторі Югославії було зосереджено 72% промислових підприємств. Була проведена й аграрна реформа, що встановила максимум земельного наділу — 35 га. Всі надлишки, в тому числі поміщицькі, церковні, банківські землі без викупу переходили у власність держави або в руки селян. Усього було експропрійовано 1566 тис. га землі, з них 797 тис. га передано в індивідуальне володіння селян; а 270 тис. га отримали державні сільські маєтки.</a:t>
            </a:r>
          </a:p>
          <a:p>
            <a:pPr eaLnBrk="1" hangingPunct="1">
              <a:spcBef>
                <a:spcPct val="0"/>
              </a:spcBef>
            </a:pPr>
            <a:r>
              <a:rPr lang="uk-UA" smtClean="0"/>
              <a:t>Представники ліберальних кіл восени 1945 р. покинули склад Тимчасового уряду, чим сподівалися привернути увагу світової громадськості до порушення Ялтинських угод. Однак вибори у листопаді 1945 р. в загальноюгославський парламент -Установчу скупщину - показали повсюдну підтримку керованого КПЮ Народно-визвольного фронту - 90,5% голосів.</a:t>
            </a:r>
            <a:endParaRPr lang="ru-RU" smtClean="0"/>
          </a:p>
          <a:p>
            <a:pPr eaLnBrk="1" hangingPunct="1">
              <a:spcBef>
                <a:spcPct val="0"/>
              </a:spcBef>
            </a:pPr>
            <a:endParaRPr 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E1882F-D69A-4451-931F-BBF55B79D355}" type="slidenum">
              <a:rPr lang="ru-RU" smtClean="0"/>
              <a:pPr fontAlgn="base">
                <a:spcBef>
                  <a:spcPct val="0"/>
                </a:spcBef>
                <a:spcAft>
                  <a:spcPct val="0"/>
                </a:spcAft>
                <a:defRPr/>
              </a:pPr>
              <a:t>28</a:t>
            </a:fld>
            <a:endParaRPr lang="ru-RU"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У лютому 1974 р. була прийнята чергова, остання, Конституція СФРЮ, яка ввела в країні інститут президентства. У травні 1974 р. президентом СФРЮ без обмеження мандата (тобто довічно) було обрано Броз Тіто. У тому ж році він став довічним головою СКЮ. </a:t>
            </a:r>
          </a:p>
          <a:p>
            <a:pPr eaLnBrk="1" hangingPunct="1">
              <a:spcBef>
                <a:spcPct val="0"/>
              </a:spcBef>
            </a:pPr>
            <a:r>
              <a:rPr lang="uk-UA" smtClean="0"/>
              <a:t>Йосип Броз Тіто помер 4 травня </a:t>
            </a:r>
            <a:r>
              <a:rPr lang="uk-UA" b="1" smtClean="0"/>
              <a:t>1980 </a:t>
            </a:r>
            <a:r>
              <a:rPr lang="uk-UA" smtClean="0"/>
              <a:t>р. Віддати данину пам'яті харизматичному лідерові Югославії приїхали керівники 126 країн.</a:t>
            </a:r>
            <a:endParaRPr lang="ru-RU" smtClean="0"/>
          </a:p>
          <a:p>
            <a:pPr eaLnBrk="1" hangingPunct="1">
              <a:spcBef>
                <a:spcPct val="0"/>
              </a:spcBef>
            </a:pPr>
            <a:endParaRPr 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1A2312-6FEF-46AA-9BC4-D388B1198F82}" type="slidenum">
              <a:rPr lang="ru-RU" smtClean="0"/>
              <a:pPr fontAlgn="base">
                <a:spcBef>
                  <a:spcPct val="0"/>
                </a:spcBef>
                <a:spcAft>
                  <a:spcPct val="0"/>
                </a:spcAft>
                <a:defRPr/>
              </a:pPr>
              <a:t>29</a:t>
            </a:fld>
            <a:endParaRPr lang="ru-RU" smtClean="0"/>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z="1000" smtClean="0"/>
              <a:t>Після смерті лідера Югославії 4 травня 1980 р. відцентрові тенденції посилились. У країні не залишилось стабільного керівництва: найвищі посади у державі і СКЮ заміщувались строком на один рік по черзі представниками всіх республік і країв.</a:t>
            </a:r>
            <a:endParaRPr lang="ru-RU" sz="1000" smtClean="0"/>
          </a:p>
          <a:p>
            <a:pPr eaLnBrk="1" hangingPunct="1">
              <a:spcBef>
                <a:spcPct val="0"/>
              </a:spcBef>
            </a:pPr>
            <a:r>
              <a:rPr lang="uk-UA" sz="1000" smtClean="0"/>
              <a:t>Національні проблеми стали віссю політичного життя Югославії. Наприкінці травня 1981 р. великі заворушення спалахнули у найбільш відсталому в економічному відношенні краї Косово, де 90% населення становили етнічні албанці. Вони вимагали створення чисто албанського краю і надання йому статусу республіки. Зіткнення демонстрантів з міліцією призвели до жертв з обох сторін. До Косово було введено військові частини, фактично встановлено воєнний стан, прокотилася хвиля репресій. Напруга не спадала і в наступні роки. Саме косовські події 1981 р. поклали початок кризі югославської державності.</a:t>
            </a:r>
          </a:p>
          <a:p>
            <a:pPr eaLnBrk="1" hangingPunct="1">
              <a:spcBef>
                <a:spcPct val="0"/>
              </a:spcBef>
            </a:pPr>
            <a:r>
              <a:rPr lang="uk-UA" sz="1000" smtClean="0"/>
              <a:t>Національні проблеми у країні тісно перепліталися з погіршенням соціально-економічного становища у країні, наростанням глибокої кризи.</a:t>
            </a:r>
            <a:endParaRPr lang="ru-RU" sz="1000" smtClean="0"/>
          </a:p>
          <a:p>
            <a:pPr eaLnBrk="1" hangingPunct="1">
              <a:spcBef>
                <a:spcPct val="0"/>
              </a:spcBef>
            </a:pPr>
            <a:r>
              <a:rPr lang="uk-UA" sz="1000" smtClean="0"/>
              <a:t>Серйозним тягарем для економіки була зовнішня заборгованість країни. Захід посів жорстку позицію стосовно виплат зовнішнього боргу, який поглинав близько 5% національного прибутку СФРЮ. Повсюдно відбувалися страйки, що супроводжувались акціями протесту на національному грунті. Спроби подолання кризи економіки та фінансової системи з боку югославського керівництва ні до чого не привели.</a:t>
            </a:r>
            <a:endParaRPr lang="ru-RU" sz="1000" smtClean="0"/>
          </a:p>
          <a:p>
            <a:pPr eaLnBrk="1" hangingPunct="1">
              <a:spcBef>
                <a:spcPct val="50000"/>
              </a:spcBef>
            </a:pPr>
            <a:r>
              <a:rPr lang="uk-UA" sz="1000" smtClean="0"/>
              <a:t>Найбільш розвинені в промисловому відношенні Словенія та Хорватія забезпечували 50% експортного потенціалу СФРЮ, Саме ці дві «бунтівні республіки» виступили наприкінці 80-х років з ініціативою 39 конституційних поправок, спрямованих на розширення їх автономії. Сербія та Чорногорія запропонували свої контрпоправки, які, навпаки, посилювали централізацію.</a:t>
            </a:r>
            <a:endParaRPr lang="ru-RU" sz="1000" smtClean="0"/>
          </a:p>
          <a:p>
            <a:pPr eaLnBrk="1" hangingPunct="1">
              <a:spcBef>
                <a:spcPct val="0"/>
              </a:spcBef>
            </a:pPr>
            <a:endParaRPr lang="ru-RU" sz="10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8EF82B-1B42-4F35-AA83-829A91AB0C20}" type="slidenum">
              <a:rPr lang="ru-RU" smtClean="0"/>
              <a:pPr fontAlgn="base">
                <a:spcBef>
                  <a:spcPct val="0"/>
                </a:spcBef>
                <a:spcAft>
                  <a:spcPct val="0"/>
                </a:spcAft>
                <a:defRPr/>
              </a:pPr>
              <a:t>30</a:t>
            </a:fld>
            <a:endParaRPr lang="ru-RU"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Нова конституція 1974 р. істотно розширила права союзних республік і автономних країв, поглибила всю систему самоврядування. Вона була відверто децентралізаторською. Вище югославське керівництво прагнуло в такий спосіб вирішити національні проблеми в країні. Однак на практиці бюрократичний централізм було спущено із загальнодержавного рівня на республіканський. Крім загального центру, представленого СКЮ, армією, службою безпеки і федеральними органами, утворилися нові політичні центри у республіках і автономних краях. Навколо них розпочалося формування етнократичних (етнобюрократичних) кланів, що для багатонаціональної Югославії мало далекосяжні наслідки.</a:t>
            </a:r>
            <a:endParaRPr lang="ru-RU" smtClean="0"/>
          </a:p>
          <a:p>
            <a:pPr eaLnBrk="1" hangingPunct="1">
              <a:spcBef>
                <a:spcPct val="0"/>
              </a:spcBef>
            </a:pPr>
            <a:endParaRPr 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BB8139-CD30-4CA2-9B6F-D12346A3C084}" type="slidenum">
              <a:rPr lang="ru-RU" smtClean="0"/>
              <a:pPr fontAlgn="base">
                <a:spcBef>
                  <a:spcPct val="0"/>
                </a:spcBef>
                <a:spcAft>
                  <a:spcPct val="0"/>
                </a:spcAft>
                <a:defRPr/>
              </a:pPr>
              <a:t>32</a:t>
            </a:fld>
            <a:endParaRPr lang="ru-RU" smtClean="0"/>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Поряд із розширенням прав республік майже рівні права було надано автономним краям Косово і Воєводині, що у Сербії розцінили як підрив її єдності. </a:t>
            </a:r>
          </a:p>
          <a:p>
            <a:pPr eaLnBrk="1" hangingPunct="1">
              <a:spcBef>
                <a:spcPct val="0"/>
              </a:spcBef>
            </a:pPr>
            <a:r>
              <a:rPr lang="uk-UA" smtClean="0"/>
              <a:t>Основним, як і в попередні часи, стало протиріччя між хорватським і сербським етнічними кланами. Федеральне керівництво на чолі з Тіто, помітивши ці тенденції, визнало найбільш небезпечним сербський клан і завдало по ньому випереджувального удару. Після зміщення 1966 р. з усіх посад А. Ранковича розпочалася боротьба за ліквідацію переважання сербів у федеральних органах влади. Наслідком стало різке пожвавлення націоналістичних течій у Косово, серед албанщв і у Хорватії.</a:t>
            </a:r>
            <a:endParaRPr lang="ru-RU" smtClean="0"/>
          </a:p>
          <a:p>
            <a:pPr eaLnBrk="1" hangingPunct="1">
              <a:spcBef>
                <a:spcPct val="0"/>
              </a:spcBef>
            </a:pPr>
            <a:r>
              <a:rPr lang="uk-UA" smtClean="0"/>
              <a:t>1968-1971 рр. були позначені національними виступами в Косово, демонстраціями белградських студентів, загостренням ситуації у Хорватії. Становище підігріло обговорення запропонованих конституційних поправок, що розпочалося наприкінці 1970 р. Вони передбачали розширення прав республік, прирівнення їх до "держави". Кризу було ліквідовано авторитарним втручанням Тіто: хорватське керівництво було усунуто. Події у Хорватії не були ізольованим явищем. Аналогічні процеси відбувалися і в інших союзних республіках та автономних краях. Югославське керівництво на чолі з Тіто вбачало їхні причини не в соціальних зсувах і принциповій невідповідності своїх ідейних засад новим політичним реаліям, а у недовершеності політичних реформ.</a:t>
            </a:r>
            <a:endParaRPr lang="ru-RU" smtClean="0"/>
          </a:p>
          <a:p>
            <a:pPr eaLnBrk="1" hangingPunct="1">
              <a:spcBef>
                <a:spcPct val="0"/>
              </a:spcBef>
            </a:pPr>
            <a:endParaRPr 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4C889C-E5C0-4620-9D58-2276BC408BBE}" type="slidenum">
              <a:rPr lang="ru-RU" smtClean="0"/>
              <a:pPr fontAlgn="base">
                <a:spcBef>
                  <a:spcPct val="0"/>
                </a:spcBef>
                <a:spcAft>
                  <a:spcPct val="0"/>
                </a:spcAft>
                <a:defRPr/>
              </a:pPr>
              <a:t>33</a:t>
            </a:fld>
            <a:endParaRPr lang="ru-RU" smtClean="0"/>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20-22 січня 1990 р. у Белграді відбувся </a:t>
            </a:r>
            <a:r>
              <a:rPr lang="en-US" smtClean="0"/>
              <a:t>XIV </a:t>
            </a:r>
            <a:r>
              <a:rPr lang="uk-UA" smtClean="0"/>
              <a:t>позачерговий з'їзд, якому судилося стати останнім в історії СКЮ. На ньому делегації Словенії та Хорватії оголосили про незалежність своїх партійних організацій і залишили з'їзд. Як наслідок СКЮ втратив керівні органи і розпався на незалежні республіканські організації, розпочалися дезінтеграційні процеси у федерації. Центр ваги політичного керівництва остаточно перемістився у республіки, де влада перейшла до відповідних етнократичних кланів. Загострилися відносини між республіками.</a:t>
            </a:r>
          </a:p>
          <a:p>
            <a:pPr eaLnBrk="1" hangingPunct="1">
              <a:spcBef>
                <a:spcPct val="50000"/>
              </a:spcBef>
            </a:pPr>
            <a:r>
              <a:rPr lang="uk-UA" smtClean="0"/>
              <a:t>1990 р. став роком проведення виборів на багатопартійній основі у союзних республіках і початком діяльності знов обраних республіканських парламентів. З початку року повсюдно почали виникати нові політичні партії переважно на національній основі. У квітні 1990 р. відбулися вибори у Словенії та Хорватії. В обох республіках комуністи зазнали поразки. У Словенії до влади прийшла Демократична опозиція Словенії (ДЕМОС), хоча головою Президії Словенії було обрано комуністичного функціонера М. Кучана. У Хорватії перемогла Хорватська демократична співдружність (ХДС), а її лідер Ф. Туджман, у минулому генерал тітовської служби безпеки, став головою Президії Хорватії. І Хорватія, і Словенія проголосили повний суверенітет, змінили атрибути і назви, проголосили примат республіканського законодавства над союзним (федеральним), розпочали формування своїх збройних сил.</a:t>
            </a:r>
            <a:endParaRPr lang="ru-RU" smtClean="0"/>
          </a:p>
          <a:p>
            <a:pPr eaLnBrk="1" hangingPunct="1">
              <a:spcBef>
                <a:spcPct val="50000"/>
              </a:spcBef>
            </a:pPr>
            <a:endParaRPr lang="ru-RU" smtClean="0"/>
          </a:p>
          <a:p>
            <a:pPr eaLnBrk="1" hangingPunct="1">
              <a:spcBef>
                <a:spcPct val="0"/>
              </a:spcBef>
            </a:pPr>
            <a:endParaRPr 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C0A942-0746-4322-9C30-7589DD51720E}" type="slidenum">
              <a:rPr lang="ru-RU" smtClean="0"/>
              <a:pPr fontAlgn="base">
                <a:spcBef>
                  <a:spcPct val="0"/>
                </a:spcBef>
                <a:spcAft>
                  <a:spcPct val="0"/>
                </a:spcAft>
                <a:defRPr/>
              </a:pPr>
              <a:t>35</a:t>
            </a:fld>
            <a:endParaRPr lang="ru-RU"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Консультації на рівні Президії СФРЮ, яка ще продовжувала свою діяльність, виявили непримиримість позицій сторін і суперечності, що посилювалися. Сербія і Чорногорія прагнули зберегти федерацію; Македонія, Боснія і Герцеговина схилялися до конфедеративного устрою; Словенія і Хорватія виступали за союз суверенних і самостійних держав.</a:t>
            </a:r>
          </a:p>
          <a:p>
            <a:pPr eaLnBrk="1" hangingPunct="1">
              <a:spcBef>
                <a:spcPct val="0"/>
              </a:spcBef>
            </a:pPr>
            <a:r>
              <a:rPr lang="uk-UA" smtClean="0"/>
              <a:t>26 червня 1991 р. Словенія і Хорватія, кожна окремо, проголосили свою повну незалежність. Федеральна влада у Белграді оголосила ці акти незаконними і шляхом введення військ на території цих країн сподівалася запобігти відокремленню двох колишніх союзних республік. Однак у Словенії югославські війська наштовхнулися на рішучу відсіч. Нова держава відстояла свою незалежність. У Хорватії югославська армія активно  підтримувала сербські збройні формування Сербської Країни. Кровопролитний сербсько-хорватський конфлікт забрав ЗО тис. життів. За сприяння ООН воєнні дії у Хорватії було припинено, однак питання про сербські землі у країні лишилося невирішеним.</a:t>
            </a:r>
            <a:endParaRPr 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9384ED4-C250-4803-8504-53A7AAC5CD19}" type="slidenum">
              <a:rPr lang="ru-RU" smtClean="0"/>
              <a:pPr fontAlgn="base">
                <a:spcBef>
                  <a:spcPct val="0"/>
                </a:spcBef>
                <a:spcAft>
                  <a:spcPct val="0"/>
                </a:spcAft>
                <a:defRPr/>
              </a:pPr>
              <a:t>40</a:t>
            </a:fld>
            <a:endParaRPr lang="ru-RU" smtClean="0"/>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У самій Хорватії різко загострилися хорвато-сербські протиріччя. За конституцією 1990 р. Хорватія проголошувалась державою тільки хорватського народу. Вимоги сербського населення гарантувати його права шляхом надання культурної автономії було відкинуто новим керівництвом Хорватії. У відповідь у населеній переважно сербами Сербській Країні (центр — м. Кнін) було проголошено свою республіку і ухвалено Декларацію про суверенітет і автономію. Так виник сербський рух у Хорватії, який поставив за мету не дозволити відірвати себе від Сербії.</a:t>
            </a:r>
          </a:p>
          <a:p>
            <a:pPr eaLnBrk="1" hangingPunct="1">
              <a:spcBef>
                <a:spcPct val="0"/>
              </a:spcBef>
            </a:pPr>
            <a:r>
              <a:rPr lang="uk-UA" smtClean="0"/>
              <a:t>У листопаді—грудні 1990 р. відбулися вибори на багатопартійній основі і в інших чотирьох югославських республіках. Загальну увагу привернули вибори у Сербії. Тут з колишнього Союзу комуністів Сербії, який оголосив про саморозпуск улітку 1990 р., і Соціалістичного союзу трудового народу було створено Соціалістичну партію Сербії (СПС). На виборах СПС робила наголос на захисті прав людини і демократичних свобод, проголосила орієнтацію на ринкову економіку і висунула гасло "Сильна Сербія у сильній Югославії". Вибори принесли СПС 75% місць у парламенті, а її лідер Слободан Мілошевич став главою Республіки Сербія.</a:t>
            </a:r>
            <a:endParaRPr lang="ru-RU" smtClean="0"/>
          </a:p>
          <a:p>
            <a:pPr eaLnBrk="1" hangingPunct="1">
              <a:spcBef>
                <a:spcPct val="0"/>
              </a:spcBef>
            </a:pPr>
            <a:endParaRPr 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9D514FA-43A4-4626-A3AE-1401B3E4B5ED}" type="slidenum">
              <a:rPr lang="ru-RU" smtClean="0"/>
              <a:pPr fontAlgn="base">
                <a:spcBef>
                  <a:spcPct val="0"/>
                </a:spcBef>
                <a:spcAft>
                  <a:spcPct val="0"/>
                </a:spcAft>
                <a:defRPr/>
              </a:pPr>
              <a:t>43</a:t>
            </a:fld>
            <a:endParaRPr lang="ru-RU" smtClean="0"/>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У листопаді—грудні 1990 р. відбулися вибори на багатопартійній основі і в інших чотирьох югославських республіках. </a:t>
            </a:r>
          </a:p>
          <a:p>
            <a:pPr eaLnBrk="1" hangingPunct="1">
              <a:spcBef>
                <a:spcPct val="0"/>
              </a:spcBef>
            </a:pPr>
            <a:r>
              <a:rPr lang="uk-UA" smtClean="0"/>
              <a:t>Союзу комуністів Сербії оголосив про саморозпуск улітку 1990 р. і об'єднався з Соціалістичним союзом трудового народу створивши Соціалістичну партію Сербії (СПС). </a:t>
            </a:r>
          </a:p>
          <a:p>
            <a:pPr eaLnBrk="1" hangingPunct="1">
              <a:spcBef>
                <a:spcPct val="0"/>
              </a:spcBef>
            </a:pPr>
            <a:r>
              <a:rPr lang="uk-UA" smtClean="0"/>
              <a:t>На виборах СПС робила наголос на захисті прав людини і демократичних свобод, проголосила орієнтацію на ринкову економіку і висунула гасло "Сильна Сербія у сильній Югославії". Вибори принесли СПС 75% місць у парламенті, а її лідер Слободан Мілошевич став главою Республіки Сербія.</a:t>
            </a:r>
            <a:endParaRPr lang="ru-RU" smtClean="0"/>
          </a:p>
          <a:p>
            <a:pPr eaLnBrk="1" hangingPunct="1">
              <a:spcBef>
                <a:spcPct val="0"/>
              </a:spcBef>
            </a:pPr>
            <a:endParaRPr 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0F309F6-0A54-4725-8D10-79487149DCE6}" type="slidenum">
              <a:rPr lang="ru-RU" smtClean="0"/>
              <a:pPr fontAlgn="base">
                <a:spcBef>
                  <a:spcPct val="0"/>
                </a:spcBef>
                <a:spcAft>
                  <a:spcPct val="0"/>
                </a:spcAft>
                <a:defRPr/>
              </a:pPr>
              <a:t>45</a:t>
            </a:fld>
            <a:endParaRPr lang="ru-RU" smtClean="0"/>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Боснійських сербів така перспектива явно не влаштовувала, їхньою метою було створення власного державного формування з наступною можливістю об'єднання із Сербією. 21 грудня 1991 р. боснійські серби провели референдум і проголосили на своїй території Республіку Сербську. Проголосили створення своєї держави і боснійські хорвати. У лютому 1992 р. боснійські мусульмани і хорвати провели плебісцит про незалежність. Більшість з тих, хто взяв у ньому участь, висловились за незалежність цілісної Боснії та Герцеговини, сербська ж громада не брала в плебісциті участі.</a:t>
            </a:r>
            <a:endParaRPr lang="ru-RU" smtClean="0"/>
          </a:p>
          <a:p>
            <a:pPr eaLnBrk="1" hangingPunct="1">
              <a:spcBef>
                <a:spcPct val="0"/>
              </a:spcBef>
            </a:pPr>
            <a:endParaRPr 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9989B60-9DD0-48C0-A042-5E38BB3F4713}" type="slidenum">
              <a:rPr lang="ru-RU" smtClean="0"/>
              <a:pPr fontAlgn="base">
                <a:spcBef>
                  <a:spcPct val="0"/>
                </a:spcBef>
                <a:spcAft>
                  <a:spcPct val="0"/>
                </a:spcAft>
                <a:defRPr/>
              </a:pPr>
              <a:t>47</a:t>
            </a:fld>
            <a:endParaRPr lang="ru-RU"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90000"/>
              </a:lnSpc>
              <a:spcBef>
                <a:spcPct val="0"/>
              </a:spcBef>
            </a:pPr>
            <a:r>
              <a:rPr lang="uk-UA" smtClean="0"/>
              <a:t>6 квітня 1992 р. країни ЄС визнали незалежність Боснії та Герцеговини. Одразу ж після цього спочатку у Сараєво, а потім і в інших регіонах республіки розпочалися зіткнення збройних формувань етнічних громад, які незабаром переросли у повномасштабну громадянську війну. Міжнародне товариство провину за ескалацію насильства поклало на сербську сторону. Сербію було звинувачено у підтримці сепаратистських зазіхань боснійських сербів і агресії проти Боснії та Герцеговини. ЗО травня Рада Безпеки ООН ухвалила рішення про міжнародну політичну й економічну ізоляцію СРЮ (Сербії та Чорногорії).</a:t>
            </a:r>
          </a:p>
          <a:p>
            <a:pPr eaLnBrk="1" hangingPunct="1">
              <a:lnSpc>
                <a:spcPct val="90000"/>
              </a:lnSpc>
              <a:spcBef>
                <a:spcPct val="0"/>
              </a:spcBef>
            </a:pPr>
            <a:r>
              <a:rPr lang="uk-UA" smtClean="0"/>
              <a:t>У перебігу воєнних дій навесні й восени 1992 р. боснійські серби, маючи краще організовану армію, перевагу у бойовій техніці і озброєнні, що їх залишила Югославська народна армія, досягли значних воєнних успіхів у всіх регіонах Боснії та Герцеговини, практично повністю блокувавши столицю республіки — Сараєво. Протягом кількох місяців місто піддавалося нищівному бомбардуванню. Навесні 1993 р. серби провели успішну воєнну операцію у Східній Боснії, де в руках мусульман залишились лише три невеличких анклави. До кінця 1993 р. серби контролювали 70% території Боснії і Герцеговини і сконцентрували зусилля на намаганнях політичним шляхом закріпити територіальні надбання. У 1994 р. бойові дії мали в  цілому  позиційний характер  без істотних змін лінії</a:t>
            </a:r>
            <a:endParaRPr lang="ru-RU" smtClean="0"/>
          </a:p>
          <a:p>
            <a:pPr eaLnBrk="1" hangingPunct="1">
              <a:lnSpc>
                <a:spcPct val="90000"/>
              </a:lnSpc>
              <a:spcBef>
                <a:spcPct val="0"/>
              </a:spcBef>
            </a:pPr>
            <a:r>
              <a:rPr lang="uk-UA" smtClean="0"/>
              <a:t>фронту.</a:t>
            </a:r>
            <a:endParaRPr lang="ru-RU" smtClean="0"/>
          </a:p>
          <a:p>
            <a:pPr eaLnBrk="1" hangingPunct="1">
              <a:lnSpc>
                <a:spcPct val="90000"/>
              </a:lnSpc>
              <a:spcBef>
                <a:spcPct val="0"/>
              </a:spcBef>
            </a:pPr>
            <a:endParaRPr 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DF59B0-C9BB-405D-8C98-98DCFF391198}" type="slidenum">
              <a:rPr lang="ru-RU" smtClean="0"/>
              <a:pPr fontAlgn="base">
                <a:spcBef>
                  <a:spcPct val="0"/>
                </a:spcBef>
                <a:spcAft>
                  <a:spcPct val="0"/>
                </a:spcAft>
                <a:defRPr/>
              </a:pPr>
              <a:t>6</a:t>
            </a:fld>
            <a:endParaRPr lang="ru-RU" smtClean="0"/>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В результаті прискореної націоналізації промисловості до кінця 1945 р. в держсекторі Югославії було зосереджено 72% промислових підприємств. Була проведена й аграрна реформа, що встановила максимум земельного наділу — 35 га. Всі надлишки, в тому числі поміщицькі, церковні, банківські землі без викупу переходили у власність держави або в руки селян. Усього було експропрійовано 1566 тис. га землі, з них 797 тис. га передано в індивідуальне володіння селян; а 270 тис. га отримали державні сільські маєтки.</a:t>
            </a:r>
          </a:p>
          <a:p>
            <a:pPr eaLnBrk="1" hangingPunct="1">
              <a:spcBef>
                <a:spcPct val="0"/>
              </a:spcBef>
            </a:pPr>
            <a:r>
              <a:rPr lang="uk-UA" smtClean="0"/>
              <a:t>Представники ліберальних кіл восени 1945 р. покинули склад Тимчасового уряду, чим сподівалися привернути увагу світової громадськості до порушення Ялтинських угод. Однак вибори у листопаді 1945 р. в загальноюгославський парламент -Установчу скупщину - показали повсюдну підтримку керованого КПЮ Народно-визвольного фронту - 90,5% голосів.</a:t>
            </a:r>
          </a:p>
          <a:p>
            <a:pPr eaLnBrk="1" hangingPunct="1">
              <a:spcBef>
                <a:spcPct val="0"/>
              </a:spcBef>
            </a:pPr>
            <a:r>
              <a:rPr lang="uk-UA" smtClean="0"/>
              <a:t>29 листопада 1945 р. Установча скупщина ліквідувала інститут монархії в Югославії (тоді був королем Петро </a:t>
            </a:r>
            <a:r>
              <a:rPr lang="en-US" smtClean="0"/>
              <a:t>II </a:t>
            </a:r>
            <a:r>
              <a:rPr lang="uk-UA" smtClean="0"/>
              <a:t>Карагеоргієвич) і проголосила Федеративну Народну Республіку Югославію (ФНРЮ) як федерацію 6 рівноправних республік - Сербії, Чорногорії, Хорватії, Словенії, Македонії та Боснії й Герцеговини.</a:t>
            </a:r>
            <a:endParaRPr lang="ru-RU" smtClean="0"/>
          </a:p>
          <a:p>
            <a:pPr eaLnBrk="1" hangingPunct="1">
              <a:spcBef>
                <a:spcPct val="0"/>
              </a:spcBef>
            </a:pPr>
            <a:endParaRPr 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7D2A24-A692-4A9B-9BC6-5D21F1FBED39}" type="slidenum">
              <a:rPr lang="ru-RU" smtClean="0"/>
              <a:pPr fontAlgn="base">
                <a:spcBef>
                  <a:spcPct val="0"/>
                </a:spcBef>
                <a:spcAft>
                  <a:spcPct val="0"/>
                </a:spcAft>
                <a:defRPr/>
              </a:pPr>
              <a:t>49</a:t>
            </a:fld>
            <a:endParaRPr lang="ru-RU"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Новим елементом боснійської драми стало збройне протистояння у центральній Боснії між хорватами і мусульманами. Цей конфлікт вдалося погасити тільки після створення мусульмано-хорватської федерації. Угоду з цього питання за посередництва США було підписано у березні 1994 р. у Вашингтоні.</a:t>
            </a:r>
            <a:endParaRPr lang="ru-RU" smtClean="0"/>
          </a:p>
          <a:p>
            <a:pPr eaLnBrk="1" hangingPunct="1">
              <a:spcBef>
                <a:spcPct val="0"/>
              </a:spcBef>
            </a:pPr>
            <a:r>
              <a:rPr lang="uk-UA" smtClean="0"/>
              <a:t>1995 р. воєнно-політична ситуація у Боснії зазнала докорінних змін і стала несприятливою для сербів. Тривалі бойові дії за умов повної міжнародної й економічної ізоляції істотно підірвали воєнний потенціал сербів, а принципова позиція міжнародного товариства остаточно позбавила їхніх лідерів віри у можливість воєнним шляхом реалізувати свої політичні цілі. Блокада була реальною і дуже жорсткою,  оскільки  свої кордони  з  Республікою Сербською закрила навіть Союзна Республіка Югославія. Причиною на те стала відмова боснійських сербів прийняти план мирного врегулювання у Боснії та Герцеговині, розроблений міжнародною Контактною групою. Змінилося співвідношення сил і у Хорватії. У травні і серпні 1995 р. армія Республіки Хорватії у ході широкомасштабних воєнних операцій повернула під свій контроль більшу частину території Сербської Країни, а сербсько-країнська армія, що взаємодіяла з частинами боснійських сербів, перестала існувати як воєнна сила.</a:t>
            </a:r>
            <a:endParaRPr lang="ru-RU" smtClean="0"/>
          </a:p>
          <a:p>
            <a:pPr eaLnBrk="1" hangingPunct="1">
              <a:spcBef>
                <a:spcPct val="0"/>
              </a:spcBef>
            </a:pPr>
            <a:r>
              <a:rPr lang="uk-UA" smtClean="0"/>
              <a:t>Серйозним ударом для сербів у Боснії стало бомбардування авіацією НАТО їхніх воєнних і промислових об'єктів, здшснене у серпні—вересні 1995 р. з відома Ради Безпеки ООН. Війська мусульмано-хорватської федерації розпочали успішний наступ, який було припинено лише після підписання у жовтні 1995 р. 26-ої угоди про перемир'я.</a:t>
            </a:r>
            <a:endParaRPr lang="ru-RU" smtClean="0"/>
          </a:p>
          <a:p>
            <a:pPr eaLnBrk="1" hangingPunct="1">
              <a:spcBef>
                <a:spcPct val="0"/>
              </a:spcBef>
            </a:pPr>
            <a:r>
              <a:rPr lang="uk-UA" smtClean="0"/>
              <a:t>За 3,5 роки бойових дій у Боснії та Герцеговині вбито й поранено десятки тисяч людей, зруйновано сотні міст, населених пунктів, промислових і громадських об'єктів. Кількість біженців і переміщених осіб перевищила три мільйони. Застосовувались такі антигуманні методи, як "етнічні чистки", інтернування людей у таборах, масові страти і розстріли мирного населення.</a:t>
            </a:r>
          </a:p>
          <a:p>
            <a:pPr eaLnBrk="1" hangingPunct="1">
              <a:spcBef>
                <a:spcPct val="0"/>
              </a:spcBef>
            </a:pPr>
            <a:r>
              <a:rPr lang="uk-UA" smtClean="0"/>
              <a:t>Поворотним моментом у цій трагедії стало створення міжнародної Контактної групи (КГ) по Боснії та Герцеговині у складі представників Росії, США, ФРН, Франції" і Великої Британії. Під час напружених консультацій КГ у липні 1994 р. було сформовано мирний план. На його основі конфліктуючі сторони за підтримки країн—членів КГ у листопаді 1995 р. в американському місті Дейтон розробили пакет мирних документів з боснійського врегулювання, який і було 14 грудня 1995 р. підписано у Парижі президентом Республіки Сербії Слободаном Міло-шевичем, головою Президії Боснії та Герцеговини А. Ізєт-беговичем і президентом Хорватії Ф. Туджманом. Свої підписи під цим документом як свідки поставили і керівники країн—членів Контактної групи — президенти Б. Клш-тон, Ж. Ширак, прем'єр-міністри Дж. Мейджор, В. Чорно-VIирдін, канцлер Г. Коль.</a:t>
            </a:r>
            <a:endParaRPr lang="ru-RU" smtClean="0"/>
          </a:p>
          <a:p>
            <a:pPr eaLnBrk="1" hangingPunct="1">
              <a:spcBef>
                <a:spcPct val="0"/>
              </a:spcBef>
            </a:pPr>
            <a:endParaRPr lang="ru-RU" smtClean="0"/>
          </a:p>
          <a:p>
            <a:pPr eaLnBrk="1" hangingPunct="1">
              <a:spcBef>
                <a:spcPct val="0"/>
              </a:spcBef>
            </a:pPr>
            <a:endParaRPr lang="ru-RU" smtClean="0"/>
          </a:p>
          <a:p>
            <a:pPr eaLnBrk="1" hangingPunct="1">
              <a:spcBef>
                <a:spcPct val="0"/>
              </a:spcBef>
            </a:pPr>
            <a:endParaRPr 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304A0B-3916-4981-8BA0-0931836ABF0B}" type="slidenum">
              <a:rPr lang="ru-RU" smtClean="0"/>
              <a:pPr fontAlgn="base">
                <a:spcBef>
                  <a:spcPct val="0"/>
                </a:spcBef>
                <a:spcAft>
                  <a:spcPct val="0"/>
                </a:spcAft>
                <a:defRPr/>
              </a:pPr>
              <a:t>50</a:t>
            </a:fld>
            <a:endParaRPr lang="ru-RU" smtClean="0"/>
          </a:p>
        </p:txBody>
      </p:sp>
      <p:sp>
        <p:nvSpPr>
          <p:cNvPr id="757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Згідно з мирною угодою Боснія і Герцеговина залишається єдиною державою у її міжнародно визнаних кордонах, однак складатиметься з двох суб'єктів — Боснійської мусульмано-хорватської Федерації і Республіки Сербської.</a:t>
            </a:r>
            <a:endParaRPr lang="ru-RU" smtClean="0"/>
          </a:p>
          <a:p>
            <a:pPr eaLnBrk="1" hangingPunct="1">
              <a:spcBef>
                <a:spcPct val="0"/>
              </a:spcBef>
            </a:pPr>
            <a:r>
              <a:rPr lang="uk-UA" smtClean="0"/>
              <a:t>14 вересня 1996 р. у Боснії та Герцеговині відбулися перші повоєнні вибори. На загальнодержавному рівні були обрані три члени Президії Боснії та Герцеговини (колегіальні глави держави): Алія Ізєтбегович (боснієць-мусуль-манин) та Крешимир Зубак (хорват) представляли Боснійську мусульмано-хорватську Федерацію, а серб Момчило Країшник — Республіку Сербську в БІГ.</a:t>
            </a:r>
            <a:endParaRPr lang="ru-RU" smtClean="0"/>
          </a:p>
          <a:p>
            <a:pPr eaLnBrk="1" hangingPunct="1">
              <a:spcBef>
                <a:spcPct val="0"/>
              </a:spcBef>
            </a:pPr>
            <a:r>
              <a:rPr lang="uk-UA" smtClean="0"/>
              <a:t>А. Ізстбегович, що одержав найбільшу підтримку виборців, став згідно з конституцією першим головою Президії БІГ. Президентом Республіки Сербської обрано Біляну Плавшич.</a:t>
            </a:r>
          </a:p>
          <a:p>
            <a:pPr eaLnBrk="1" hangingPunct="1">
              <a:spcBef>
                <a:spcPct val="0"/>
              </a:spcBef>
            </a:pPr>
            <a:r>
              <a:rPr lang="uk-UA" smtClean="0"/>
              <a:t>Хоча бої у БіГ припинилися, зберігається напружене становище і ворожнеча серед різних етнічних груп. У результаті загальнонаціональних виборів засновано спільні інститути влади, покликані знову згуртувати країну. Одначе ці органи влади, як і уряд, який вони повинні скеровувати, ледве функціонують. Багатонаціональні сили по виконанню Дейтонських угод (СВУ) залишаються у країні для забезпечення стабілізації за рішенням Ради НАТО. З 2,5 млн біженців додому повернулися лише 200 тис. Становище у країні залишається складним, та головне — покладено край кровопролитній війні. Майбутнє Боснії та Герцеговини в руках її народів і політиків.</a:t>
            </a:r>
            <a:endParaRPr lang="ru-RU" smtClean="0"/>
          </a:p>
          <a:p>
            <a:pPr eaLnBrk="1" hangingPunct="1">
              <a:spcBef>
                <a:spcPct val="0"/>
              </a:spcBef>
            </a:pPr>
            <a:endParaRPr 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29B6EB-86FF-4355-B1D7-4E3DCE24BF2C}" type="slidenum">
              <a:rPr lang="ru-RU" smtClean="0"/>
              <a:pPr fontAlgn="base">
                <a:spcBef>
                  <a:spcPct val="0"/>
                </a:spcBef>
                <a:spcAft>
                  <a:spcPct val="0"/>
                </a:spcAft>
                <a:defRPr/>
              </a:pPr>
              <a:t>51</a:t>
            </a:fld>
            <a:endParaRPr lang="ru-RU" smtClean="0"/>
          </a:p>
        </p:txBody>
      </p:sp>
      <p:sp>
        <p:nvSpPr>
          <p:cNvPr id="768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68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uk-UA" smtClean="0"/>
              <a:t>У Союзній Республіці Югославії центром уваги стали вибори в Сербії у листопаді 1996 р. Перемогу здобула Сербська соціалістична партія, а її лідер Слободан Мілоше-вич був обраний президентом Сербії. Однак Верховний суд Сербії не без участі соціалістів скасував результати виборів до органів місцевого врядування у 14 дільницях, де перемогу здобула опозиція Таке брутальне втручання у підсумки демократичних виборш спричинило потужні демонстрації студентів Белграда, яких підтримало чимало мешканцш столиці Протистояння між демонстрантами і владою тривало весь грудень 1996 р. і стало серйозним випробуванням для сербського керівництва. В січні 1997 р. С. Мілошевич визнав, що його опоненти виграли вибори до деяких місцевих органів влади, зробивши тим самим поступку опозиції.</a:t>
            </a:r>
            <a:endParaRPr lang="ru-RU" smtClean="0"/>
          </a:p>
          <a:p>
            <a:pPr eaLnBrk="1" hangingPunct="1">
              <a:spcBef>
                <a:spcPct val="0"/>
              </a:spcBef>
            </a:pPr>
            <a:endParaRPr 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AE17E9-C1F8-4E48-8BF4-C8A98F078594}" type="slidenum">
              <a:rPr lang="ru-RU" smtClean="0"/>
              <a:pPr fontAlgn="base">
                <a:spcBef>
                  <a:spcPct val="0"/>
                </a:spcBef>
                <a:spcAft>
                  <a:spcPct val="0"/>
                </a:spcAft>
                <a:defRPr/>
              </a:pPr>
              <a:t>52</a:t>
            </a:fld>
            <a:endParaRPr lang="ru-RU" smtClean="0"/>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ru-RU" smtClean="0"/>
              <a:t>уряд Югославії у 1996–1997 роках почав переселяти сербських біженців із Хорватії та Боснії і Герцеговини на територію Косово. Це призвело до збройних конфліктів між загонами так званої "Визвольної армії Косово" (ВАК) та югославською поліцією та армією. З початку 1998 року ці сутички набули характеру воєнних дій, з боку югославською армії почалися репресії щодо мирного населення, які наприкінці 1998-го та на початку 1999 року мали всі ознаки етнічних чисток. </a:t>
            </a:r>
          </a:p>
          <a:p>
            <a:pPr eaLnBrk="1" hangingPunct="1">
              <a:spcBef>
                <a:spcPct val="0"/>
              </a:spcBef>
            </a:pPr>
            <a:r>
              <a:rPr lang="ru-RU" smtClean="0"/>
              <a:t>понад 800 тисяч косовських албанців були змушені покинути територію Косово. Сербська армія продовжувала здійснювати акції примусового виселення албанців, навіть незважаючи на військово-повітряну операцію НАТО. </a:t>
            </a:r>
          </a:p>
          <a:p>
            <a:pPr eaLnBrk="1" hangingPunct="1">
              <a:spcBef>
                <a:spcPct val="0"/>
              </a:spcBef>
            </a:pPr>
            <a:endParaRPr lang="ru-RU" smtClean="0"/>
          </a:p>
          <a:p>
            <a:pPr eaLnBrk="1" hangingPunct="1">
              <a:spcBef>
                <a:spcPct val="0"/>
              </a:spcBef>
            </a:pPr>
            <a:r>
              <a:rPr lang="uk-UA" smtClean="0"/>
              <a:t>На початку 1999 р. ситуація набула такої гостроти, що НАТО вимушено було вдатися до крайніх заходів - застосувати воєнну силу і здійснити бомбардування Югославії. Ця акція була неоднозначно сприйнята у світі, зокрема засуджена Росією. </a:t>
            </a:r>
            <a:r>
              <a:rPr lang="ru-RU" smtClean="0"/>
              <a:t>Загальна кількість жертв оцінюється за різними джерелами від 1 до 2,5 тис. чоловіків</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573D191-97F3-477B-9048-8B291E8B2C64}" type="slidenum">
              <a:rPr lang="ru-RU" smtClean="0"/>
              <a:pPr fontAlgn="base">
                <a:spcBef>
                  <a:spcPct val="0"/>
                </a:spcBef>
                <a:spcAft>
                  <a:spcPct val="0"/>
                </a:spcAft>
                <a:defRPr/>
              </a:pPr>
              <a:t>56</a:t>
            </a:fld>
            <a:endParaRPr lang="ru-RU" smtClean="0"/>
          </a:p>
        </p:txBody>
      </p:sp>
      <p:sp>
        <p:nvSpPr>
          <p:cNvPr id="788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У жовтні 2000 р. Президентом Югославії став лідер демократичних сил В. Коштуниця. Головною внутрішньополітичною проблемою для нового керівництва країни є збереження федеративного (або конфедеративного) зв'язку з Республікою Чорногорія. Екс-президент країни С. Милошевич у квітні 2001 р. був заарештований, а в червні переданий до Гаазького міжнародного трибуналу.</a:t>
            </a:r>
            <a:endParaRPr lang="ru-RU" smtClean="0"/>
          </a:p>
          <a:p>
            <a:pPr eaLnBrk="1" hangingPunct="1">
              <a:spcBef>
                <a:spcPct val="0"/>
              </a:spcBef>
            </a:pPr>
            <a:endParaRPr 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5DB307-3ECF-4746-A85E-B95BA6999017}" type="slidenum">
              <a:rPr lang="ru-RU" smtClean="0"/>
              <a:pPr fontAlgn="base">
                <a:spcBef>
                  <a:spcPct val="0"/>
                </a:spcBef>
                <a:spcAft>
                  <a:spcPct val="0"/>
                </a:spcAft>
                <a:defRPr/>
              </a:pPr>
              <a:t>7</a:t>
            </a:fld>
            <a:endParaRPr lang="ru-RU" smtClean="0"/>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29 листопада 1945 р. Установча скупщина ліквідувала інститут монархії в Югославії (тоді був королем Петро </a:t>
            </a:r>
            <a:r>
              <a:rPr lang="en-US" smtClean="0"/>
              <a:t>II </a:t>
            </a:r>
            <a:r>
              <a:rPr lang="uk-UA" smtClean="0"/>
              <a:t>Карагеоргі-євич) і проголосила Федеративну Народну Республіку Югославію (ФНРЮ) як федерацію 6 рівноправних республік - Сербії, Чорногорії, Хорватії, Словенії, Македонії та Боснії й Герцеговини. Конституція ФНРЮ, прийнята Скупщиною 31 січня 1946 р., значною мірою копіювала текст Конституції СРСР 1936 р. і фактично закріпила в країні тоталітарний політичний режим, створений КПЮ. Була узаконена однопартійна система.</a:t>
            </a:r>
          </a:p>
          <a:p>
            <a:pPr eaLnBrk="1" hangingPunct="1">
              <a:spcBef>
                <a:spcPct val="0"/>
              </a:spcBef>
            </a:pPr>
            <a:r>
              <a:rPr lang="uk-UA" smtClean="0"/>
              <a:t>Згідно із законом 1946 р. про націоналізацію великої промисловості до 90% підприємств переходило до рук держави, а з ухваленням другого закону про націоналізацію у квітні 1948 р. відбулася повна ліквідація приватного сектора. Націоналізація транспорту, банків, оптової торгівлі призвела до остаточного встановлення панування комуністичною режиму в економічній сфері. Як і Радянський Союз, вплив якого на Югославію у 1945-1947 рр. зростав, Югославія перейшла на п'ятирічне планування, затвердивши 1947 р. перший п'ятирічний план (1947-1951 рр.).</a:t>
            </a:r>
            <a:endParaRPr lang="ru-RU" smtClean="0"/>
          </a:p>
          <a:p>
            <a:pPr eaLnBrk="1" hangingPunct="1">
              <a:spcBef>
                <a:spcPct val="0"/>
              </a:spcBef>
            </a:pPr>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465EC7-103A-4548-82CD-638752F65628}" type="slidenum">
              <a:rPr lang="ru-RU" smtClean="0"/>
              <a:pPr fontAlgn="base">
                <a:spcBef>
                  <a:spcPct val="0"/>
                </a:spcBef>
                <a:spcAft>
                  <a:spcPct val="0"/>
                </a:spcAft>
                <a:defRPr/>
              </a:pPr>
              <a:t>9</a:t>
            </a:fld>
            <a:endParaRPr lang="ru-RU" smtClean="0"/>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29 листопада 1945 р. Установча скупщина ліквідувала інститут монархії в Югославії (тоді був королем Петро </a:t>
            </a:r>
            <a:r>
              <a:rPr lang="en-US" smtClean="0"/>
              <a:t>II </a:t>
            </a:r>
            <a:r>
              <a:rPr lang="uk-UA" smtClean="0"/>
              <a:t>Карагеоргі-євич) і проголосила Федеративну Народну Республіку Югославію (ФНРЮ) як федерацію 6 рівноправних республік - Сербії, Чорногорії, Хорватії, Словенії, Македонії та Боснії й Герцеговини. Конституція ФНРЮ, прийнята Скупщиною 31 січня 1946 р., значною мірою копіювала текст Конституції СРСР 1936 р. і фактично закріпила в країні тоталітарний політичний режим, створений КПЮ. Була узаконена однопартійна система.</a:t>
            </a:r>
          </a:p>
          <a:p>
            <a:pPr eaLnBrk="1" hangingPunct="1">
              <a:spcBef>
                <a:spcPct val="0"/>
              </a:spcBef>
            </a:pPr>
            <a:r>
              <a:rPr lang="uk-UA" smtClean="0"/>
              <a:t>Згідно із законом 1946 р. про націоналізацію великої промисловості до 90% підприємств переходило до рук держави, а з ухваленням другого закону про націоналізацію у квітні 1948 р. відбулася повна ліквідація приватного сектора. Націоналізація транспорту, банків, оптової торгівлі призвела до остаточного встановлення панування комуністичною режиму в економічній сфері. Як і Радянський Союз, вплив якого на Югославію у 1945-1947 рр. зростав, Югославія перейшла на п'ятирічне планування, затвердивши 1947 р. перший п'ятирічний план (1947-1951 рр.).</a:t>
            </a:r>
            <a:endParaRPr lang="ru-RU" smtClean="0"/>
          </a:p>
          <a:p>
            <a:pPr eaLnBrk="1" hangingPunct="1">
              <a:spcBef>
                <a:spcPct val="0"/>
              </a:spcBef>
            </a:pPr>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6601F82-1911-4CA2-87BD-E6BA0D773EE8}" type="slidenum">
              <a:rPr lang="ru-RU" smtClean="0"/>
              <a:pPr fontAlgn="base">
                <a:spcBef>
                  <a:spcPct val="0"/>
                </a:spcBef>
                <a:spcAft>
                  <a:spcPct val="0"/>
                </a:spcAft>
                <a:defRPr/>
              </a:pPr>
              <a:t>10</a:t>
            </a:fld>
            <a:endParaRPr lang="ru-RU" smtClean="0"/>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Лідер Югославії Й. Броз Тіто став на чолі уряду і правлячої партії завдяки винятковому авторитетові, який він здобув під час боротьби проти нацизму, за визволення країни. На відміну від інших керівників східноєвропейських держав він не припускався повного підкорення сталінському керівництву, прагнув здійснювати самостійну внутрішню й зовнішню політику, залишаючись при цьому прихильником марксистсько-ленінської ідеології.</a:t>
            </a:r>
            <a:endParaRPr lang="ru-RU" smtClean="0"/>
          </a:p>
          <a:p>
            <a:pPr eaLnBrk="1" hangingPunct="1">
              <a:spcBef>
                <a:spcPct val="0"/>
              </a:spcBef>
            </a:pPr>
            <a:r>
              <a:rPr lang="uk-UA" smtClean="0"/>
              <a:t>Конфлікт між СРСР та Югославією почав визрівати з середини 1947 р. Сталін з підозрою спостерігав за зростанням міжнародного авторитету Тіто, його амбіційними планами створення на Балканах федерації, у якій провідна роль належала б Югославії.</a:t>
            </a:r>
          </a:p>
          <a:p>
            <a:pPr eaLnBrk="1" hangingPunct="1">
              <a:spcBef>
                <a:spcPct val="0"/>
              </a:spcBef>
            </a:pPr>
            <a:r>
              <a:rPr lang="uk-UA" smtClean="0"/>
              <a:t>Підписана у лютому 1947 р. мирна угода з Болгарією і встановлення різнобічних відносин з Албанією були рішуче засуджені Сталіним, а західні країни розглядали ці дії як серйозну загрозу Греції та всьому західному світові. З Югославії вислали радянських спеціалістів, звинувативши їх у надмірному втручанні у внутрішні справи країни. Керівництво КПЮ відмовилось брати участь у засіданнях Інформбюро, створеного у вересні 1947 р. на Нараді комуністичних і робітничих партій Східної Європи. 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601F82-1911-4CA2-87BD-E6BA0D773EE8}" type="slidenum">
              <a:rPr lang="ru-RU" smtClean="0">
                <a:solidFill>
                  <a:prstClr val="black"/>
                </a:solidFill>
              </a:rPr>
              <a:pPr>
                <a:defRPr/>
              </a:pPr>
              <a:t>11</a:t>
            </a:fld>
            <a:endParaRPr lang="ru-RU" smtClean="0">
              <a:solidFill>
                <a:prstClr val="black"/>
              </a:solidFill>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Лідер Югославії Й. Броз Тіто став на чолі уряду і правлячої партії завдяки винятковому авторитетові, який він здобув під час боротьби проти нацизму, за визволення країни. На відміну від інших керівників східноєвропейських держав він не припускався повного підкорення сталінському керівництву, прагнув здійснювати самостійну внутрішню й зовнішню політику, залишаючись при цьому прихильником марксистсько-ленінської ідеології.</a:t>
            </a:r>
            <a:endParaRPr lang="ru-RU" smtClean="0"/>
          </a:p>
          <a:p>
            <a:pPr eaLnBrk="1" hangingPunct="1">
              <a:spcBef>
                <a:spcPct val="0"/>
              </a:spcBef>
            </a:pPr>
            <a:r>
              <a:rPr lang="uk-UA" smtClean="0"/>
              <a:t>Конфлікт між СРСР та Югославією почав визрівати з середини 1947 р. Сталін з підозрою спостерігав за зростанням міжнародного авторитету Тіто, його амбіційними планами створення на Балканах федерації, у якій провідна роль належала б Югославії.</a:t>
            </a:r>
          </a:p>
          <a:p>
            <a:pPr eaLnBrk="1" hangingPunct="1">
              <a:spcBef>
                <a:spcPct val="0"/>
              </a:spcBef>
            </a:pPr>
            <a:r>
              <a:rPr lang="uk-UA" smtClean="0"/>
              <a:t>Підписана у лютому 1947 р. мирна угода з Болгарією і встановлення різнобічних відносин з Албанією були рішуче засуджені Сталіним, а західні країни розглядали ці дії як серйозну загрозу Греції та всьому західному світові. З Югославії вислали радянських спеціалістів, звинувативши їх у надмірному втручанні у внутрішні справи країни. Керівництво КПЮ відмовилось брати участь у засіданнях Інформбюро, створеного у вересні 1947 р. на Нараді комуністичних і робітничих партій Східної Європи. 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endParaRPr 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6601F82-1911-4CA2-87BD-E6BA0D773EE8}" type="slidenum">
              <a:rPr lang="ru-RU" smtClean="0">
                <a:solidFill>
                  <a:prstClr val="black"/>
                </a:solidFill>
              </a:rPr>
              <a:pPr>
                <a:defRPr/>
              </a:pPr>
              <a:t>12</a:t>
            </a:fld>
            <a:endParaRPr lang="ru-RU" smtClean="0">
              <a:solidFill>
                <a:prstClr val="black"/>
              </a:solidFill>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Лідер Югославії Й. Броз Тіто став на чолі уряду і правлячої партії завдяки винятковому авторитетові, який він здобув під час боротьби проти нацизму, за визволення країни. На відміну від інших керівників східноєвропейських держав він не припускався повного підкорення сталінському керівництву, прагнув здійснювати самостійну внутрішню й зовнішню політику, залишаючись при цьому прихильником марксистсько-ленінської ідеології.</a:t>
            </a:r>
            <a:endParaRPr lang="ru-RU" smtClean="0"/>
          </a:p>
          <a:p>
            <a:pPr eaLnBrk="1" hangingPunct="1">
              <a:spcBef>
                <a:spcPct val="0"/>
              </a:spcBef>
            </a:pPr>
            <a:r>
              <a:rPr lang="uk-UA" smtClean="0"/>
              <a:t>Конфлікт між СРСР та Югославією почав визрівати з середини 1947 р. Сталін з підозрою спостерігав за зростанням міжнародного авторитету Тіто, його амбіційними планами створення на Балканах федерації, у якій провідна роль належала б Югославії.</a:t>
            </a:r>
          </a:p>
          <a:p>
            <a:pPr eaLnBrk="1" hangingPunct="1">
              <a:spcBef>
                <a:spcPct val="0"/>
              </a:spcBef>
            </a:pPr>
            <a:r>
              <a:rPr lang="uk-UA" smtClean="0"/>
              <a:t>Підписана у лютому 1947 р. мирна угода з Болгарією і встановлення різнобічних відносин з Албанією були рішуче засуджені Сталіним, а західні країни розглядали ці дії як серйозну загрозу Греції та всьому західному світові. З Югославії вислали радянських спеціалістів, звинувативши їх у надмірному втручанні у внутрішні справи країни. Керівництво КПЮ відмовилось брати участь у засіданнях Інформбюро, створеного у вересні 1947 р. на Нараді комуністичних і робітничих партій Східної Європи. 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endParaRPr 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AAAC880-5F22-481F-A164-DFA3A2F423B8}" type="slidenum">
              <a:rPr lang="ru-RU" smtClean="0"/>
              <a:pPr fontAlgn="base">
                <a:spcBef>
                  <a:spcPct val="0"/>
                </a:spcBef>
                <a:spcAft>
                  <a:spcPct val="0"/>
                </a:spcAft>
                <a:defRPr/>
              </a:pPr>
              <a:t>13</a:t>
            </a:fld>
            <a:endParaRPr lang="ru-RU" smtClean="0"/>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uk-UA" smtClean="0"/>
              <a:t>Серйозні протиріччя між двома країнами поглибились, коли західні країни запропонували Югославії повернути Італії порт Трієст. </a:t>
            </a:r>
            <a:endParaRPr lang="ru-RU" smtClean="0"/>
          </a:p>
          <a:p>
            <a:pPr eaLnBrk="1" hangingPunct="1">
              <a:spcBef>
                <a:spcPct val="0"/>
              </a:spcBef>
            </a:pPr>
            <a:r>
              <a:rPr lang="uk-UA" smtClean="0"/>
              <a:t>В СРСР можливість такого перебігу подій розглядалася тільки за умови перемоги комуністів на виборах в Італії.</a:t>
            </a:r>
            <a:endParaRPr lang="ru-RU" smtClean="0"/>
          </a:p>
          <a:p>
            <a:pPr eaLnBrk="1" hangingPunct="1">
              <a:spcBef>
                <a:spcPct val="0"/>
              </a:spcBef>
            </a:pPr>
            <a:r>
              <a:rPr lang="uk-UA" smtClean="0"/>
              <a:t>20 березня 1948 р. ВКП (б) надіслала керівництву КПЮ листа з численними докорами. Почалось інтенсивне листування між Москвою і Белградом. У свою чергу, Тіто висловив занепокоєність у зв'язку з лютневим переворотом у Празі. Він нагадав Кремлю про недостатню, з його точки зору, допомогу під час війни.</a:t>
            </a:r>
          </a:p>
          <a:p>
            <a:pPr eaLnBrk="1" hangingPunct="1">
              <a:spcBef>
                <a:spcPct val="0"/>
              </a:spcBef>
            </a:pPr>
            <a:r>
              <a:rPr lang="uk-UA" smtClean="0"/>
              <a:t>У червні 1948 р. Інформбюро ухвалило резолюцію "Про становище у КПЮ". Керівники югославських комуністів були звинувачені у невизнанні марксистської теорії класів і класової боротьби у перехідний період; у проведенні хибної політики на селі, у відмові від націоналізації землі; у ревізії марксистсько-ленінського вчення про партію тощо. Складена у брутальному тоні і вкрай образливих виразах, ця резолюція закінчувалася закликом до "здорових сил КПЮ, вірних марксизмові-ленінізмові, змінити нинішніх керівників КПЮ і висунути нове інтернаціоналістське керівництво КПЮ".</a:t>
            </a:r>
            <a:endParaRPr lang="ru-RU" smtClean="0"/>
          </a:p>
          <a:p>
            <a:pPr eaLnBrk="1" hangingPunct="1">
              <a:spcBef>
                <a:spcPct val="0"/>
              </a:spcBef>
            </a:pPr>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pPr>
                <a:defRPr/>
              </a:pPr>
              <a:t>20.03.2013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pPr>
                <a:defRPr/>
              </a:pPr>
              <a:t>‹№›</a:t>
            </a:fld>
            <a:endParaRPr lang="ru-RU"/>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pPr>
                <a:defRPr/>
              </a:pPr>
              <a:t>20.03.2013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pPr>
                <a:defRPr/>
              </a:pPr>
              <a:t>‹№›</a:t>
            </a:fld>
            <a:endParaRPr lang="ru-RU"/>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pPr>
                <a:defRPr/>
              </a:pPr>
              <a:t>20.03.2013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pPr>
                <a:defRPr/>
              </a:pPr>
              <a:t>‹№›</a:t>
            </a:fld>
            <a:endParaRPr lang="ru-RU"/>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pPr>
                <a:defRPr/>
              </a:pPr>
              <a:t>20.03.2013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pPr>
                <a:defRPr/>
              </a:pPr>
              <a:t>‹№›</a:t>
            </a:fld>
            <a:endParaRPr lang="ru-R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pPr>
                <a:defRPr/>
              </a:pPr>
              <a:t>20.03.2013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pPr>
                <a:defRPr/>
              </a:pPr>
              <a:t>‹№›</a:t>
            </a:fld>
            <a:endParaRPr lang="ru-RU"/>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pPr>
                <a:defRPr/>
              </a:pPr>
              <a:t>20.03.2013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pPr>
                <a:defRPr/>
              </a:pPr>
              <a:t>‹№›</a:t>
            </a:fld>
            <a:endParaRPr lang="ru-RU"/>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pPr>
                <a:defRPr/>
              </a:pPr>
              <a:t>20.03.2013</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pPr>
                <a:defRPr/>
              </a:pPr>
              <a:t>‹№›</a:t>
            </a:fld>
            <a:endParaRPr lang="ru-RU"/>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pPr>
                <a:defRPr/>
              </a:pPr>
              <a:t>20.03.2013</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pPr>
                <a:defRPr/>
              </a:pPr>
              <a:t>‹№›</a:t>
            </a:fld>
            <a:endParaRPr lang="ru-RU"/>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4244B22-9A77-4CB1-8950-70509B28523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E35EC9D-C90F-4A93-92AE-337A69136368}"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2CBB4280-DAAD-4A66-B038-C2E6E31D959A}"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D1B73C78-32CD-4AB4-90B1-E14F30B930A0}"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75F76F21-0CA7-4818-83A4-54055454736B}"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123CC979-2F17-4A4F-A4A2-212D47FF602F}"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pPr>
                <a:defRPr/>
              </a:pPr>
              <a:t>20.03.2013</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pPr>
                <a:defRPr/>
              </a:pPr>
              <a:t>‹№›</a:t>
            </a:fld>
            <a:endParaRPr lang="ru-RU"/>
          </a:p>
        </p:txBody>
      </p:sp>
    </p:spTree>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5F6C7D5-724C-40ED-933B-5D0AB9981F4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3BF0BCC5-083D-4884-9BD2-9E8A648B18F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87BCE25-3EB2-4D50-A1FD-6231FADD6E66}" type="datetimeFigureOut">
              <a:rPr lang="ru-RU">
                <a:solidFill>
                  <a:prstClr val="black">
                    <a:tint val="75000"/>
                  </a:prstClr>
                </a:solidFill>
              </a:rPr>
              <a:pPr>
                <a:defRPr/>
              </a:pPr>
              <a:t>20.03.2013</a:t>
            </a:fld>
            <a:endParaRPr lang="ru-RU">
              <a:solidFill>
                <a:prstClr val="black">
                  <a:tint val="75000"/>
                </a:prstClr>
              </a:solidFill>
            </a:endParaRPr>
          </a:p>
        </p:txBody>
      </p:sp>
      <p:sp>
        <p:nvSpPr>
          <p:cNvPr id="8"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9" name="Номер слайда 5"/>
          <p:cNvSpPr>
            <a:spLocks noGrp="1"/>
          </p:cNvSpPr>
          <p:nvPr>
            <p:ph type="sldNum" sz="quarter" idx="12"/>
          </p:nvPr>
        </p:nvSpPr>
        <p:spPr/>
        <p:txBody>
          <a:bodyPr/>
          <a:lstStyle>
            <a:lvl1pPr>
              <a:defRPr/>
            </a:lvl1pPr>
          </a:lstStyle>
          <a:p>
            <a:pPr>
              <a:defRPr/>
            </a:pPr>
            <a:fld id="{006CBB20-2D43-409C-B95E-6762F4DCCF74}"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B5542020-B25B-4118-AC33-F73E1C001DF9}" type="datetimeFigureOut">
              <a:rPr lang="ru-RU">
                <a:solidFill>
                  <a:prstClr val="black">
                    <a:tint val="75000"/>
                  </a:prstClr>
                </a:solidFill>
              </a:rPr>
              <a:pPr>
                <a:defRPr/>
              </a:pPr>
              <a:t>20.03.2013</a:t>
            </a:fld>
            <a:endParaRPr lang="ru-RU">
              <a:solidFill>
                <a:prstClr val="black">
                  <a:tint val="75000"/>
                </a:prstClr>
              </a:solidFill>
            </a:endParaRPr>
          </a:p>
        </p:txBody>
      </p:sp>
      <p:sp>
        <p:nvSpPr>
          <p:cNvPr id="4"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5" name="Номер слайда 5"/>
          <p:cNvSpPr>
            <a:spLocks noGrp="1"/>
          </p:cNvSpPr>
          <p:nvPr>
            <p:ph type="sldNum" sz="quarter" idx="12"/>
          </p:nvPr>
        </p:nvSpPr>
        <p:spPr/>
        <p:txBody>
          <a:bodyPr/>
          <a:lstStyle>
            <a:lvl1pPr>
              <a:defRPr/>
            </a:lvl1pPr>
          </a:lstStyle>
          <a:p>
            <a:pPr>
              <a:defRPr/>
            </a:pPr>
            <a:fld id="{AFB952C3-F075-40DC-BA90-24E33BE1AE7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2B22B301-FDF5-423A-BCF6-F077EBD0CFC9}" type="datetimeFigureOut">
              <a:rPr lang="ru-RU">
                <a:solidFill>
                  <a:prstClr val="black">
                    <a:tint val="75000"/>
                  </a:prstClr>
                </a:solidFill>
              </a:rPr>
              <a:pPr>
                <a:defRPr/>
              </a:pPr>
              <a:t>20.03.2013</a:t>
            </a:fld>
            <a:endParaRPr lang="ru-RU">
              <a:solidFill>
                <a:prstClr val="black">
                  <a:tint val="75000"/>
                </a:prstClr>
              </a:solidFill>
            </a:endParaRPr>
          </a:p>
        </p:txBody>
      </p:sp>
      <p:sp>
        <p:nvSpPr>
          <p:cNvPr id="3"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4" name="Номер слайда 5"/>
          <p:cNvSpPr>
            <a:spLocks noGrp="1"/>
          </p:cNvSpPr>
          <p:nvPr>
            <p:ph type="sldNum" sz="quarter" idx="12"/>
          </p:nvPr>
        </p:nvSpPr>
        <p:spPr/>
        <p:txBody>
          <a:bodyPr/>
          <a:lstStyle>
            <a:lvl1pPr>
              <a:defRPr/>
            </a:lvl1pPr>
          </a:lstStyle>
          <a:p>
            <a:pPr>
              <a:defRPr/>
            </a:pPr>
            <a:fld id="{B0F5BCBC-D63B-4D55-BFA9-3A264D72CAC1}"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solidFill>
                  <a:prstClr val="black">
                    <a:tint val="75000"/>
                  </a:prstClr>
                </a:solidFill>
              </a:rPr>
              <a:pPr>
                <a:defRPr/>
              </a:pPr>
              <a:t>20.03.2013</a:t>
            </a:fld>
            <a:endParaRPr lang="ru-RU">
              <a:solidFill>
                <a:prstClr val="black">
                  <a:tint val="75000"/>
                </a:prstClr>
              </a:solidFill>
            </a:endParaRPr>
          </a:p>
        </p:txBody>
      </p:sp>
      <p:sp>
        <p:nvSpPr>
          <p:cNvPr id="6"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1E3E00B-3B2D-4353-900C-B29339F43A3C}"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E4D8A69B-BE66-4C3D-8765-20D36FDF0BA7}"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A20712C-5BFB-41F9-8F9E-FCF8DAE0ADFE}"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lvl1pPr>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lvl1pPr>
              <a:defRPr/>
            </a:lvl1pPr>
          </a:lstStyle>
          <a:p>
            <a:pPr>
              <a:defRPr/>
            </a:pPr>
            <a:fld id="{7499122B-2E13-450A-93C9-775D589980B9}" type="slidenum">
              <a:rPr lang="ru-RU">
                <a:solidFill>
                  <a:prstClr val="black">
                    <a:tint val="75000"/>
                  </a:prstClr>
                </a:solidFill>
              </a:rPr>
              <a:pPr>
                <a:defRPr/>
              </a:pPr>
              <a:t>‹№›</a:t>
            </a:fld>
            <a:endParaRPr lang="ru-RU">
              <a:solidFill>
                <a:prstClr val="black">
                  <a:tint val="75000"/>
                </a:prst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62B6337-FE9B-4FCE-B7B0-E11B6ABEA3AF}" type="datetimeFigureOut">
              <a:rPr lang="ru-RU"/>
              <a:pPr>
                <a:defRPr/>
              </a:pPr>
              <a:t>20.03.2013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3CEF3BE-41BB-47BA-B509-58479EABDA99}" type="slidenum">
              <a:rPr lang="ru-RU"/>
              <a:pPr>
                <a:defRPr/>
              </a:pPr>
              <a:t>‹№›</a:t>
            </a:fld>
            <a:endParaRPr lang="ru-RU"/>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191E99-EF0E-4248-87D8-1447503CDA14}" type="datetimeFigureOut">
              <a:rPr lang="ru-RU"/>
              <a:pPr>
                <a:defRPr/>
              </a:pPr>
              <a:t>20.03.2013</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AC251C1-568F-410A-A7AC-4C7403107C2B}" type="slidenum">
              <a:rPr lang="ru-RU"/>
              <a:pPr>
                <a:defRPr/>
              </a:pPr>
              <a:t>‹№›</a:t>
            </a:fld>
            <a:endParaRPr lang="ru-RU"/>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pPr>
                <a:defRPr/>
              </a:pPr>
              <a:t>20.03.2013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2051"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6ABDFCF-9957-4349-B562-F43A09BCEEB5}" type="datetimeFigureOut">
              <a:rPr lang="ru-RU">
                <a:solidFill>
                  <a:prstClr val="black">
                    <a:tint val="75000"/>
                  </a:prstClr>
                </a:solidFill>
              </a:rPr>
              <a:pPr>
                <a:defRPr/>
              </a:pPr>
              <a:t>20.03.2013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2FFFED-1CBC-40FD-B852-8FC196A55620}" type="slidenum">
              <a:rPr lang="ru-RU">
                <a:solidFill>
                  <a:prstClr val="black">
                    <a:tint val="75000"/>
                  </a:prstClr>
                </a:solidFill>
              </a:rPr>
              <a:pPr>
                <a:def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audio" Target="file:///C:\Users\Samsung\Desktop\&#1070;&#1075;&#1086;&#1089;&#1083;&#1072;&#1074;&#1110;&#1103;,%20&#1055;.&#1071;&#1085;&#1072;,%2011-&#1040;\&#1070;&#1075;&#1086;&#1089;&#1083;&#1072;&#1074;&#1110;&#1103;.mp3"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9.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upload.wikimedia.org/wikipedia/en/b/be/Tito_Nasser_Nehru_in_Brioni.jpg"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upload.wikimedia.org/wikipedia/commons/1/1e/NonAlignedMovement.jpg" TargetMode="Externa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62.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upload.wikimedia.org/wikipedia/commons/5/53/Coat_of_Arms_of_SFR_Yugoslavia.svg" TargetMode="External"/><Relationship Id="rId5" Type="http://schemas.openxmlformats.org/officeDocument/2006/relationships/image" Target="../media/image31.png"/><Relationship Id="rId4" Type="http://schemas.openxmlformats.org/officeDocument/2006/relationships/hyperlink" Target="http://upload.wikimedia.org/wikipedia/commons/7/71/Flag_of_SFR_Yugoslavia.svg"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ru.wikipedia.org/wiki/%D0%A4%D0%B0%D0%B9%D0%BB:SFRYugoslaviaNumbered.pn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0.gif"/><Relationship Id="rId4" Type="http://schemas.openxmlformats.org/officeDocument/2006/relationships/oleObject" Target="../embeddings/oleObject1.bin"/></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hyperlink" Target="http://upload.wikimedia.org/wikipedia/commons/f/f0/Flag_of_Slovenia.sv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hyperlink" Target="http://upload.wikimedia.org/wikipedia/uk/d/d1/Horvatia_Mapa_Ukr.PN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hyperlink" Target="http://upload.wikimedia.org/wikipedia/commons/1/1b/Flag_of_Croatia.svg" TargetMode="Externa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48.jpeg"/><Relationship Id="rId4" Type="http://schemas.openxmlformats.org/officeDocument/2006/relationships/hyperlink" Target="http://upload.wikimedia.org/wikipedia/sr/f/f4/Ethnic_cleansing_of_Serbs.jp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hyperlink" Target="http://upload.wikimedia.org/wikipedia/commons/6/6d/Krajina_Dinar.jpg"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ru.wikipedia.org/wiki/%D0%A4%D0%B0%D0%B9%D0%BB:Milosevic-1.jpg" TargetMode="External"/><Relationship Id="rId3" Type="http://schemas.openxmlformats.org/officeDocument/2006/relationships/image" Target="../media/image1.jpeg"/><Relationship Id="rId7"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hyperlink" Target="http://upload.wikimedia.org/wikipedia/commons/f/ff/Flag_of_Serbia.svg" TargetMode="External"/><Relationship Id="rId5" Type="http://schemas.openxmlformats.org/officeDocument/2006/relationships/image" Target="../media/image54.jpeg"/><Relationship Id="rId4" Type="http://schemas.openxmlformats.org/officeDocument/2006/relationships/hyperlink" Target="http://upload.wikimedia.org/wikipedia/uk/d/d0/%D0%A1%D0%B5%D1%80%D0%B1%D1%96%D1%8F.jpg" TargetMode="External"/><Relationship Id="rId9" Type="http://schemas.openxmlformats.org/officeDocument/2006/relationships/image" Target="../media/image56.jpeg"/></Relationships>
</file>

<file path=ppt/slides/_rels/slide44.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upload.wikimedia.org/wikipedia/uk/5/55/Makedonia_mapa_uk.png" TargetMode="External"/><Relationship Id="rId7" Type="http://schemas.openxmlformats.org/officeDocument/2006/relationships/hyperlink" Target="http://upload.wikimedia.org/wikipedia/commons/3/3e/Flag_of_Montenegro_(1993-2004).svg" TargetMode="Externa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hyperlink" Target="http://upload.wikimedia.org/wikipedia/commons/f/f8/Flag_of_Macedonia.svg" TargetMode="External"/><Relationship Id="rId4" Type="http://schemas.openxmlformats.org/officeDocument/2006/relationships/image" Target="../media/image57.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hyperlink" Target="http://upload.wikimedia.org/wikipedia/ru/1/10/%D0%91%D0%BE%D1%81%D0%BD%D0%B8%D1%8F_%D0%B8_%D0%93%D0%B5%D1%80%D1%86%D0%B5%D0%B3%D0%BE%D0%B2%D0%B8%D0%BD%D0%B0.png" TargetMode="External"/><Relationship Id="rId5" Type="http://schemas.openxmlformats.org/officeDocument/2006/relationships/image" Target="../media/image60.png"/><Relationship Id="rId4" Type="http://schemas.openxmlformats.org/officeDocument/2006/relationships/hyperlink" Target="http://upload.wikimedia.org/wikipedia/commons/e/e1/Flag_of_Bosnia_and_Herzegovina_(1992-1998).sv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65.jpeg"/><Relationship Id="rId4"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8.jpeg"/><Relationship Id="rId5" Type="http://schemas.openxmlformats.org/officeDocument/2006/relationships/hyperlink" Target="http://ru.wikipedia.org/wiki/%D0%A0%D0%B0%D1%81%D0%BF%D1%80%D0%B0%D0%B2%D0%B0_%D0%B2_%D0%A1%D1%80%D0%B5%D0%B1%D1%80%D0%B5%D0%BD%D0%B8%D1%86%D0%B5" TargetMode="External"/><Relationship Id="rId4" Type="http://schemas.openxmlformats.org/officeDocument/2006/relationships/image" Target="../media/image67.jpeg"/></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hyperlink" Target="http://upload.wikimedia.org/wikipedia/uk/e/e3/682px-M_bih03_ukr.png"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4.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uk.wikipedia.org/wiki/%D0%A4%D0%B0%D0%B9%D0%BB:%D0%9A%D0%BE%D1%81%D0%BE%D0%B2%D0%BE_%D1%83_%D1%81%D0%BA%D0%BB%D0%B0%D0%B4%D1%96_%D0%A1%D0%B5%D1%80%D0%B1%D1%96%D1%97.png" TargetMode="External"/><Relationship Id="rId5" Type="http://schemas.openxmlformats.org/officeDocument/2006/relationships/image" Target="../media/image73.jpeg"/><Relationship Id="rId4" Type="http://schemas.openxmlformats.org/officeDocument/2006/relationships/image" Target="../media/image72.jpeg"/></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hyperlink" Target="http://uk.wikipedia.org/wiki/%D0%92%D1%96%D0%B9%D0%BD%D0%B0_%D0%9D%D0%90%D0%A2%D0%9E_%D0%BF%D1%80%D0%BE%D1%82%D0%B8_%D0%AE%D0%B3%D0%BE%D1%81%D0%BB%D0%B0%D0%B2%D1%96%D1%97_1999"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upload.wikimedia.org/wikipedia/commons/1/1f/Flag_of_Kosovo.svg" TargetMode="External"/><Relationship Id="rId7" Type="http://schemas.openxmlformats.org/officeDocument/2006/relationships/image" Target="../media/image80.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upload.wikimedia.org/wikipedia/commons/f/fb/Kosovo_ethnic_2005.png" TargetMode="External"/><Relationship Id="rId5" Type="http://schemas.openxmlformats.org/officeDocument/2006/relationships/image" Target="../media/image79.jpeg"/><Relationship Id="rId4" Type="http://schemas.openxmlformats.org/officeDocument/2006/relationships/image" Target="../media/image78.png"/></Relationships>
</file>

<file path=ppt/slides/_rels/slide5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84.jpeg"/><Relationship Id="rId5" Type="http://schemas.openxmlformats.org/officeDocument/2006/relationships/image" Target="../media/image83.jpeg"/><Relationship Id="rId4" Type="http://schemas.openxmlformats.org/officeDocument/2006/relationships/image" Target="../media/image82.jpeg"/></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86.jpeg"/><Relationship Id="rId4" Type="http://schemas.openxmlformats.org/officeDocument/2006/relationships/image" Target="../media/image85.jpeg"/></Relationships>
</file>

<file path=ppt/slides/_rels/slide57.xml.rels><?xml version="1.0" encoding="UTF-8" standalone="yes"?>
<Relationships xmlns="http://schemas.openxmlformats.org/package/2006/relationships"><Relationship Id="rId3" Type="http://schemas.openxmlformats.org/officeDocument/2006/relationships/hyperlink" Target="http://upload.wikimedia.org/wikipedia/commons/6/64/Flag_of_Montenegro.svg" TargetMode="External"/><Relationship Id="rId7" Type="http://schemas.openxmlformats.org/officeDocument/2006/relationships/image" Target="../media/image8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hyperlink" Target="http://upload.wikimedia.org/wikipedia/ru/f/ff/Montenegro-ru.png" TargetMode="External"/><Relationship Id="rId5" Type="http://schemas.openxmlformats.org/officeDocument/2006/relationships/image" Target="../media/image88.jpeg"/><Relationship Id="rId4" Type="http://schemas.openxmlformats.org/officeDocument/2006/relationships/image" Target="../media/image87.png"/></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3.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title"/>
          </p:nvPr>
        </p:nvSpPr>
        <p:spPr>
          <a:xfrm>
            <a:off x="-180528" y="2492896"/>
            <a:ext cx="8229600" cy="1143000"/>
          </a:xfrm>
        </p:spPr>
        <p:txBody>
          <a:bodyPr rtlCol="0">
            <a:normAutofit fontScale="90000"/>
            <a:scene3d>
              <a:camera prst="orthographicFront"/>
              <a:lightRig rig="threePt" dir="t"/>
            </a:scene3d>
            <a:sp3d extrusionH="57150">
              <a:bevelT w="38100" h="38100"/>
            </a:sp3d>
          </a:bodyPr>
          <a:lstStyle/>
          <a:p>
            <a:pPr eaLnBrk="1" fontAlgn="auto" hangingPunct="1">
              <a:spcAft>
                <a:spcPts val="0"/>
              </a:spcAft>
              <a:defRPr/>
            </a:pPr>
            <a:r>
              <a:rPr lang="ru-RU" sz="10700" b="1" dirty="0" err="1" smtClean="0">
                <a:solidFill>
                  <a:schemeClr val="bg1"/>
                </a:solidFill>
                <a:effectLst>
                  <a:glow rad="101600">
                    <a:schemeClr val="bg2">
                      <a:lumMod val="50000"/>
                      <a:alpha val="60000"/>
                    </a:schemeClr>
                  </a:glow>
                  <a:outerShdw blurRad="60007" dist="200025" dir="15000000" sy="30000" kx="-1800000" algn="bl" rotWithShape="0">
                    <a:prstClr val="black">
                      <a:alpha val="32000"/>
                    </a:prstClr>
                  </a:outerShdw>
                  <a:reflection blurRad="6350" stA="55000" endA="300" endPos="45500" dir="5400000" sy="-100000" algn="bl" rotWithShape="0"/>
                </a:effectLst>
              </a:rPr>
              <a:t>Югославія</a:t>
            </a:r>
            <a:r>
              <a:rPr lang="ru-RU" sz="10700" b="1" dirty="0" smtClean="0">
                <a:solidFill>
                  <a:schemeClr val="bg1"/>
                </a:solidFill>
                <a:effectLst>
                  <a:glow rad="101600">
                    <a:schemeClr val="bg2">
                      <a:lumMod val="50000"/>
                      <a:alpha val="60000"/>
                    </a:schemeClr>
                  </a:glow>
                  <a:outerShdw blurRad="60007" dist="200025" dir="15000000" sy="30000" kx="-1800000" algn="bl" rotWithShape="0">
                    <a:prstClr val="black">
                      <a:alpha val="32000"/>
                    </a:prstClr>
                  </a:outerShdw>
                  <a:reflection blurRad="6350" stA="55000" endA="300" endPos="45500" dir="5400000" sy="-100000" algn="bl" rotWithShape="0"/>
                </a:effectLst>
              </a:rPr>
              <a:t>.</a:t>
            </a:r>
            <a:r>
              <a:rPr lang="ru-RU" sz="10700" b="1" dirty="0" smtClean="0">
                <a:solidFill>
                  <a:schemeClr val="bg1"/>
                </a:solidFill>
                <a:effectLst>
                  <a:outerShdw blurRad="60007" dist="200025" dir="15000000" sy="30000" kx="-1800000" algn="bl" rotWithShape="0">
                    <a:prstClr val="black">
                      <a:alpha val="32000"/>
                    </a:prstClr>
                  </a:outerShdw>
                </a:effectLst>
              </a:rPr>
              <a:t> </a:t>
            </a:r>
            <a:r>
              <a:rPr lang="ru-RU" sz="4000" b="1" dirty="0" smtClean="0">
                <a:solidFill>
                  <a:schemeClr val="bg1"/>
                </a:solidFill>
                <a:effectLst>
                  <a:outerShdw blurRad="60007" dist="200025" dir="15000000" sy="30000" kx="-1800000" algn="bl" rotWithShape="0">
                    <a:prstClr val="black">
                      <a:alpha val="32000"/>
                    </a:prstClr>
                  </a:outerShdw>
                </a:effectLst>
              </a:rPr>
              <a:t/>
            </a:r>
            <a:br>
              <a:rPr lang="ru-RU" sz="4000" b="1" dirty="0" smtClean="0">
                <a:solidFill>
                  <a:schemeClr val="bg1"/>
                </a:solidFill>
                <a:effectLst>
                  <a:outerShdw blurRad="60007" dist="200025" dir="15000000" sy="30000" kx="-1800000" algn="bl" rotWithShape="0">
                    <a:prstClr val="black">
                      <a:alpha val="32000"/>
                    </a:prstClr>
                  </a:outerShdw>
                </a:effectLst>
              </a:rPr>
            </a:br>
            <a:r>
              <a:rPr lang="ru-RU" sz="4000" b="1" dirty="0" err="1" smtClean="0">
                <a:solidFill>
                  <a:schemeClr val="bg1"/>
                </a:solidFill>
                <a:effectLst>
                  <a:outerShdw blurRad="60007" dist="200025" dir="15000000" sy="30000" kx="-1800000" algn="bl" rotWithShape="0">
                    <a:prstClr val="black">
                      <a:alpha val="32000"/>
                    </a:prstClr>
                  </a:outerShdw>
                </a:effectLst>
              </a:rPr>
              <a:t>Нові</a:t>
            </a:r>
            <a:r>
              <a:rPr lang="ru-RU" sz="4000" b="1" dirty="0" smtClean="0">
                <a:solidFill>
                  <a:schemeClr val="bg1"/>
                </a:solidFill>
                <a:effectLst>
                  <a:outerShdw blurRad="60007" dist="200025" dir="15000000" sy="30000" kx="-1800000" algn="bl" rotWithShape="0">
                    <a:prstClr val="black">
                      <a:alpha val="32000"/>
                    </a:prstClr>
                  </a:outerShdw>
                </a:effectLst>
              </a:rPr>
              <a:t> </a:t>
            </a:r>
            <a:br>
              <a:rPr lang="ru-RU" sz="4000" b="1" dirty="0" smtClean="0">
                <a:solidFill>
                  <a:schemeClr val="bg1"/>
                </a:solidFill>
                <a:effectLst>
                  <a:outerShdw blurRad="60007" dist="200025" dir="15000000" sy="30000" kx="-1800000" algn="bl" rotWithShape="0">
                    <a:prstClr val="black">
                      <a:alpha val="32000"/>
                    </a:prstClr>
                  </a:outerShdw>
                </a:effectLst>
              </a:rPr>
            </a:br>
            <a:r>
              <a:rPr lang="ru-RU" sz="4000" b="1" dirty="0" err="1" smtClean="0">
                <a:solidFill>
                  <a:schemeClr val="bg1"/>
                </a:solidFill>
                <a:effectLst>
                  <a:outerShdw blurRad="60007" dist="200025" dir="15000000" sy="30000" kx="-1800000" algn="bl" rotWithShape="0">
                    <a:prstClr val="black">
                      <a:alpha val="32000"/>
                    </a:prstClr>
                  </a:outerShdw>
                </a:effectLst>
              </a:rPr>
              <a:t>південнослов'янські</a:t>
            </a:r>
            <a:r>
              <a:rPr lang="ru-RU" sz="4000" b="1" dirty="0" smtClean="0">
                <a:solidFill>
                  <a:schemeClr val="bg1"/>
                </a:solidFill>
                <a:effectLst>
                  <a:outerShdw blurRad="60007" dist="200025" dir="15000000" sy="30000" kx="-1800000" algn="bl" rotWithShape="0">
                    <a:prstClr val="black">
                      <a:alpha val="32000"/>
                    </a:prstClr>
                  </a:outerShdw>
                </a:effectLst>
              </a:rPr>
              <a:t> </a:t>
            </a:r>
            <a:br>
              <a:rPr lang="ru-RU" sz="4000" b="1" dirty="0" smtClean="0">
                <a:solidFill>
                  <a:schemeClr val="bg1"/>
                </a:solidFill>
                <a:effectLst>
                  <a:outerShdw blurRad="60007" dist="200025" dir="15000000" sy="30000" kx="-1800000" algn="bl" rotWithShape="0">
                    <a:prstClr val="black">
                      <a:alpha val="32000"/>
                    </a:prstClr>
                  </a:outerShdw>
                </a:effectLst>
              </a:rPr>
            </a:br>
            <a:r>
              <a:rPr lang="ru-RU" sz="4000" b="1" dirty="0" err="1" smtClean="0">
                <a:solidFill>
                  <a:schemeClr val="bg1"/>
                </a:solidFill>
                <a:effectLst>
                  <a:outerShdw blurRad="60007" dist="200025" dir="15000000" sy="30000" kx="-1800000" algn="bl" rotWithShape="0">
                    <a:prstClr val="black">
                      <a:alpha val="32000"/>
                    </a:prstClr>
                  </a:outerShdw>
                </a:effectLst>
              </a:rPr>
              <a:t>держави</a:t>
            </a:r>
            <a:endParaRPr lang="ru-RU" sz="4000" dirty="0">
              <a:solidFill>
                <a:schemeClr val="bg1"/>
              </a:solidFill>
              <a:effectLst>
                <a:outerShdw blurRad="60007" dist="200025" dir="15000000" sy="30000" kx="-1800000" algn="bl" rotWithShape="0">
                  <a:prstClr val="black">
                    <a:alpha val="32000"/>
                  </a:prstClr>
                </a:outerShdw>
              </a:effectLst>
            </a:endParaRPr>
          </a:p>
        </p:txBody>
      </p:sp>
      <p:pic>
        <p:nvPicPr>
          <p:cNvPr id="3" name="Югославія.mp3">
            <a:hlinkClick r:id="" action="ppaction://media"/>
          </p:cNvPr>
          <p:cNvPicPr>
            <a:picLocks noRot="1" noChangeAspect="1"/>
          </p:cNvPicPr>
          <p:nvPr>
            <a:audioFile r:link="rId1"/>
          </p:nvPr>
        </p:nvPicPr>
        <p:blipFill>
          <a:blip r:embed="rId4" cstate="print"/>
          <a:stretch>
            <a:fillRect/>
          </a:stretch>
        </p:blipFill>
        <p:spPr>
          <a:xfrm>
            <a:off x="539552" y="6021288"/>
            <a:ext cx="304800" cy="304800"/>
          </a:xfrm>
          <a:prstGeom prst="rect">
            <a:avLst/>
          </a:prstGeom>
        </p:spPr>
      </p:pic>
    </p:spTree>
  </p:cSld>
  <p:clrMapOvr>
    <a:masterClrMapping/>
  </p:clrMapOvr>
  <p:transition advTm="4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00"/>
                                        </p:tgtEl>
                                        <p:attrNameLst>
                                          <p:attrName>style.visibility</p:attrName>
                                        </p:attrNameLst>
                                      </p:cBhvr>
                                      <p:to>
                                        <p:strVal val="visible"/>
                                      </p:to>
                                    </p:set>
                                    <p:animEffect transition="in" filter="fade">
                                      <p:cBhvr>
                                        <p:cTn id="1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numSld="999" showWhenStopped="0">
                <p:cTn id="12" repeatCount="indefinite" fill="hold" display="0">
                  <p:stCondLst>
                    <p:cond delay="indefinite"/>
                  </p:stCondLst>
                  <p:endCondLst>
                    <p:cond evt="onPrev" delay="0">
                      <p:tgtEl>
                        <p:sldTgt/>
                      </p:tgtEl>
                    </p:cond>
                    <p:cond evt="onStopAudio" delay="0">
                      <p:tgtEl>
                        <p:sldTgt/>
                      </p:tgtEl>
                    </p:cond>
                  </p:endCondLst>
                </p:cTn>
                <p:tgtEl>
                  <p:spTgt spid="3"/>
                </p:tgtEl>
              </p:cMediaNode>
            </p:audio>
          </p:childTnLst>
        </p:cTn>
      </p:par>
    </p:tnLst>
    <p:bldLst>
      <p:bldP spid="410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95536" y="908720"/>
            <a:ext cx="3771528" cy="5262979"/>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Лідер Югославії </a:t>
            </a:r>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Й.</a:t>
            </a:r>
            <a:r>
              <a:rPr lang="uk-UA"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Броз</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не припускався повного підкорення сталінському керівництву, прагнув здійснювати самостійну внутрішню й зовнішню політику, залишаючись при цьому прихильником марксистсько-ленінської ідеології.</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5058" name="Picture 2"/>
          <p:cNvPicPr>
            <a:picLocks noChangeAspect="1" noChangeArrowheads="1"/>
          </p:cNvPicPr>
          <p:nvPr/>
        </p:nvPicPr>
        <p:blipFill>
          <a:blip r:embed="rId4" cstate="print"/>
          <a:srcRect/>
          <a:stretch>
            <a:fillRect/>
          </a:stretch>
        </p:blipFill>
        <p:spPr bwMode="auto">
          <a:xfrm>
            <a:off x="4283968" y="260648"/>
            <a:ext cx="4330082" cy="6336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23528" y="620688"/>
            <a:ext cx="3744416" cy="5632311"/>
          </a:xfrm>
          <a:prstGeom prst="rect">
            <a:avLst/>
          </a:prstGeom>
          <a:noFill/>
          <a:ln w="9525">
            <a:noFill/>
            <a:miter lim="800000"/>
            <a:headEnd/>
            <a:tailEnd/>
          </a:ln>
        </p:spPr>
        <p:txBody>
          <a:bodyPr wrap="square">
            <a:spAutoFit/>
          </a:bodyPr>
          <a:lstStyle/>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Конфлікт між СРСР та Югославією почав визрівати з середини 1947 р. Сталін з підозрою спостерігав за зростанням міжнародного авторитету </a:t>
            </a:r>
            <a:r>
              <a:rPr lang="uk-UA"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його амбіційними планами створення на Балканах федерації, у якій провідна роль належала б Югославії.</a:t>
            </a:r>
          </a:p>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 name="Picture 2"/>
          <p:cNvPicPr>
            <a:picLocks noChangeAspect="1" noChangeArrowheads="1"/>
          </p:cNvPicPr>
          <p:nvPr/>
        </p:nvPicPr>
        <p:blipFill>
          <a:blip r:embed="rId4" cstate="print"/>
          <a:srcRect/>
          <a:stretch>
            <a:fillRect/>
          </a:stretch>
        </p:blipFill>
        <p:spPr bwMode="auto">
          <a:xfrm>
            <a:off x="4535488" y="1484784"/>
            <a:ext cx="4608512" cy="3456384"/>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ransition advTm="8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95536" y="332656"/>
            <a:ext cx="6795864" cy="1938992"/>
          </a:xfrm>
          <a:prstGeom prst="rect">
            <a:avLst/>
          </a:prstGeom>
          <a:noFill/>
          <a:ln w="9525">
            <a:noFill/>
            <a:miter lim="800000"/>
            <a:headEnd/>
            <a:tailEnd/>
          </a:ln>
        </p:spPr>
        <p:txBody>
          <a:bodyPr wrap="square">
            <a:spAutoFit/>
          </a:bodyPr>
          <a:lstStyle/>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 Югославії вислали радянських спеціалістів, звинувативши їх у надмірному втручанні у внутрішні справи країни.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93187" name="Picture 3"/>
          <p:cNvPicPr>
            <a:picLocks noChangeAspect="1" noChangeArrowheads="1"/>
          </p:cNvPicPr>
          <p:nvPr/>
        </p:nvPicPr>
        <p:blipFill>
          <a:blip r:embed="rId4" cstate="print"/>
          <a:srcRect/>
          <a:stretch>
            <a:fillRect/>
          </a:stretch>
        </p:blipFill>
        <p:spPr bwMode="auto">
          <a:xfrm>
            <a:off x="611560" y="2564904"/>
            <a:ext cx="5762462" cy="3601539"/>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pic>
    </p:spTree>
  </p:cSld>
  <p:clrMapOvr>
    <a:masterClrMapping/>
  </p:clrMapOvr>
  <p:transition advTm="4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51520" y="260648"/>
            <a:ext cx="6696744" cy="6370975"/>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Серйозні протиріччя між двома країнами поглибились, коли західні країни запропонували Югославії повернути Італії порт Трієст. </a:t>
            </a:r>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СРСР можливість такого перебігу подій розглядалася тільки за умови перемоги комуністів на виборах в Італії</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 name="Picture 1"/>
          <p:cNvPicPr>
            <a:picLocks noChangeAspect="1" noChangeArrowheads="1"/>
          </p:cNvPicPr>
          <p:nvPr/>
        </p:nvPicPr>
        <p:blipFill>
          <a:blip r:embed="rId4" cstate="print"/>
          <a:srcRect/>
          <a:stretch>
            <a:fillRect/>
          </a:stretch>
        </p:blipFill>
        <p:spPr bwMode="auto">
          <a:xfrm>
            <a:off x="827584" y="1988840"/>
            <a:ext cx="5370088" cy="31683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4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 name="Прямокутник 2"/>
          <p:cNvSpPr/>
          <p:nvPr/>
        </p:nvSpPr>
        <p:spPr>
          <a:xfrm>
            <a:off x="323528" y="836712"/>
            <a:ext cx="4572000" cy="4893647"/>
          </a:xfrm>
          <a:prstGeom prst="rect">
            <a:avLst/>
          </a:prstGeom>
        </p:spPr>
        <p:txBody>
          <a:bodyPr>
            <a:spAutoFit/>
          </a:bodyPr>
          <a:lstStyle/>
          <a:p>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 березня 1948 р. ВКП (б) надіслала керівництву КПЮ листа з численними докорами. Почалось інтенсивне листування між Москвою і Белградом. У свою чергу, </a:t>
            </a:r>
            <a:r>
              <a:rPr lang="uk-UA"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висловив занепокоєність у зв'язку з лютневим переворотом у Празі. Він нагадав Кремлю про недостатню, з його точки зору, допомогу під час війни.</a:t>
            </a:r>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Picture 1"/>
          <p:cNvPicPr>
            <a:picLocks noChangeAspect="1" noChangeArrowheads="1"/>
          </p:cNvPicPr>
          <p:nvPr/>
        </p:nvPicPr>
        <p:blipFill>
          <a:blip r:embed="rId4" cstate="print"/>
          <a:srcRect/>
          <a:stretch>
            <a:fillRect/>
          </a:stretch>
        </p:blipFill>
        <p:spPr bwMode="auto">
          <a:xfrm>
            <a:off x="5076056" y="692696"/>
            <a:ext cx="3627232" cy="49685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2290" name="Прямоугольник 4"/>
          <p:cNvSpPr>
            <a:spLocks noChangeArrowheads="1"/>
          </p:cNvSpPr>
          <p:nvPr/>
        </p:nvSpPr>
        <p:spPr bwMode="auto">
          <a:xfrm>
            <a:off x="251520" y="836712"/>
            <a:ext cx="4320480" cy="4893647"/>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29 червня </a:t>
            </a:r>
            <a:r>
              <a:rPr lang="uk-UA"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югославії</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відповіли довгим і не менш різким листом. </a:t>
            </a:r>
            <a:r>
              <a:rPr lang="uk-UA"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реально відчував підтримку абсолютної більшості населення країни.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Югославське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керівництво оголошувалося посібниками імперіалізму і називалось у статті "клікою політичних убивць</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4817" name="Picture 1"/>
          <p:cNvPicPr>
            <a:picLocks noChangeAspect="1" noChangeArrowheads="1"/>
          </p:cNvPicPr>
          <p:nvPr/>
        </p:nvPicPr>
        <p:blipFill>
          <a:blip r:embed="rId4" cstate="print"/>
          <a:srcRect/>
          <a:stretch>
            <a:fillRect/>
          </a:stretch>
        </p:blipFill>
        <p:spPr bwMode="auto">
          <a:xfrm>
            <a:off x="4716016" y="476672"/>
            <a:ext cx="4124258" cy="56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 name="Прямокутник 1"/>
          <p:cNvSpPr/>
          <p:nvPr/>
        </p:nvSpPr>
        <p:spPr>
          <a:xfrm>
            <a:off x="323528" y="908720"/>
            <a:ext cx="4680520" cy="4832092"/>
          </a:xfrm>
          <a:prstGeom prst="rect">
            <a:avLst/>
          </a:prstGeom>
        </p:spPr>
        <p:txBody>
          <a:bodyPr wrap="square">
            <a:spAutoFit/>
          </a:bodyPr>
          <a:lstStyle/>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серпня 1948 р. у листі, надісланій до Белграда, СРСР заявив, що він більше не може ставитись до уряду Югославії як до союзника і вважає його своїм ворогом. У вересні 1949 р. СРСР денонсував пакт про дружбу з Югославією.</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2769" name="Picture 1"/>
          <p:cNvPicPr>
            <a:picLocks noChangeAspect="1" noChangeArrowheads="1"/>
          </p:cNvPicPr>
          <p:nvPr/>
        </p:nvPicPr>
        <p:blipFill>
          <a:blip r:embed="rId4" cstate="print"/>
          <a:srcRect/>
          <a:stretch>
            <a:fillRect/>
          </a:stretch>
        </p:blipFill>
        <p:spPr bwMode="auto">
          <a:xfrm>
            <a:off x="5220072" y="980728"/>
            <a:ext cx="3600400" cy="4638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000">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95536" y="1052736"/>
            <a:ext cx="6291808" cy="4401205"/>
          </a:xfrm>
          <a:prstGeom prst="rect">
            <a:avLst/>
          </a:prstGeom>
          <a:noFill/>
          <a:ln w="9525">
            <a:noFill/>
            <a:miter lim="800000"/>
            <a:headEnd/>
            <a:tailEnd/>
          </a:ln>
        </p:spPr>
        <p:txBody>
          <a:bodyPr wrap="square">
            <a:spAutoFit/>
          </a:bodyPr>
          <a:lstStyle/>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 нараді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Комінформбюро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в Будапешті в листопаді 1949 р. була прийнята резолюція «Югославська компартія в руках убивць і шпигунів», в якій говорилося про те, що </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кліка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останнім часом еволюціонувала «від буржуазного націоналізму до фашизму». </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3316" name="Text Box 7"/>
          <p:cNvSpPr txBox="1">
            <a:spLocks noChangeArrowheads="1"/>
          </p:cNvSpPr>
          <p:nvPr/>
        </p:nvSpPr>
        <p:spPr bwMode="auto">
          <a:xfrm>
            <a:off x="381000" y="5326063"/>
            <a:ext cx="4038600" cy="366712"/>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pic>
        <p:nvPicPr>
          <p:cNvPr id="58369" name="Picture 1"/>
          <p:cNvPicPr>
            <a:picLocks noChangeAspect="1" noChangeArrowheads="1"/>
          </p:cNvPicPr>
          <p:nvPr/>
        </p:nvPicPr>
        <p:blipFill>
          <a:blip r:embed="rId4" cstate="print"/>
          <a:srcRect/>
          <a:stretch>
            <a:fillRect/>
          </a:stretch>
        </p:blipFill>
        <p:spPr bwMode="auto">
          <a:xfrm>
            <a:off x="6660232" y="1772816"/>
            <a:ext cx="2263109" cy="2880320"/>
          </a:xfrm>
          <a:prstGeom prst="rect">
            <a:avLst/>
          </a:prstGeom>
          <a:noFill/>
          <a:ln w="9525">
            <a:noFill/>
            <a:miter lim="800000"/>
            <a:headEnd/>
            <a:tailEnd/>
          </a:ln>
        </p:spPr>
      </p:pic>
    </p:spTree>
  </p:cSld>
  <p:clrMapOvr>
    <a:masterClrMapping/>
  </p:clrMapOvr>
  <p:transition advTm="9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13315" name="Picture 6" descr="Граждане Югославии, обвиняемых в шпионаже в пользу СССР. Белград. Окружной суд. 5 - 20 октября 1951. Музей истории Югославии. 7734"/>
          <p:cNvPicPr>
            <a:picLocks noChangeAspect="1" noChangeArrowheads="1"/>
          </p:cNvPicPr>
          <p:nvPr/>
        </p:nvPicPr>
        <p:blipFill>
          <a:blip r:embed="rId4" cstate="print"/>
          <a:srcRect/>
          <a:stretch>
            <a:fillRect/>
          </a:stretch>
        </p:blipFill>
        <p:spPr bwMode="auto">
          <a:xfrm>
            <a:off x="1043608" y="2276872"/>
            <a:ext cx="5282267" cy="37444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316" name="Text Box 7"/>
          <p:cNvSpPr txBox="1">
            <a:spLocks noChangeArrowheads="1"/>
          </p:cNvSpPr>
          <p:nvPr/>
        </p:nvSpPr>
        <p:spPr bwMode="auto">
          <a:xfrm>
            <a:off x="381000" y="5326063"/>
            <a:ext cx="4038600" cy="366712"/>
          </a:xfrm>
          <a:prstGeom prst="rect">
            <a:avLst/>
          </a:prstGeom>
          <a:noFill/>
          <a:ln w="9525">
            <a:noFill/>
            <a:miter lim="800000"/>
            <a:headEnd/>
            <a:tailEnd/>
          </a:ln>
        </p:spPr>
        <p:txBody>
          <a:bodyPr>
            <a:spAutoFit/>
          </a:bodyPr>
          <a:lstStyle/>
          <a:p>
            <a:pPr>
              <a:spcBef>
                <a:spcPct val="50000"/>
              </a:spcBef>
            </a:pPr>
            <a:endParaRPr lang="ru-RU">
              <a:solidFill>
                <a:prstClr val="black"/>
              </a:solidFill>
              <a:latin typeface="Calibri" pitchFamily="34" charset="0"/>
            </a:endParaRPr>
          </a:p>
        </p:txBody>
      </p:sp>
      <p:sp>
        <p:nvSpPr>
          <p:cNvPr id="13317" name="Text Box 8"/>
          <p:cNvSpPr txBox="1">
            <a:spLocks noChangeArrowheads="1"/>
          </p:cNvSpPr>
          <p:nvPr/>
        </p:nvSpPr>
        <p:spPr bwMode="auto">
          <a:xfrm>
            <a:off x="755576" y="6093296"/>
            <a:ext cx="6912768" cy="461665"/>
          </a:xfrm>
          <a:prstGeom prst="rect">
            <a:avLst/>
          </a:prstGeom>
          <a:noFill/>
          <a:ln w="9525">
            <a:noFill/>
            <a:miter lim="800000"/>
            <a:headEnd/>
            <a:tailEnd/>
          </a:ln>
        </p:spPr>
        <p:txBody>
          <a:bodyPr wrap="square">
            <a:spAutoFit/>
          </a:bodyPr>
          <a:lstStyle/>
          <a:p>
            <a:pPr>
              <a:spcBef>
                <a:spcPct val="50000"/>
              </a:spcBef>
            </a:pP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Суд в Белграді над </a:t>
            </a:r>
            <a:r>
              <a:rPr lang="uk-UA"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“шпіонами”</a:t>
            </a:r>
            <a:r>
              <a:rPr lang="uk-UA"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СССР (1951 р.)</a:t>
            </a:r>
            <a:endPar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13318" name="Text Box 9"/>
          <p:cNvSpPr txBox="1">
            <a:spLocks noChangeArrowheads="1"/>
          </p:cNvSpPr>
          <p:nvPr/>
        </p:nvSpPr>
        <p:spPr bwMode="auto">
          <a:xfrm>
            <a:off x="251520" y="404664"/>
            <a:ext cx="6624736" cy="2246769"/>
          </a:xfrm>
          <a:prstGeom prst="rect">
            <a:avLst/>
          </a:prstGeom>
          <a:noFill/>
          <a:ln w="9525">
            <a:noFill/>
            <a:miter lim="800000"/>
            <a:headEnd/>
            <a:tailEnd/>
          </a:ln>
        </p:spPr>
        <p:txBody>
          <a:bodyPr wrap="square">
            <a:spAutoFit/>
          </a:bodyPr>
          <a:lstStyle/>
          <a:p>
            <a:pPr algn="ct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8,4 тис. із них було заарештовано й відправлено в концентраційний табір на одному з островів в Адріатичному морі.</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advTm="6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395536" y="404664"/>
            <a:ext cx="5832648" cy="6124754"/>
          </a:xfrm>
          <a:prstGeom prst="rect">
            <a:avLst/>
          </a:prstGeom>
          <a:noFill/>
          <a:ln w="9525">
            <a:noFill/>
            <a:miter lim="800000"/>
            <a:headEnd/>
            <a:tailEnd/>
          </a:ln>
        </p:spPr>
        <p:txBody>
          <a:bodyPr wrap="square">
            <a:spAutoFit/>
          </a:bodyPr>
          <a:lstStyle/>
          <a:p>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Нові підходи до проблеми соціалістичного будівництва було спочатку викладено Й.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Броз</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26 червня 1950 р. у Скупщині ФНРЮ. </a:t>
            </a:r>
            <a:endPar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Законом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від 29 грудня 1952 р. було проведено велику реформу у галузі планування народного господарства: чимало функцій у цій сфері передано республіканським та місцевим органам і підприємствам. </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26625" name="Picture 1"/>
          <p:cNvPicPr>
            <a:picLocks noChangeAspect="1" noChangeArrowheads="1"/>
          </p:cNvPicPr>
          <p:nvPr/>
        </p:nvPicPr>
        <p:blipFill>
          <a:blip r:embed="rId4" cstate="print"/>
          <a:srcRect/>
          <a:stretch>
            <a:fillRect/>
          </a:stretch>
        </p:blipFill>
        <p:spPr bwMode="auto">
          <a:xfrm>
            <a:off x="6084168" y="1268760"/>
            <a:ext cx="2757439" cy="3672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098" name="Picture 5" descr="Слика:SFRYmap.PNG"/>
          <p:cNvPicPr>
            <a:picLocks noChangeAspect="1" noChangeArrowheads="1"/>
          </p:cNvPicPr>
          <p:nvPr/>
        </p:nvPicPr>
        <p:blipFill>
          <a:blip r:embed="rId3" cstate="print"/>
          <a:srcRect/>
          <a:stretch>
            <a:fillRect/>
          </a:stretch>
        </p:blipFill>
        <p:spPr bwMode="auto">
          <a:xfrm>
            <a:off x="152400" y="152400"/>
            <a:ext cx="8763000" cy="657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3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1520" y="476672"/>
            <a:ext cx="6579840" cy="5570756"/>
          </a:xfrm>
          <a:prstGeom prst="rect">
            <a:avLst/>
          </a:prstGeom>
          <a:noFill/>
          <a:ln w="9525">
            <a:noFill/>
            <a:miter lim="800000"/>
            <a:headEnd/>
            <a:tailEnd/>
          </a:ln>
        </p:spPr>
        <p:txBody>
          <a:bodyPr wrap="square">
            <a:spAutoFit/>
          </a:bodyPr>
          <a:lstStyle/>
          <a:p>
            <a:pPr>
              <a:buFont typeface="Arial" pitchFamily="34" charset="0"/>
              <a:buChar char="•"/>
            </a:pP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1953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було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видано закон, що обмежував приватну власність на землю максимальним наділом у 10-15 га на одне господарство; </a:t>
            </a:r>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 typeface="Arial" pitchFamily="34" charset="0"/>
              <a:buChar char="•"/>
            </a:pPr>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 typeface="Arial" pitchFamily="34" charset="0"/>
              <a:buChar char="•"/>
            </a:pP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1954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 у межах цього максимуму було дозволено вільний продаж та оренду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землі;</a:t>
            </a:r>
          </a:p>
          <a:p>
            <a:pPr>
              <a:buFont typeface="Arial" pitchFamily="34" charset="0"/>
              <a:buChar char="•"/>
            </a:pPr>
            <a:endPar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Font typeface="Arial" pitchFamily="34" charset="0"/>
              <a:buChar char="•"/>
            </a:pP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осені 1955 р. почала проводитись нова політика перебудови села, що спиралася на створення агропромислових комбінатів одночасно з розвитком сільськогосподарських кооперативів.</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sz="2000" dirty="0">
              <a:solidFill>
                <a:prstClr val="black"/>
              </a:solidFill>
            </a:endParaRPr>
          </a:p>
        </p:txBody>
      </p:sp>
      <p:pic>
        <p:nvPicPr>
          <p:cNvPr id="24577" name="Picture 1"/>
          <p:cNvPicPr>
            <a:picLocks noChangeAspect="1" noChangeArrowheads="1"/>
          </p:cNvPicPr>
          <p:nvPr/>
        </p:nvPicPr>
        <p:blipFill>
          <a:blip r:embed="rId4" cstate="print"/>
          <a:srcRect/>
          <a:stretch>
            <a:fillRect/>
          </a:stretch>
        </p:blipFill>
        <p:spPr bwMode="auto">
          <a:xfrm flipH="1">
            <a:off x="6696844" y="1916832"/>
            <a:ext cx="2447156" cy="27650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5362" name="Picture 5" descr="Президент ФНРЮ И.Б.Тито и премьер-министр Великобритании У.Черчилль. 16-21 марта 1953. АВП РФ. Ф.787. Д.27-А. Л.65. П.2"/>
          <p:cNvPicPr>
            <a:picLocks noChangeAspect="1" noChangeArrowheads="1"/>
          </p:cNvPicPr>
          <p:nvPr/>
        </p:nvPicPr>
        <p:blipFill>
          <a:blip r:embed="rId3" cstate="print"/>
          <a:srcRect/>
          <a:stretch>
            <a:fillRect/>
          </a:stretch>
        </p:blipFill>
        <p:spPr bwMode="auto">
          <a:xfrm>
            <a:off x="323528" y="188640"/>
            <a:ext cx="8365604" cy="5673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5363" name="Text Box 6"/>
          <p:cNvSpPr txBox="1">
            <a:spLocks noChangeArrowheads="1"/>
          </p:cNvSpPr>
          <p:nvPr/>
        </p:nvSpPr>
        <p:spPr bwMode="auto">
          <a:xfrm>
            <a:off x="2483768" y="6093296"/>
            <a:ext cx="5029200" cy="427038"/>
          </a:xfrm>
          <a:prstGeom prst="rect">
            <a:avLst/>
          </a:prstGeom>
          <a:noFill/>
          <a:ln w="9525">
            <a:noFill/>
            <a:miter lim="800000"/>
            <a:headEnd/>
            <a:tailEnd/>
          </a:ln>
        </p:spPr>
        <p:txBody>
          <a:bodyPr>
            <a:spAutoFit/>
          </a:bodyPr>
          <a:lstStyle/>
          <a:p>
            <a:pPr>
              <a:spcBef>
                <a:spcPct val="50000"/>
              </a:spcBef>
            </a:pP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І. </a:t>
            </a:r>
            <a:r>
              <a:rPr lang="uk-UA"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Тіто</a:t>
            </a: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uk-UA"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та </a:t>
            </a: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У. </a:t>
            </a:r>
            <a:r>
              <a:rPr lang="uk-UA"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Черчілль</a:t>
            </a: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(1953 р.)</a:t>
            </a:r>
            <a:endPar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Tree>
  </p:cSld>
  <p:clrMapOvr>
    <a:masterClrMapping/>
  </p:clrMapOvr>
  <p:transition advTm="3000">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6386" name="Picture 4" descr="File:Tito Nasser Nehru in Brioni.jpg">
            <a:hlinkClick r:id="rId3"/>
          </p:cNvPr>
          <p:cNvPicPr>
            <a:picLocks noChangeAspect="1" noChangeArrowheads="1"/>
          </p:cNvPicPr>
          <p:nvPr/>
        </p:nvPicPr>
        <p:blipFill>
          <a:blip r:embed="rId4" cstate="print"/>
          <a:srcRect/>
          <a:stretch>
            <a:fillRect/>
          </a:stretch>
        </p:blipFill>
        <p:spPr bwMode="auto">
          <a:xfrm>
            <a:off x="5711825" y="476672"/>
            <a:ext cx="3432175" cy="4419600"/>
          </a:xfrm>
          <a:prstGeom prst="rect">
            <a:avLst/>
          </a:prstGeom>
          <a:noFill/>
          <a:ln w="9525">
            <a:noFill/>
            <a:miter lim="800000"/>
            <a:headEnd/>
            <a:tailEnd/>
          </a:ln>
        </p:spPr>
      </p:pic>
      <p:sp>
        <p:nvSpPr>
          <p:cNvPr id="16387" name="Text Box 5"/>
          <p:cNvSpPr txBox="1">
            <a:spLocks noChangeArrowheads="1"/>
          </p:cNvSpPr>
          <p:nvPr/>
        </p:nvSpPr>
        <p:spPr bwMode="auto">
          <a:xfrm>
            <a:off x="5715000" y="5085184"/>
            <a:ext cx="3429000" cy="954107"/>
          </a:xfrm>
          <a:prstGeom prst="rect">
            <a:avLst/>
          </a:prstGeom>
          <a:noFill/>
          <a:ln w="9525">
            <a:noFill/>
            <a:miter lim="800000"/>
            <a:headEnd/>
            <a:tailEnd/>
          </a:ln>
        </p:spPr>
        <p:txBody>
          <a:bodyPr>
            <a:spAutoFit/>
          </a:bodyPr>
          <a:lstStyle/>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І.Б.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А.Г.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Насер</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Дж.Неру</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(1956 р.)</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16388" name="Text Box 6"/>
          <p:cNvSpPr txBox="1">
            <a:spLocks noChangeArrowheads="1"/>
          </p:cNvSpPr>
          <p:nvPr/>
        </p:nvSpPr>
        <p:spPr bwMode="auto">
          <a:xfrm>
            <a:off x="251520" y="332656"/>
            <a:ext cx="5410200" cy="830997"/>
          </a:xfrm>
          <a:prstGeom prst="rect">
            <a:avLst/>
          </a:prstGeom>
          <a:noFill/>
          <a:ln w="9525">
            <a:noFill/>
            <a:miter lim="800000"/>
            <a:headEnd/>
            <a:tailEnd/>
          </a:ln>
        </p:spPr>
        <p:txBody>
          <a:bodyPr>
            <a:spAutoFit/>
          </a:bodyPr>
          <a:lstStyle/>
          <a:p>
            <a:pPr>
              <a:spcBef>
                <a:spcPct val="50000"/>
              </a:spcBef>
            </a:pP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У 50-60-ті роки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Югославія</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посіла</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помітне</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місце</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на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міжнародній</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4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арені</a:t>
            </a:r>
            <a:r>
              <a:rPr lang="ru-RU"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p>
        </p:txBody>
      </p:sp>
      <p:sp>
        <p:nvSpPr>
          <p:cNvPr id="16389" name="Text Box 7"/>
          <p:cNvSpPr txBox="1">
            <a:spLocks noChangeArrowheads="1"/>
          </p:cNvSpPr>
          <p:nvPr/>
        </p:nvSpPr>
        <p:spPr bwMode="auto">
          <a:xfrm>
            <a:off x="5105400" y="3268663"/>
            <a:ext cx="3505200" cy="366712"/>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pic>
        <p:nvPicPr>
          <p:cNvPr id="16390" name="Picture 9" descr="File:NonAlignedMovement.jpg">
            <a:hlinkClick r:id="rId5"/>
          </p:cNvPr>
          <p:cNvPicPr>
            <a:picLocks noChangeAspect="1" noChangeArrowheads="1"/>
          </p:cNvPicPr>
          <p:nvPr/>
        </p:nvPicPr>
        <p:blipFill>
          <a:blip r:embed="rId6" cstate="print"/>
          <a:srcRect/>
          <a:stretch>
            <a:fillRect/>
          </a:stretch>
        </p:blipFill>
        <p:spPr bwMode="auto">
          <a:xfrm>
            <a:off x="395536" y="3636963"/>
            <a:ext cx="4495800" cy="3221037"/>
          </a:xfrm>
          <a:prstGeom prst="rect">
            <a:avLst/>
          </a:prstGeom>
          <a:noFill/>
          <a:ln w="9525">
            <a:noFill/>
            <a:miter lim="800000"/>
            <a:headEnd/>
            <a:tailEnd/>
          </a:ln>
        </p:spPr>
      </p:pic>
      <p:sp>
        <p:nvSpPr>
          <p:cNvPr id="16391" name="Rectangle 10"/>
          <p:cNvSpPr>
            <a:spLocks noChangeArrowheads="1"/>
          </p:cNvSpPr>
          <p:nvPr/>
        </p:nvSpPr>
        <p:spPr bwMode="auto">
          <a:xfrm>
            <a:off x="179512" y="1295400"/>
            <a:ext cx="5715000" cy="2123658"/>
          </a:xfrm>
          <a:prstGeom prst="rect">
            <a:avLst/>
          </a:prstGeom>
          <a:noFill/>
          <a:ln w="9525">
            <a:noFill/>
            <a:miter lim="800000"/>
            <a:headEnd/>
            <a:tailEnd/>
          </a:ln>
        </p:spPr>
        <p:txBody>
          <a:bodyPr>
            <a:spAutoFit/>
          </a:bodyPr>
          <a:lstStyle/>
          <a:p>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Організаційно</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Рух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неприєднання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сформувався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на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Першій</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конференції</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голів</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держав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і</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урядів</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у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роботі</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якої</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взяли участь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делегації</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25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країн</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світу</a:t>
            </a:r>
            <a:r>
              <a:rPr lang="ru-RU"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Ініціаторами</a:t>
            </a:r>
            <a:r>
              <a:rPr lang="ru-RU"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проведення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Белградського</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саміту</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стали </a:t>
            </a:r>
            <a:endParaRPr lang="ru-RU" sz="2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a:p>
            <a:r>
              <a:rPr lang="ru-RU" sz="22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Індія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Єгипет</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Індонезія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Гана та </a:t>
            </a:r>
            <a:r>
              <a:rPr lang="ru-RU" sz="220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Югославія</a:t>
            </a:r>
            <a:r>
              <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t>
            </a:r>
          </a:p>
        </p:txBody>
      </p:sp>
    </p:spTree>
  </p:cSld>
  <p:clrMapOvr>
    <a:masterClrMapping/>
  </p:clrMapOvr>
  <p:transition advTm="8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17412" name="Picture 8" descr="Президент ФНРЮ И.Б.Тито и Генеральный секретарь ЦК КПСС Н,С,Хрущев. Москва. 4 июня 1956. Музей истории Югославии. К 58-7"/>
          <p:cNvPicPr>
            <a:picLocks noChangeAspect="1" noChangeArrowheads="1"/>
          </p:cNvPicPr>
          <p:nvPr/>
        </p:nvPicPr>
        <p:blipFill>
          <a:blip r:embed="rId4" cstate="print"/>
          <a:srcRect/>
          <a:stretch>
            <a:fillRect/>
          </a:stretch>
        </p:blipFill>
        <p:spPr bwMode="auto">
          <a:xfrm>
            <a:off x="683568" y="2564904"/>
            <a:ext cx="5616624" cy="39098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3" name="Text Box 9"/>
          <p:cNvSpPr txBox="1">
            <a:spLocks noChangeArrowheads="1"/>
          </p:cNvSpPr>
          <p:nvPr/>
        </p:nvSpPr>
        <p:spPr bwMode="auto">
          <a:xfrm>
            <a:off x="4355976" y="6093296"/>
            <a:ext cx="2286000" cy="427038"/>
          </a:xfrm>
          <a:prstGeom prst="rect">
            <a:avLst/>
          </a:prstGeom>
          <a:noFill/>
          <a:ln w="9525">
            <a:noFill/>
            <a:miter lim="800000"/>
            <a:headEnd/>
            <a:tailEnd/>
          </a:ln>
        </p:spPr>
        <p:txBody>
          <a:bodyPr>
            <a:spAutoFit/>
          </a:bodyPr>
          <a:lstStyle/>
          <a:p>
            <a:pPr>
              <a:spcBef>
                <a:spcPct val="50000"/>
              </a:spcBef>
            </a:pP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1956 р. Москва</a:t>
            </a:r>
            <a:endPar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sp>
        <p:nvSpPr>
          <p:cNvPr id="17414" name="Text Box 10"/>
          <p:cNvSpPr txBox="1">
            <a:spLocks noChangeArrowheads="1"/>
          </p:cNvSpPr>
          <p:nvPr/>
        </p:nvSpPr>
        <p:spPr bwMode="auto">
          <a:xfrm>
            <a:off x="251520" y="260648"/>
            <a:ext cx="6768752" cy="2062103"/>
          </a:xfrm>
          <a:prstGeom prst="rect">
            <a:avLst/>
          </a:prstGeom>
          <a:noFill/>
          <a:ln w="9525">
            <a:noFill/>
            <a:miter lim="800000"/>
            <a:headEnd/>
            <a:tailEnd/>
          </a:ln>
        </p:spPr>
        <p:txBody>
          <a:bodyPr wrap="square">
            <a:spAutoFit/>
          </a:bodyPr>
          <a:lstStyle/>
          <a:p>
            <a:pPr>
              <a:spcBef>
                <a:spcPct val="50000"/>
              </a:spcBef>
            </a:pP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Після</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смерті</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Сталіна</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відбулась</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нормалізація</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32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радянсько-югославських</a:t>
            </a:r>
            <a:r>
              <a:rPr lang="ru-RU" sz="32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відносин</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p:txBody>
      </p:sp>
    </p:spTree>
  </p:cSld>
  <p:clrMapOvr>
    <a:masterClrMapping/>
  </p:clrMapOvr>
  <p:transition advTm="4000">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17410" name="Picture 5" descr="Церемония подписания Совместной декларации о советско-югославских переговорах. Белград. 2 июня 1955. Музей истории Югославии. К 45-73"/>
          <p:cNvPicPr>
            <a:picLocks noChangeAspect="1" noChangeArrowheads="1"/>
          </p:cNvPicPr>
          <p:nvPr/>
        </p:nvPicPr>
        <p:blipFill>
          <a:blip r:embed="rId4" cstate="print"/>
          <a:srcRect/>
          <a:stretch>
            <a:fillRect/>
          </a:stretch>
        </p:blipFill>
        <p:spPr bwMode="auto">
          <a:xfrm>
            <a:off x="467544" y="870073"/>
            <a:ext cx="8136904" cy="59879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1" name="Text Box 6"/>
          <p:cNvSpPr txBox="1">
            <a:spLocks noChangeArrowheads="1"/>
          </p:cNvSpPr>
          <p:nvPr/>
        </p:nvSpPr>
        <p:spPr bwMode="auto">
          <a:xfrm>
            <a:off x="3203848" y="188640"/>
            <a:ext cx="2286000" cy="427038"/>
          </a:xfrm>
          <a:prstGeom prst="rect">
            <a:avLst/>
          </a:prstGeom>
          <a:noFill/>
          <a:ln w="9525">
            <a:noFill/>
            <a:miter lim="800000"/>
            <a:headEnd/>
            <a:tailEnd/>
          </a:ln>
        </p:spPr>
        <p:txBody>
          <a:bodyPr>
            <a:spAutoFit/>
          </a:bodyPr>
          <a:lstStyle/>
          <a:p>
            <a:pPr>
              <a:spcBef>
                <a:spcPct val="50000"/>
              </a:spcBef>
            </a:pPr>
            <a:r>
              <a:rPr lang="uk-UA" sz="2200" dirty="0">
                <a:solidFill>
                  <a:schemeClr val="bg1"/>
                </a:solidFill>
                <a:latin typeface="Calibri" pitchFamily="34" charset="0"/>
              </a:rPr>
              <a:t>1955 р. Белград</a:t>
            </a:r>
            <a:endParaRPr lang="ru-RU" sz="2200" dirty="0">
              <a:solidFill>
                <a:schemeClr val="bg1"/>
              </a:solidFill>
              <a:latin typeface="Calibri" pitchFamily="34" charset="0"/>
            </a:endParaRPr>
          </a:p>
        </p:txBody>
      </p:sp>
    </p:spTree>
  </p:cSld>
  <p:clrMapOvr>
    <a:masterClrMapping/>
  </p:clrMapOvr>
  <p:transition advTm="3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0"/>
            <a:ext cx="5562600" cy="3881438"/>
          </a:xfrm>
          <a:prstGeom prst="rect">
            <a:avLst/>
          </a:prstGeom>
          <a:noFill/>
          <a:ln w="9525">
            <a:noFill/>
            <a:miter lim="800000"/>
            <a:headEnd/>
            <a:tailEnd/>
          </a:ln>
        </p:spPr>
      </p:pic>
      <p:sp>
        <p:nvSpPr>
          <p:cNvPr id="18435" name="Text Box 5"/>
          <p:cNvSpPr txBox="1">
            <a:spLocks noChangeArrowheads="1"/>
          </p:cNvSpPr>
          <p:nvPr/>
        </p:nvSpPr>
        <p:spPr bwMode="auto">
          <a:xfrm>
            <a:off x="5638800" y="1196752"/>
            <a:ext cx="3505200" cy="1323439"/>
          </a:xfrm>
          <a:prstGeom prst="rect">
            <a:avLst/>
          </a:prstGeom>
          <a:noFill/>
          <a:ln w="9525">
            <a:noFill/>
            <a:miter lim="800000"/>
            <a:headEnd/>
            <a:tailEnd/>
          </a:ln>
        </p:spPr>
        <p:txBody>
          <a:bodyPr>
            <a:spAutoFit/>
          </a:bodyPr>
          <a:lstStyle/>
          <a:p>
            <a:pPr>
              <a:spcBef>
                <a:spcPct val="50000"/>
              </a:spcBef>
            </a:pP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І.Б.</a:t>
            </a:r>
            <a:r>
              <a:rPr lang="uk-UA"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Україні </a:t>
            </a:r>
          </a:p>
          <a:p>
            <a:pPr>
              <a:spcBef>
                <a:spcPct val="50000"/>
              </a:spcBef>
            </a:pPr>
            <a:r>
              <a:rPr lang="uk-UA"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(травень 1956 р.)</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18436" name="Picture 7" descr="Фото Павла Маркина. Визит Иосипа Броз Тито 7 июня 1956 года"/>
          <p:cNvPicPr>
            <a:picLocks noChangeAspect="1" noChangeArrowheads="1"/>
          </p:cNvPicPr>
          <p:nvPr/>
        </p:nvPicPr>
        <p:blipFill>
          <a:blip r:embed="rId4" cstate="print"/>
          <a:srcRect/>
          <a:stretch>
            <a:fillRect/>
          </a:stretch>
        </p:blipFill>
        <p:spPr bwMode="auto">
          <a:xfrm>
            <a:off x="4800600" y="3810000"/>
            <a:ext cx="4219575" cy="2857500"/>
          </a:xfrm>
          <a:prstGeom prst="rect">
            <a:avLst/>
          </a:prstGeom>
          <a:noFill/>
          <a:ln w="9525">
            <a:noFill/>
            <a:miter lim="800000"/>
            <a:headEnd/>
            <a:tailEnd/>
          </a:ln>
        </p:spPr>
      </p:pic>
      <p:pic>
        <p:nvPicPr>
          <p:cNvPr id="18437" name="Picture 9" descr="_1155e6113a58853518ca166b66167d7e"/>
          <p:cNvPicPr>
            <a:picLocks noChangeAspect="1" noChangeArrowheads="1"/>
          </p:cNvPicPr>
          <p:nvPr/>
        </p:nvPicPr>
        <p:blipFill>
          <a:blip r:embed="rId5" cstate="print"/>
          <a:srcRect/>
          <a:stretch>
            <a:fillRect/>
          </a:stretch>
        </p:blipFill>
        <p:spPr bwMode="auto">
          <a:xfrm>
            <a:off x="152400" y="4114800"/>
            <a:ext cx="4619625" cy="2571750"/>
          </a:xfrm>
          <a:prstGeom prst="rect">
            <a:avLst/>
          </a:prstGeom>
          <a:noFill/>
          <a:ln w="9525">
            <a:noFill/>
            <a:miter lim="800000"/>
            <a:headEnd/>
            <a:tailEnd/>
          </a:ln>
        </p:spPr>
      </p:pic>
    </p:spTree>
  </p:cSld>
  <p:clrMapOvr>
    <a:masterClrMapping/>
  </p:clrMapOvr>
  <p:transition advTm="3000">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52400" y="152400"/>
            <a:ext cx="6651848" cy="2677656"/>
          </a:xfrm>
          <a:prstGeom prst="rect">
            <a:avLst/>
          </a:prstGeom>
          <a:noFill/>
          <a:ln w="9525">
            <a:noFill/>
            <a:miter lim="800000"/>
            <a:headEnd/>
            <a:tailEnd/>
          </a:ln>
        </p:spPr>
        <p:txBody>
          <a:bodyPr wrap="square">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конституцією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1963 р.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самоврядування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ставало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невід'ємним</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юридично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гарантованим</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правом трудящих.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Країна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стала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називатися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Соціалістичною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Федеративною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Республікою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Югославією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(СФРЮ).</a:t>
            </a:r>
          </a:p>
        </p:txBody>
      </p:sp>
      <p:pic>
        <p:nvPicPr>
          <p:cNvPr id="19459" name="Picture 6" descr="Файл:Flag of SFR Yugoslavia.svg">
            <a:hlinkClick r:id="rId4"/>
          </p:cNvPr>
          <p:cNvPicPr>
            <a:picLocks noChangeAspect="1" noChangeArrowheads="1"/>
          </p:cNvPicPr>
          <p:nvPr/>
        </p:nvPicPr>
        <p:blipFill>
          <a:blip r:embed="rId5" cstate="print"/>
          <a:srcRect/>
          <a:stretch>
            <a:fillRect/>
          </a:stretch>
        </p:blipFill>
        <p:spPr bwMode="auto">
          <a:xfrm rot="19499969">
            <a:off x="5016989" y="3870997"/>
            <a:ext cx="4027896" cy="20139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9460" name="Picture 8" descr="Файл:Coat of Arms of SFR Yugoslavia.svg">
            <a:hlinkClick r:id="rId6"/>
          </p:cNvPr>
          <p:cNvPicPr>
            <a:picLocks noChangeAspect="1" noChangeArrowheads="1"/>
          </p:cNvPicPr>
          <p:nvPr/>
        </p:nvPicPr>
        <p:blipFill>
          <a:blip r:embed="rId7" cstate="print"/>
          <a:srcRect/>
          <a:stretch>
            <a:fillRect/>
          </a:stretch>
        </p:blipFill>
        <p:spPr bwMode="auto">
          <a:xfrm>
            <a:off x="1979712" y="2492896"/>
            <a:ext cx="3094580" cy="3168352"/>
          </a:xfrm>
          <a:prstGeom prst="rect">
            <a:avLst/>
          </a:prstGeom>
          <a:ln>
            <a:noFill/>
          </a:ln>
          <a:effectLst>
            <a:outerShdw blurRad="292100" dist="139700" dir="2700000" algn="tl" rotWithShape="0">
              <a:srgbClr val="333333">
                <a:alpha val="65000"/>
              </a:srgbClr>
            </a:outerShdw>
          </a:effectLst>
        </p:spPr>
      </p:pic>
      <p:sp>
        <p:nvSpPr>
          <p:cNvPr id="19462" name="Text Box 11"/>
          <p:cNvSpPr txBox="1">
            <a:spLocks noChangeArrowheads="1"/>
          </p:cNvSpPr>
          <p:nvPr/>
        </p:nvSpPr>
        <p:spPr bwMode="auto">
          <a:xfrm>
            <a:off x="323528" y="5013176"/>
            <a:ext cx="2232248" cy="1384995"/>
          </a:xfrm>
          <a:prstGeom prst="rect">
            <a:avLst/>
          </a:prstGeom>
          <a:noFill/>
          <a:ln w="9525">
            <a:noFill/>
            <a:miter lim="800000"/>
            <a:headEnd/>
            <a:tailEnd/>
          </a:ln>
        </p:spPr>
        <p:txBody>
          <a:bodyPr wrap="square">
            <a:spAutoFit/>
          </a:bodyPr>
          <a:lstStyle/>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Державні символи СФРЮ</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6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323528" y="548680"/>
            <a:ext cx="3960440" cy="3970318"/>
          </a:xfrm>
          <a:prstGeom prst="rect">
            <a:avLst/>
          </a:prstGeom>
          <a:noFill/>
          <a:ln w="9525">
            <a:noFill/>
            <a:miter lim="800000"/>
            <a:headEnd/>
            <a:tailEnd/>
          </a:ln>
        </p:spPr>
        <p:txBody>
          <a:bodyPr wrap="square">
            <a:spAutoFit/>
          </a:bodyPr>
          <a:lstStyle/>
          <a:p>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Первинною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ланкою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політичної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економічної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системи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СФРЮ стала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базова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організація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об'єднаного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БООТ)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суспільство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колектив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невеликого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підприємства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тощо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20483" name="Picture 8" descr="031599"/>
          <p:cNvPicPr>
            <a:picLocks noChangeAspect="1" noChangeArrowheads="1"/>
          </p:cNvPicPr>
          <p:nvPr/>
        </p:nvPicPr>
        <p:blipFill>
          <a:blip r:embed="rId3" cstate="print"/>
          <a:srcRect/>
          <a:stretch>
            <a:fillRect/>
          </a:stretch>
        </p:blipFill>
        <p:spPr bwMode="auto">
          <a:xfrm>
            <a:off x="4400121" y="908720"/>
            <a:ext cx="4743879"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84" name="Text Box 9"/>
          <p:cNvSpPr txBox="1">
            <a:spLocks noChangeArrowheads="1"/>
          </p:cNvSpPr>
          <p:nvPr/>
        </p:nvSpPr>
        <p:spPr bwMode="auto">
          <a:xfrm>
            <a:off x="467544" y="5373216"/>
            <a:ext cx="6067400" cy="954107"/>
          </a:xfrm>
          <a:prstGeom prst="rect">
            <a:avLst/>
          </a:prstGeom>
          <a:noFill/>
          <a:ln w="9525">
            <a:noFill/>
            <a:miter lim="800000"/>
            <a:headEnd/>
            <a:tailEnd/>
          </a:ln>
        </p:spPr>
        <p:txBody>
          <a:bodyPr wrap="square">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80-ті роки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кількість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БООП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досягло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20.000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одиниць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8000">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52400" y="152400"/>
            <a:ext cx="8839200" cy="2677656"/>
          </a:xfrm>
          <a:prstGeom prst="rect">
            <a:avLst/>
          </a:prstGeom>
          <a:noFill/>
          <a:ln w="9525">
            <a:noFill/>
            <a:miter lim="800000"/>
            <a:headEnd/>
            <a:tailEnd/>
          </a:ln>
        </p:spPr>
        <p:txBody>
          <a:bodyPr>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лютому 1974 р.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прийнята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чергова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остання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Конституція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СФРЮ. 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травні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1974 р. президентом СФРЮ без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обмеження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мандату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тобто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довічно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обрано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Броз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тому ж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році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він</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став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довічним</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головою СКЮ</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Йосип</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Броз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помер 4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травня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1980 р. </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 похорони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приїхали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керівники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126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країн</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21507" name="Picture 8" descr="23"/>
          <p:cNvPicPr>
            <a:picLocks noChangeAspect="1" noChangeArrowheads="1"/>
          </p:cNvPicPr>
          <p:nvPr/>
        </p:nvPicPr>
        <p:blipFill>
          <a:blip r:embed="rId4" cstate="print"/>
          <a:srcRect/>
          <a:stretch>
            <a:fillRect/>
          </a:stretch>
        </p:blipFill>
        <p:spPr bwMode="auto">
          <a:xfrm>
            <a:off x="395536" y="2996952"/>
            <a:ext cx="6085309" cy="36408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508" name="Text Box 9"/>
          <p:cNvSpPr txBox="1">
            <a:spLocks noChangeArrowheads="1"/>
          </p:cNvSpPr>
          <p:nvPr/>
        </p:nvSpPr>
        <p:spPr bwMode="auto">
          <a:xfrm>
            <a:off x="3851920" y="6093296"/>
            <a:ext cx="3810000" cy="523220"/>
          </a:xfrm>
          <a:prstGeom prst="rect">
            <a:avLst/>
          </a:prstGeom>
          <a:noFill/>
          <a:ln w="9525">
            <a:noFill/>
            <a:miter lim="800000"/>
            <a:headEnd/>
            <a:tailEnd/>
          </a:ln>
        </p:spPr>
        <p:txBody>
          <a:bodyPr>
            <a:spAutoFit/>
          </a:bodyPr>
          <a:lstStyle/>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Похорон</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и</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І.</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8000">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23528" y="476672"/>
            <a:ext cx="5760640" cy="6740307"/>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Після смерті лідера Югославії 4 травня 1980 р. відцентрові тенденції посилились. У країні не залишилось стабільного керівництва: найвищі посади у державі і СКЮ заміщувались строком на один рік по черзі представниками всіх республік і країв.</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Національні проблеми у країні тісно перепліталися з погіршенням соціально-економічного становища у країні, наростанням глибокої кризи.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Серйозним тягарем для економіки була зовнішня заборгованість країни. </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 name="Picture 1"/>
          <p:cNvPicPr>
            <a:picLocks noChangeAspect="1" noChangeArrowheads="1"/>
          </p:cNvPicPr>
          <p:nvPr/>
        </p:nvPicPr>
        <p:blipFill>
          <a:blip r:embed="rId4" cstate="print"/>
          <a:srcRect/>
          <a:stretch>
            <a:fillRect/>
          </a:stretch>
        </p:blipFill>
        <p:spPr bwMode="auto">
          <a:xfrm>
            <a:off x="6012160" y="2348880"/>
            <a:ext cx="2915816" cy="23566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Tm="11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3" cstate="print"/>
          <a:srcRect/>
          <a:stretch>
            <a:fillRect/>
          </a:stretch>
        </p:blipFill>
        <p:spPr bwMode="auto">
          <a:xfrm>
            <a:off x="1331640" y="188640"/>
            <a:ext cx="4608512" cy="6359747"/>
          </a:xfrm>
          <a:prstGeom prst="rect">
            <a:avLst/>
          </a:prstGeom>
          <a:ln>
            <a:noFill/>
          </a:ln>
          <a:effectLst>
            <a:outerShdw blurRad="190500" algn="tl" rotWithShape="0">
              <a:srgbClr val="000000">
                <a:alpha val="70000"/>
              </a:srgbClr>
            </a:outerShdw>
          </a:effectLst>
        </p:spPr>
      </p:pic>
    </p:spTree>
  </p:cSld>
  <p:clrMapOvr>
    <a:masterClrMapping/>
  </p:clrMapOvr>
  <p:transition advTm="25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467544" y="332656"/>
            <a:ext cx="6156176" cy="990600"/>
          </a:xfrm>
        </p:spPr>
        <p:txBody>
          <a:bodyPr rtlCol="0">
            <a:normAutofit fontScale="90000"/>
          </a:bodyPr>
          <a:lstStyle/>
          <a:p>
            <a:pPr eaLnBrk="1" fontAlgn="auto" hangingPunct="1">
              <a:spcAft>
                <a:spcPts val="0"/>
              </a:spcAft>
              <a:defRPr/>
            </a:pP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Загострення</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міжнаціональних</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відносин</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та </a:t>
            </a: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політичної</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ситуації</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в </a:t>
            </a:r>
            <a:r>
              <a:rPr lang="ru-RU" sz="36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країні</a:t>
            </a:r>
            <a:r>
              <a:rPr lang="ru-RU" sz="36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a:t>
            </a:r>
            <a:endParaRPr lang="ru-RU" sz="3600" b="1" dirty="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endParaRPr>
          </a:p>
        </p:txBody>
      </p:sp>
      <p:sp>
        <p:nvSpPr>
          <p:cNvPr id="22531" name="Text Box 4"/>
          <p:cNvSpPr txBox="1">
            <a:spLocks noChangeArrowheads="1"/>
          </p:cNvSpPr>
          <p:nvPr/>
        </p:nvSpPr>
        <p:spPr bwMode="auto">
          <a:xfrm>
            <a:off x="683568" y="1844824"/>
            <a:ext cx="6408712" cy="1200329"/>
          </a:xfrm>
          <a:prstGeom prst="rect">
            <a:avLst/>
          </a:prstGeom>
          <a:noFill/>
          <a:ln w="9525">
            <a:noFill/>
            <a:miter lim="800000"/>
            <a:headEnd/>
            <a:tailEnd/>
          </a:ln>
        </p:spPr>
        <p:txBody>
          <a:bodyPr wrap="square">
            <a:spAutoFit/>
          </a:bodyPr>
          <a:lstStyle/>
          <a:p>
            <a:pPr>
              <a:spcBef>
                <a:spcPct val="50000"/>
              </a:spcBef>
            </a:pP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Конституція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1974 р.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розширила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права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союзних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автономних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країв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поглибила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всю систему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самоврядування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22532" name="Picture 6" descr="гербы республик СФРЮ"/>
          <p:cNvPicPr>
            <a:picLocks noChangeAspect="1" noChangeArrowheads="1"/>
          </p:cNvPicPr>
          <p:nvPr/>
        </p:nvPicPr>
        <p:blipFill>
          <a:blip r:embed="rId4" cstate="print"/>
          <a:srcRect/>
          <a:stretch>
            <a:fillRect/>
          </a:stretch>
        </p:blipFill>
        <p:spPr bwMode="auto">
          <a:xfrm>
            <a:off x="1475656" y="3356992"/>
            <a:ext cx="4305300" cy="3267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6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23554" name="Picture 7" descr="SFRYugoslaviaNumbered">
            <a:hlinkClick r:id="rId3"/>
          </p:cNvPr>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1981200" y="0"/>
            <a:ext cx="7162800" cy="6272213"/>
          </a:xfrm>
          <a:prstGeom prst="rect">
            <a:avLst/>
          </a:prstGeom>
          <a:ln>
            <a:noFill/>
          </a:ln>
          <a:effectLst>
            <a:outerShdw blurRad="292100" dist="139700" dir="2700000" algn="tl" rotWithShape="0">
              <a:srgbClr val="333333">
                <a:alpha val="65000"/>
              </a:srgbClr>
            </a:outerShdw>
          </a:effectLst>
        </p:spPr>
      </p:pic>
      <p:sp>
        <p:nvSpPr>
          <p:cNvPr id="23555" name="Text Box 8"/>
          <p:cNvSpPr txBox="1">
            <a:spLocks noChangeArrowheads="1"/>
          </p:cNvSpPr>
          <p:nvPr/>
        </p:nvSpPr>
        <p:spPr bwMode="auto">
          <a:xfrm>
            <a:off x="179512" y="3501008"/>
            <a:ext cx="6192688" cy="2677656"/>
          </a:xfrm>
          <a:prstGeom prst="rect">
            <a:avLst/>
          </a:prstGeom>
          <a:noFill/>
          <a:ln w="9525">
            <a:noFill/>
            <a:miter lim="800000"/>
            <a:headEnd/>
            <a:tailEnd/>
          </a:ln>
        </p:spPr>
        <p:txBody>
          <a:bodyPr wrap="square">
            <a:spAutoFit/>
          </a:bodyPr>
          <a:lstStyle/>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1.Боснія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Герцеговина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3</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Македонія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4</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5</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(5а - Автономна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провінція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Косово; 5</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b -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Автономна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провінція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Воєводина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marL="457200" indent="-457200"/>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6</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Словенія</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6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142875" y="142875"/>
            <a:ext cx="6949405" cy="6124754"/>
          </a:xfrm>
          <a:prstGeom prst="rect">
            <a:avLst/>
          </a:prstGeom>
          <a:noFill/>
          <a:ln w="9525">
            <a:noFill/>
            <a:miter lim="800000"/>
            <a:headEnd/>
            <a:tailEnd/>
          </a:ln>
        </p:spPr>
        <p:txBody>
          <a:bodyPr wrap="square">
            <a:spAutoFit/>
          </a:bodyPr>
          <a:lstStyle/>
          <a:p>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Поряд із розширенням прав республік майже рівні права було надано автономним краям Косово і Воєводині, що у Сербії розцінили як підрив її єдності. </a:t>
            </a:r>
            <a:endPar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endPar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Наслідком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стало різке пожвавлення націоналістичних течій у Косово, серед </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албанців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і у Хорватії</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Кризу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було ліквідовано авторитарним втручанням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хорватське керівництво було усунуто.</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5121" name="Picture 1"/>
          <p:cNvPicPr>
            <a:picLocks noChangeAspect="1" noChangeArrowheads="1"/>
          </p:cNvPicPr>
          <p:nvPr/>
        </p:nvPicPr>
        <p:blipFill>
          <a:blip r:embed="rId4" cstate="print"/>
          <a:srcRect/>
          <a:stretch>
            <a:fillRect/>
          </a:stretch>
        </p:blipFill>
        <p:spPr bwMode="auto">
          <a:xfrm>
            <a:off x="5868144" y="3068960"/>
            <a:ext cx="3240360" cy="32403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Tm="11000">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9144000" cy="1981200"/>
          </a:xfrm>
        </p:spPr>
        <p:txBody>
          <a:bodyPr rtlCol="0">
            <a:normAutofit fontScale="90000"/>
          </a:bodyPr>
          <a:lstStyle/>
          <a:p>
            <a:pPr eaLnBrk="1" fontAlgn="auto" hangingPunct="1">
              <a:spcAft>
                <a:spcPts val="0"/>
              </a:spcAft>
              <a:defRPr/>
            </a:pP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Проголошення</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незалежності</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югославських</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республік</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Громадянська</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війна</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Участь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міжнародних</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організацій</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у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врегулюванні</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a:t>
            </a:r>
            <a:r>
              <a:rPr lang="ru-RU" sz="3200" b="1" dirty="0" err="1"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конфлікту</a:t>
            </a:r>
            <a:r>
              <a:rPr lang="ru-RU" sz="3200" b="1" dirty="0" smtClean="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rPr>
              <a:t> на Балканах.</a:t>
            </a:r>
            <a:endParaRPr lang="ru-RU" sz="3200" b="1" dirty="0">
              <a:ln w="12700">
                <a:solidFill>
                  <a:schemeClr val="tx2">
                    <a:satMod val="155000"/>
                  </a:schemeClr>
                </a:solidFill>
                <a:prstDash val="solid"/>
              </a:ln>
              <a:solidFill>
                <a:schemeClr val="bg2">
                  <a:tint val="85000"/>
                  <a:satMod val="155000"/>
                </a:schemeClr>
              </a:solidFill>
              <a:effectLst>
                <a:glow rad="139700">
                  <a:schemeClr val="accent5">
                    <a:satMod val="175000"/>
                    <a:alpha val="40000"/>
                  </a:schemeClr>
                </a:glow>
                <a:outerShdw blurRad="41275" dist="20320" dir="1800000" algn="tl" rotWithShape="0">
                  <a:srgbClr val="000000">
                    <a:alpha val="40000"/>
                  </a:srgbClr>
                </a:outerShdw>
              </a:effectLst>
            </a:endParaRPr>
          </a:p>
        </p:txBody>
      </p:sp>
      <p:sp>
        <p:nvSpPr>
          <p:cNvPr id="26627" name="Text Box 4"/>
          <p:cNvSpPr txBox="1">
            <a:spLocks noChangeArrowheads="1"/>
          </p:cNvSpPr>
          <p:nvPr/>
        </p:nvSpPr>
        <p:spPr bwMode="auto">
          <a:xfrm>
            <a:off x="323528" y="2348880"/>
            <a:ext cx="6363816" cy="4124206"/>
          </a:xfrm>
          <a:prstGeom prst="rect">
            <a:avLst/>
          </a:prstGeom>
          <a:noFill/>
          <a:ln w="9525">
            <a:noFill/>
            <a:miter lim="800000"/>
            <a:headEnd/>
            <a:tailEnd/>
          </a:ln>
        </p:spPr>
        <p:txBody>
          <a:bodyPr wrap="square">
            <a:spAutoFit/>
          </a:bodyPr>
          <a:lstStyle/>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20-22 січня 1990 р. у Белграді відбувся </a:t>
            </a: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XIV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позачерговий з'їзд, якому судилося стати останнім в історії СКЮ. На ньому делегації Словенії та Хорватії оголосили про незалежність своїх партійних організацій і залишили з'їзд. Як наслідок СКЮ втратив керівні органи і розпався на незалежні республіканські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організації.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Загострилися відносини між республіками.</a:t>
            </a:r>
          </a:p>
          <a:p>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26628" name="Text Box 7"/>
          <p:cNvSpPr txBox="1">
            <a:spLocks noChangeArrowheads="1"/>
          </p:cNvSpPr>
          <p:nvPr/>
        </p:nvSpPr>
        <p:spPr bwMode="auto">
          <a:xfrm>
            <a:off x="152400" y="5859463"/>
            <a:ext cx="8839200" cy="366712"/>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spTree>
  </p:cSld>
  <p:clrMapOvr>
    <a:masterClrMapping/>
  </p:clrMapOvr>
  <p:transition advTm="11000">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graphicFrame>
        <p:nvGraphicFramePr>
          <p:cNvPr id="1026" name="Object 2">
            <a:hlinkClick r:id="" action="ppaction://ole?verb=0"/>
          </p:cNvPr>
          <p:cNvGraphicFramePr>
            <a:graphicFrameLocks noChangeAspect="1"/>
          </p:cNvGraphicFramePr>
          <p:nvPr/>
        </p:nvGraphicFramePr>
        <p:xfrm>
          <a:off x="251520" y="332656"/>
          <a:ext cx="4267200" cy="3749675"/>
        </p:xfrm>
        <a:graphic>
          <a:graphicData uri="http://schemas.openxmlformats.org/presentationml/2006/ole">
            <p:oleObj spid="_x0000_s1026" name="Видео-клип" r:id="rId4" imgW="5106113" imgH="4486901" progId="Package">
              <p:embed/>
            </p:oleObj>
          </a:graphicData>
        </a:graphic>
      </p:graphicFrame>
      <p:pic>
        <p:nvPicPr>
          <p:cNvPr id="1027" name="Picture 3" descr="C:\Documents and Settings\Admin\Рабочий стол\Breakup_of_Yugoslavia.gif"/>
          <p:cNvPicPr>
            <a:picLocks noChangeAspect="1" noChangeArrowheads="1" noCrop="1"/>
          </p:cNvPicPr>
          <p:nvPr/>
        </p:nvPicPr>
        <p:blipFill>
          <a:blip r:embed="rId5" cstate="print"/>
          <a:srcRect/>
          <a:stretch>
            <a:fillRect/>
          </a:stretch>
        </p:blipFill>
        <p:spPr bwMode="auto">
          <a:xfrm>
            <a:off x="4644008" y="2708920"/>
            <a:ext cx="4230687" cy="3705225"/>
          </a:xfrm>
          <a:prstGeom prst="rect">
            <a:avLst/>
          </a:prstGeom>
          <a:noFill/>
          <a:ln w="9525">
            <a:noFill/>
            <a:miter lim="800000"/>
            <a:headEnd/>
            <a:tailEnd/>
          </a:ln>
        </p:spPr>
      </p:pic>
    </p:spTree>
  </p:cSld>
  <p:clrMapOvr>
    <a:masterClrMapping/>
  </p:clrMapOvr>
  <p:transition advTm="3000">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27650" name="Picture 6" descr="Файл:Flag of Slovenia.svg">
            <a:hlinkClick r:id="rId4"/>
          </p:cNvPr>
          <p:cNvPicPr>
            <a:picLocks noChangeAspect="1" noChangeArrowheads="1"/>
          </p:cNvPicPr>
          <p:nvPr/>
        </p:nvPicPr>
        <p:blipFill>
          <a:blip r:embed="rId5" cstate="print"/>
          <a:srcRect/>
          <a:stretch>
            <a:fillRect/>
          </a:stretch>
        </p:blipFill>
        <p:spPr bwMode="auto">
          <a:xfrm>
            <a:off x="5652120" y="3573016"/>
            <a:ext cx="2895600" cy="1447800"/>
          </a:xfrm>
          <a:prstGeom prst="rect">
            <a:avLst/>
          </a:prstGeom>
          <a:noFill/>
          <a:ln w="6350">
            <a:solidFill>
              <a:schemeClr val="tx1"/>
            </a:solidFill>
            <a:miter lim="800000"/>
            <a:headEnd/>
            <a:tailEnd/>
          </a:ln>
        </p:spPr>
      </p:pic>
      <p:sp>
        <p:nvSpPr>
          <p:cNvPr id="27651" name="Text Box 7"/>
          <p:cNvSpPr txBox="1">
            <a:spLocks noChangeArrowheads="1"/>
          </p:cNvSpPr>
          <p:nvPr/>
        </p:nvSpPr>
        <p:spPr bwMode="auto">
          <a:xfrm>
            <a:off x="5796136" y="2924944"/>
            <a:ext cx="2743200" cy="427038"/>
          </a:xfrm>
          <a:prstGeom prst="rect">
            <a:avLst/>
          </a:prstGeom>
          <a:noFill/>
          <a:ln w="9525">
            <a:noFill/>
            <a:miter lim="800000"/>
            <a:headEnd/>
            <a:tailEnd/>
          </a:ln>
        </p:spPr>
        <p:txBody>
          <a:bodyPr>
            <a:spAutoFit/>
          </a:bodyPr>
          <a:lstStyle/>
          <a:p>
            <a:pPr>
              <a:spcBef>
                <a:spcPct val="50000"/>
              </a:spcBef>
            </a:pPr>
            <a:r>
              <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a:t>
            </a:r>
            <a:r>
              <a:rPr lang="ru-RU" sz="2200" dirty="0">
                <a:latin typeface="Calibri" pitchFamily="34" charset="0"/>
              </a:rPr>
              <a:t> </a:t>
            </a:r>
            <a:r>
              <a:rPr lang="ru-RU" sz="2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Словенії</a:t>
            </a:r>
            <a:endParaRPr lang="ru-RU" sz="2200" dirty="0">
              <a:latin typeface="Calibri" pitchFamily="34" charset="0"/>
            </a:endParaRPr>
          </a:p>
        </p:txBody>
      </p:sp>
      <p:sp>
        <p:nvSpPr>
          <p:cNvPr id="27652" name="Text Box 11"/>
          <p:cNvSpPr txBox="1">
            <a:spLocks noChangeArrowheads="1"/>
          </p:cNvSpPr>
          <p:nvPr/>
        </p:nvSpPr>
        <p:spPr bwMode="auto">
          <a:xfrm>
            <a:off x="304800" y="332656"/>
            <a:ext cx="8839200" cy="1938992"/>
          </a:xfrm>
          <a:prstGeom prst="rect">
            <a:avLst/>
          </a:prstGeom>
          <a:noFill/>
          <a:ln w="9525">
            <a:noFill/>
            <a:miter lim="800000"/>
            <a:headEnd/>
            <a:tailEnd/>
          </a:ln>
        </p:spPr>
        <p:txBody>
          <a:bodyPr>
            <a:spAutoFit/>
          </a:bodyPr>
          <a:lstStyle/>
          <a:p>
            <a:pPr>
              <a:spcBef>
                <a:spcPct val="50000"/>
              </a:spcBef>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липня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1990 парламент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проголосував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за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Декларацію</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незалежності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31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січня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прийнята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Декларація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відділення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24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25 </a:t>
            </a:r>
            <a:r>
              <a:rPr lang="ru-RU" sz="2400" b="1" dirty="0" err="1">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червня</a:t>
            </a:r>
            <a:r>
              <a:rPr lang="ru-RU" sz="2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 1991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проголошена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Словенії</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27653" name="Picture 13" descr="4"/>
          <p:cNvPicPr>
            <a:picLocks noChangeAspect="1" noChangeArrowheads="1"/>
          </p:cNvPicPr>
          <p:nvPr/>
        </p:nvPicPr>
        <p:blipFill>
          <a:blip r:embed="rId6" cstate="print"/>
          <a:srcRect/>
          <a:stretch>
            <a:fillRect/>
          </a:stretch>
        </p:blipFill>
        <p:spPr bwMode="auto">
          <a:xfrm>
            <a:off x="251520" y="2708920"/>
            <a:ext cx="4762500" cy="3750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654" name="Text Box 14"/>
          <p:cNvSpPr txBox="1">
            <a:spLocks noChangeArrowheads="1"/>
          </p:cNvSpPr>
          <p:nvPr/>
        </p:nvSpPr>
        <p:spPr bwMode="auto">
          <a:xfrm>
            <a:off x="5105400" y="6248400"/>
            <a:ext cx="3276600" cy="366713"/>
          </a:xfrm>
          <a:prstGeom prst="rect">
            <a:avLst/>
          </a:prstGeom>
          <a:noFill/>
          <a:ln w="9525">
            <a:noFill/>
            <a:miter lim="800000"/>
            <a:headEnd/>
            <a:tailEnd/>
          </a:ln>
        </p:spPr>
        <p:txBody>
          <a:bodyPr>
            <a:spAutoFit/>
          </a:bodyPr>
          <a:lstStyle/>
          <a:p>
            <a:pPr>
              <a:spcBef>
                <a:spcPct val="50000"/>
              </a:spcBef>
            </a:pPr>
            <a:endParaRPr lang="ru-RU">
              <a:latin typeface="Calibri" pitchFamily="34" charset="0"/>
            </a:endParaRPr>
          </a:p>
        </p:txBody>
      </p:sp>
      <p:sp>
        <p:nvSpPr>
          <p:cNvPr id="27655" name="Text Box 15"/>
          <p:cNvSpPr txBox="1">
            <a:spLocks noChangeArrowheads="1"/>
          </p:cNvSpPr>
          <p:nvPr/>
        </p:nvSpPr>
        <p:spPr bwMode="auto">
          <a:xfrm>
            <a:off x="5148064" y="5517232"/>
            <a:ext cx="3733800" cy="769938"/>
          </a:xfrm>
          <a:prstGeom prst="rect">
            <a:avLst/>
          </a:prstGeom>
          <a:noFill/>
          <a:ln w="9525">
            <a:noFill/>
            <a:miter lim="800000"/>
            <a:headEnd/>
            <a:tailEnd/>
          </a:ln>
        </p:spPr>
        <p:txBody>
          <a:bodyPr>
            <a:spAutoFit/>
          </a:bodyPr>
          <a:lstStyle/>
          <a:p>
            <a:pPr>
              <a:spcBef>
                <a:spcPct val="50000"/>
              </a:spcBef>
            </a:pP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Проголошення незалежності в Любляні</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5000">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28674" name="Picture 4" descr="Югосл танки в Словении 1991"/>
          <p:cNvPicPr>
            <a:picLocks noChangeAspect="1" noChangeArrowheads="1"/>
          </p:cNvPicPr>
          <p:nvPr/>
        </p:nvPicPr>
        <p:blipFill>
          <a:blip r:embed="rId3" cstate="print"/>
          <a:srcRect/>
          <a:stretch>
            <a:fillRect/>
          </a:stretch>
        </p:blipFill>
        <p:spPr bwMode="auto">
          <a:xfrm>
            <a:off x="4139952" y="188640"/>
            <a:ext cx="4839297" cy="3212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675" name="Picture 8" descr="3"/>
          <p:cNvPicPr>
            <a:picLocks noChangeAspect="1" noChangeArrowheads="1"/>
          </p:cNvPicPr>
          <p:nvPr/>
        </p:nvPicPr>
        <p:blipFill>
          <a:blip r:embed="rId4" cstate="print"/>
          <a:srcRect/>
          <a:stretch>
            <a:fillRect/>
          </a:stretch>
        </p:blipFill>
        <p:spPr bwMode="auto">
          <a:xfrm>
            <a:off x="4191000" y="3581400"/>
            <a:ext cx="4762500" cy="3086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676" name="Text Box 9"/>
          <p:cNvSpPr txBox="1">
            <a:spLocks noChangeArrowheads="1"/>
          </p:cNvSpPr>
          <p:nvPr/>
        </p:nvSpPr>
        <p:spPr bwMode="auto">
          <a:xfrm>
            <a:off x="179512" y="332656"/>
            <a:ext cx="3888432" cy="3416320"/>
          </a:xfrm>
          <a:prstGeom prst="rect">
            <a:avLst/>
          </a:prstGeom>
          <a:noFill/>
          <a:ln w="9525">
            <a:noFill/>
            <a:miter lim="800000"/>
            <a:headEnd/>
            <a:tailEnd/>
          </a:ln>
        </p:spPr>
        <p:txBody>
          <a:bodyPr wrap="square">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26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червня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Словенію</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введені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Югославської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народної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армії.З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26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червня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по 4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липня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р.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тривали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ЮНА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силами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словенської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територіальної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оборони.В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результаті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боїв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загинув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61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чоловік</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28677" name="Text Box 10"/>
          <p:cNvSpPr txBox="1">
            <a:spLocks noChangeArrowheads="1"/>
          </p:cNvSpPr>
          <p:nvPr/>
        </p:nvSpPr>
        <p:spPr bwMode="auto">
          <a:xfrm>
            <a:off x="251520" y="4221088"/>
            <a:ext cx="3886200" cy="2215991"/>
          </a:xfrm>
          <a:prstGeom prst="rect">
            <a:avLst/>
          </a:prstGeom>
          <a:noFill/>
          <a:ln w="9525">
            <a:noFill/>
            <a:miter lim="800000"/>
            <a:headEnd/>
            <a:tailEnd/>
          </a:ln>
        </p:spPr>
        <p:txBody>
          <a:bodyPr>
            <a:spAutoFit/>
          </a:bodyPr>
          <a:lstStyle/>
          <a:p>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результаті</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переговорів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Югославська</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армія</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залишила</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Словенію</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липні-серпні</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року.Словенія</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фактично</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стала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незалежною</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9000">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142875" y="0"/>
            <a:ext cx="8839200" cy="1200150"/>
          </a:xfrm>
          <a:prstGeom prst="rect">
            <a:avLst/>
          </a:prstGeom>
          <a:noFill/>
          <a:ln w="9525">
            <a:noFill/>
            <a:miter lim="800000"/>
            <a:headEnd/>
            <a:tailEnd/>
          </a:ln>
        </p:spPr>
        <p:txBody>
          <a:bodyPr>
            <a:spAutoFit/>
          </a:bodyPr>
          <a:lstStyle/>
          <a:p>
            <a:pPr>
              <a:spcBef>
                <a:spcPct val="50000"/>
              </a:spcBef>
            </a:pPr>
            <a:r>
              <a:rPr lang="ru-RU" sz="2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20 </a:t>
            </a:r>
            <a:r>
              <a:rPr lang="ru-RU" sz="2400" b="1" dirty="0" err="1">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червня</a:t>
            </a:r>
            <a:r>
              <a:rPr lang="ru-RU" sz="24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 1990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Президія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Соціалістичної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змінив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державні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символи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назву</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прибрав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нього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слово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соціалістична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29699" name="Picture 5" descr="Файл:Horvatia Mapa Ukr.PNG">
            <a:hlinkClick r:id="rId3"/>
          </p:cNvPr>
          <p:cNvPicPr>
            <a:picLocks noChangeAspect="1" noChangeArrowheads="1"/>
          </p:cNvPicPr>
          <p:nvPr/>
        </p:nvPicPr>
        <p:blipFill>
          <a:blip r:embed="rId4" cstate="print"/>
          <a:srcRect/>
          <a:stretch>
            <a:fillRect/>
          </a:stretch>
        </p:blipFill>
        <p:spPr bwMode="auto">
          <a:xfrm>
            <a:off x="4211960" y="1196752"/>
            <a:ext cx="4701829" cy="51845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0" name="Picture 6" descr="Файл:Flag of Croatia.svg">
            <a:hlinkClick r:id="rId5"/>
          </p:cNvPr>
          <p:cNvPicPr>
            <a:picLocks noChangeAspect="1" noChangeArrowheads="1"/>
          </p:cNvPicPr>
          <p:nvPr/>
        </p:nvPicPr>
        <p:blipFill>
          <a:blip r:embed="rId6" cstate="print"/>
          <a:srcRect/>
          <a:stretch>
            <a:fillRect/>
          </a:stretch>
        </p:blipFill>
        <p:spPr bwMode="auto">
          <a:xfrm>
            <a:off x="152400" y="5562600"/>
            <a:ext cx="2286000" cy="1143000"/>
          </a:xfrm>
          <a:prstGeom prst="rect">
            <a:avLst/>
          </a:prstGeom>
          <a:noFill/>
          <a:ln w="9525">
            <a:noFill/>
            <a:miter lim="800000"/>
            <a:headEnd/>
            <a:tailEnd/>
          </a:ln>
        </p:spPr>
      </p:pic>
      <p:sp>
        <p:nvSpPr>
          <p:cNvPr id="29701" name="Text Box 7"/>
          <p:cNvSpPr txBox="1">
            <a:spLocks noChangeArrowheads="1"/>
          </p:cNvSpPr>
          <p:nvPr/>
        </p:nvSpPr>
        <p:spPr bwMode="auto">
          <a:xfrm>
            <a:off x="228600" y="5105400"/>
            <a:ext cx="3352800" cy="427038"/>
          </a:xfrm>
          <a:prstGeom prst="rect">
            <a:avLst/>
          </a:prstGeom>
          <a:noFill/>
          <a:ln w="9525">
            <a:noFill/>
            <a:miter lim="800000"/>
            <a:headEnd/>
            <a:tailEnd/>
          </a:ln>
        </p:spPr>
        <p:txBody>
          <a:bodyPr>
            <a:spAutoFit/>
          </a:bodyPr>
          <a:lstStyle/>
          <a:p>
            <a:pPr>
              <a:spcBef>
                <a:spcPct val="50000"/>
              </a:spcBef>
            </a:pPr>
            <a:r>
              <a:rPr lang="uk-UA" sz="2200">
                <a:latin typeface="Calibri" pitchFamily="34" charset="0"/>
              </a:rPr>
              <a:t>Прапор Хорватії</a:t>
            </a:r>
            <a:endParaRPr lang="ru-RU" sz="2200">
              <a:latin typeface="Calibri" pitchFamily="34" charset="0"/>
            </a:endParaRPr>
          </a:p>
        </p:txBody>
      </p:sp>
      <p:sp>
        <p:nvSpPr>
          <p:cNvPr id="29702" name="Text Box 8"/>
          <p:cNvSpPr txBox="1">
            <a:spLocks noChangeArrowheads="1"/>
          </p:cNvSpPr>
          <p:nvPr/>
        </p:nvSpPr>
        <p:spPr bwMode="auto">
          <a:xfrm>
            <a:off x="251520" y="1484784"/>
            <a:ext cx="3960440" cy="3416320"/>
          </a:xfrm>
          <a:prstGeom prst="rect">
            <a:avLst/>
          </a:prstGeom>
          <a:noFill/>
          <a:ln w="9525">
            <a:noFill/>
            <a:miter lim="800000"/>
            <a:headEnd/>
            <a:tailEnd/>
          </a:ln>
        </p:spPr>
        <p:txBody>
          <a:bodyPr wrap="square">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16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серпня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1990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національне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віче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вирішило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провести референдум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серед</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автономію</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Почалися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перші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сутички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сербами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хорватами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Конституція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визнавала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сербів</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національною</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меншиною</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9000">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30722" name="Picture 5" descr="CroatianSerbs"/>
          <p:cNvPicPr>
            <a:picLocks noChangeAspect="1" noChangeArrowheads="1"/>
          </p:cNvPicPr>
          <p:nvPr/>
        </p:nvPicPr>
        <p:blipFill>
          <a:blip r:embed="rId3" cstate="print"/>
          <a:srcRect l="7001" t="845" r="3999" b="2254"/>
          <a:stretch>
            <a:fillRect/>
          </a:stretch>
        </p:blipFill>
        <p:spPr bwMode="auto">
          <a:xfrm>
            <a:off x="0" y="0"/>
            <a:ext cx="7097233" cy="6858000"/>
          </a:xfrm>
          <a:prstGeom prst="rect">
            <a:avLst/>
          </a:prstGeom>
          <a:noFill/>
          <a:ln w="9525">
            <a:noFill/>
            <a:miter lim="800000"/>
            <a:headEnd/>
            <a:tailEnd/>
          </a:ln>
        </p:spPr>
      </p:pic>
      <p:sp>
        <p:nvSpPr>
          <p:cNvPr id="30723" name="Text Box 6"/>
          <p:cNvSpPr txBox="1">
            <a:spLocks noChangeArrowheads="1"/>
          </p:cNvSpPr>
          <p:nvPr/>
        </p:nvSpPr>
        <p:spPr bwMode="auto">
          <a:xfrm>
            <a:off x="3995936" y="2852936"/>
            <a:ext cx="2937520" cy="3231654"/>
          </a:xfrm>
          <a:prstGeom prst="rect">
            <a:avLst/>
          </a:prstGeom>
          <a:noFill/>
          <a:ln w="9525">
            <a:noFill/>
            <a:miter lim="800000"/>
            <a:headEnd/>
            <a:tailEnd/>
          </a:ln>
        </p:spPr>
        <p:txBody>
          <a:bodyPr wrap="square">
            <a:spAutoFit/>
          </a:bodyPr>
          <a:lstStyle/>
          <a:p>
            <a:pPr algn="r">
              <a:spcBef>
                <a:spcPct val="50000"/>
              </a:spcBef>
            </a:pPr>
            <a:r>
              <a:rPr lang="ru-RU" sz="2400" dirty="0" err="1">
                <a:latin typeface="Calibri" pitchFamily="34" charset="0"/>
              </a:rPr>
              <a:t>Синім</a:t>
            </a:r>
            <a:r>
              <a:rPr lang="ru-RU" sz="2400" dirty="0">
                <a:latin typeface="Calibri" pitchFamily="34" charset="0"/>
              </a:rPr>
              <a:t> </a:t>
            </a:r>
            <a:r>
              <a:rPr lang="ru-RU" sz="2400" dirty="0" err="1">
                <a:latin typeface="Calibri" pitchFamily="34" charset="0"/>
              </a:rPr>
              <a:t>кольором</a:t>
            </a:r>
            <a:r>
              <a:rPr lang="ru-RU" sz="2400" dirty="0">
                <a:latin typeface="Calibri" pitchFamily="34" charset="0"/>
              </a:rPr>
              <a:t> </a:t>
            </a:r>
            <a:r>
              <a:rPr lang="ru-RU" sz="2400" dirty="0" err="1">
                <a:latin typeface="Calibri" pitchFamily="34" charset="0"/>
              </a:rPr>
              <a:t>позначена</a:t>
            </a:r>
            <a:r>
              <a:rPr lang="ru-RU" sz="2400" dirty="0">
                <a:latin typeface="Calibri" pitchFamily="34" charset="0"/>
              </a:rPr>
              <a:t> </a:t>
            </a:r>
            <a:r>
              <a:rPr lang="ru-RU" sz="2400" dirty="0" err="1">
                <a:latin typeface="Calibri" pitchFamily="34" charset="0"/>
              </a:rPr>
              <a:t>територія</a:t>
            </a:r>
            <a:r>
              <a:rPr lang="ru-RU" sz="2400" dirty="0">
                <a:latin typeface="Calibri" pitchFamily="34" charset="0"/>
              </a:rPr>
              <a:t> </a:t>
            </a:r>
            <a:r>
              <a:rPr lang="ru-RU" sz="2400" dirty="0" err="1">
                <a:latin typeface="Calibri" pitchFamily="34" charset="0"/>
              </a:rPr>
              <a:t>Хорватії</a:t>
            </a:r>
            <a:r>
              <a:rPr lang="ru-RU" sz="2400" dirty="0">
                <a:latin typeface="Calibri" pitchFamily="34" charset="0"/>
              </a:rPr>
              <a:t>, де компактно проживали </a:t>
            </a:r>
            <a:r>
              <a:rPr lang="ru-RU" sz="2400" dirty="0" err="1">
                <a:latin typeface="Calibri" pitchFamily="34" charset="0"/>
              </a:rPr>
              <a:t>серби</a:t>
            </a:r>
            <a:r>
              <a:rPr lang="ru-RU" sz="2400" dirty="0">
                <a:latin typeface="Calibri" pitchFamily="34" charset="0"/>
              </a:rPr>
              <a:t>. </a:t>
            </a:r>
            <a:endParaRPr lang="ru-RU" sz="2400" dirty="0" smtClean="0">
              <a:latin typeface="Calibri" pitchFamily="34" charset="0"/>
            </a:endParaRPr>
          </a:p>
          <a:p>
            <a:pPr algn="r">
              <a:spcBef>
                <a:spcPct val="50000"/>
              </a:spcBef>
            </a:pPr>
            <a:r>
              <a:rPr lang="ru-RU" sz="2400" dirty="0" smtClean="0">
                <a:latin typeface="Calibri" pitchFamily="34" charset="0"/>
              </a:rPr>
              <a:t>В </a:t>
            </a:r>
            <a:r>
              <a:rPr lang="ru-RU" sz="2400" dirty="0" err="1" smtClean="0">
                <a:latin typeface="Calibri" pitchFamily="34" charset="0"/>
              </a:rPr>
              <a:t>Хорватії</a:t>
            </a:r>
            <a:r>
              <a:rPr lang="ru-RU" sz="2400" dirty="0" smtClean="0">
                <a:latin typeface="Calibri" pitchFamily="34" charset="0"/>
              </a:rPr>
              <a:t> </a:t>
            </a:r>
            <a:r>
              <a:rPr lang="ru-RU" sz="2400" dirty="0" err="1" smtClean="0">
                <a:latin typeface="Calibri" pitchFamily="34" charset="0"/>
              </a:rPr>
              <a:t>серби</a:t>
            </a:r>
            <a:r>
              <a:rPr lang="ru-RU" sz="2400" dirty="0" smtClean="0">
                <a:latin typeface="Calibri" pitchFamily="34" charset="0"/>
              </a:rPr>
              <a:t> </a:t>
            </a:r>
            <a:r>
              <a:rPr lang="ru-RU" sz="2400" dirty="0">
                <a:latin typeface="Calibri" pitchFamily="34" charset="0"/>
              </a:rPr>
              <a:t>становили 12</a:t>
            </a:r>
            <a:r>
              <a:rPr lang="ru-RU" sz="2400" dirty="0" smtClean="0">
                <a:latin typeface="Calibri" pitchFamily="34" charset="0"/>
              </a:rPr>
              <a:t>%, </a:t>
            </a:r>
            <a:r>
              <a:rPr lang="ru-RU" sz="2400" dirty="0" err="1">
                <a:latin typeface="Calibri" pitchFamily="34" charset="0"/>
              </a:rPr>
              <a:t>хорвати</a:t>
            </a:r>
            <a:r>
              <a:rPr lang="ru-RU" sz="2400" dirty="0">
                <a:latin typeface="Calibri" pitchFamily="34" charset="0"/>
              </a:rPr>
              <a:t> - 78%.</a:t>
            </a:r>
            <a:endParaRPr lang="ru-RU" sz="2200" dirty="0">
              <a:latin typeface="Calibri" pitchFamily="34" charset="0"/>
            </a:endParaRPr>
          </a:p>
        </p:txBody>
      </p:sp>
    </p:spTree>
  </p:cSld>
  <p:clrMapOvr>
    <a:masterClrMapping/>
  </p:clrMapOvr>
  <p:transition advTm="6000">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152400" y="0"/>
            <a:ext cx="8839200" cy="6370975"/>
          </a:xfrm>
          <a:prstGeom prst="rect">
            <a:avLst/>
          </a:prstGeom>
          <a:noFill/>
          <a:ln w="9525">
            <a:noFill/>
            <a:miter lim="800000"/>
            <a:headEnd/>
            <a:tailEnd/>
          </a:ln>
        </p:spPr>
        <p:txBody>
          <a:bodyPr>
            <a:spAutoFit/>
          </a:bodyPr>
          <a:lstStyle/>
          <a:p>
            <a:pPr>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Текст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хорватської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листівки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року: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defRPr/>
            </a:pP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defRPr/>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Нехай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повертаються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свою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Сербію</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Виженемо</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допомогою</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дрібниць</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 не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забувайте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що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вони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ваші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сусіди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defRPr/>
            </a:pP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marL="457200" indent="-457200">
              <a:defRPr/>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1)Паркуйте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свої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машини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так,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щоб</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вони не могли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виїхати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Випустіть</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коліс</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повітря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ріжте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колес.</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3) Засуньте зубочистки 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замкові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щілини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квартир,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щоб</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вони не могли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вийти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дома.</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4) Таким же способом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зламайте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замки. </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5)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Піднімайте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вночі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телефоном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кожні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півгодини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6) Не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розмовляйте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ними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членами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сімей</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marL="457200" indent="-457200">
              <a:defRPr/>
            </a:pP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7)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Телефонуйте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їм</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під'їзду</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наполегливо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кожен</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раз,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скільки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зможете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pPr marL="457200" indent="-457200">
              <a:defRPr/>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8)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допомагайте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їм</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якщо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мова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йде</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хвороби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або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життях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їхніх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дітей</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marL="457200" indent="-457200">
              <a:defRPr/>
            </a:pP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9)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 дозволяйте вашим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дітям</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грати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їх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дітьми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uk-UA" sz="21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11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914400" y="0"/>
            <a:ext cx="8229600" cy="1143000"/>
          </a:xfrm>
        </p:spPr>
        <p:txBody>
          <a:bodyPr rtlCol="0">
            <a:normAutofit fontScale="90000"/>
          </a:bodyPr>
          <a:lstStyle/>
          <a:p>
            <a:pPr eaLnBrk="1" fontAlgn="auto" hangingPunct="1">
              <a:spcAft>
                <a:spcPts val="0"/>
              </a:spcAft>
              <a:defRPr/>
            </a:pPr>
            <a:r>
              <a:rPr lang="ru-RU" sz="4000" dirty="0" err="1" smtClean="0">
                <a:solidFill>
                  <a:schemeClr val="bg1"/>
                </a:solidFill>
                <a:effectLst>
                  <a:glow rad="139700">
                    <a:schemeClr val="accent5">
                      <a:satMod val="175000"/>
                      <a:alpha val="40000"/>
                    </a:schemeClr>
                  </a:glow>
                </a:effectLst>
              </a:rPr>
              <a:t>Комуністи</a:t>
            </a:r>
            <a:r>
              <a:rPr lang="ru-RU" sz="4000" dirty="0" smtClean="0">
                <a:solidFill>
                  <a:schemeClr val="bg1"/>
                </a:solidFill>
                <a:effectLst>
                  <a:glow rad="139700">
                    <a:schemeClr val="accent5">
                      <a:satMod val="175000"/>
                      <a:alpha val="40000"/>
                    </a:schemeClr>
                  </a:glow>
                </a:effectLst>
              </a:rPr>
              <a:t> при </a:t>
            </a:r>
            <a:r>
              <a:rPr lang="ru-RU" sz="4000" dirty="0" err="1" smtClean="0">
                <a:solidFill>
                  <a:schemeClr val="bg1"/>
                </a:solidFill>
                <a:effectLst>
                  <a:glow rad="139700">
                    <a:schemeClr val="accent5">
                      <a:satMod val="175000"/>
                      <a:alpha val="40000"/>
                    </a:schemeClr>
                  </a:glow>
                </a:effectLst>
              </a:rPr>
              <a:t>владі</a:t>
            </a:r>
            <a:r>
              <a:rPr lang="ru-RU" sz="4000" dirty="0" smtClean="0">
                <a:solidFill>
                  <a:schemeClr val="bg1"/>
                </a:solidFill>
                <a:effectLst>
                  <a:glow rad="139700">
                    <a:schemeClr val="accent5">
                      <a:satMod val="175000"/>
                      <a:alpha val="40000"/>
                    </a:schemeClr>
                  </a:glow>
                </a:effectLst>
              </a:rPr>
              <a:t>. </a:t>
            </a:r>
            <a:r>
              <a:rPr lang="ru-RU" sz="4000" dirty="0" err="1" smtClean="0">
                <a:solidFill>
                  <a:schemeClr val="bg1"/>
                </a:solidFill>
                <a:effectLst>
                  <a:glow rad="139700">
                    <a:schemeClr val="accent5">
                      <a:satMod val="175000"/>
                      <a:alpha val="40000"/>
                    </a:schemeClr>
                  </a:glow>
                </a:effectLst>
              </a:rPr>
              <a:t>І.Тіто</a:t>
            </a:r>
            <a:r>
              <a:rPr lang="ru-RU" sz="4000" dirty="0" smtClean="0">
                <a:solidFill>
                  <a:schemeClr val="bg1"/>
                </a:solidFill>
                <a:effectLst>
                  <a:glow rad="139700">
                    <a:schemeClr val="accent5">
                      <a:satMod val="175000"/>
                      <a:alpha val="40000"/>
                    </a:schemeClr>
                  </a:glow>
                </a:effectLst>
              </a:rPr>
              <a:t>.</a:t>
            </a:r>
            <a:br>
              <a:rPr lang="ru-RU" sz="4000" dirty="0" smtClean="0">
                <a:solidFill>
                  <a:schemeClr val="bg1"/>
                </a:solidFill>
                <a:effectLst>
                  <a:glow rad="139700">
                    <a:schemeClr val="accent5">
                      <a:satMod val="175000"/>
                      <a:alpha val="40000"/>
                    </a:schemeClr>
                  </a:glow>
                </a:effectLst>
              </a:rPr>
            </a:br>
            <a:r>
              <a:rPr lang="ru-RU" sz="4000" dirty="0" err="1" smtClean="0">
                <a:solidFill>
                  <a:schemeClr val="bg1"/>
                </a:solidFill>
                <a:effectLst>
                  <a:glow rad="139700">
                    <a:schemeClr val="accent5">
                      <a:satMod val="175000"/>
                      <a:alpha val="40000"/>
                    </a:schemeClr>
                  </a:glow>
                </a:effectLst>
              </a:rPr>
              <a:t>Конфлікт</a:t>
            </a:r>
            <a:r>
              <a:rPr lang="ru-RU" sz="4000" dirty="0" smtClean="0">
                <a:solidFill>
                  <a:schemeClr val="bg1"/>
                </a:solidFill>
                <a:effectLst>
                  <a:glow rad="139700">
                    <a:schemeClr val="accent5">
                      <a:satMod val="175000"/>
                      <a:alpha val="40000"/>
                    </a:schemeClr>
                  </a:glow>
                </a:effectLst>
              </a:rPr>
              <a:t> </a:t>
            </a:r>
            <a:r>
              <a:rPr lang="ru-RU" sz="4000" dirty="0" err="1" smtClean="0">
                <a:solidFill>
                  <a:schemeClr val="bg1"/>
                </a:solidFill>
                <a:effectLst>
                  <a:glow rad="139700">
                    <a:schemeClr val="accent5">
                      <a:satMod val="175000"/>
                      <a:alpha val="40000"/>
                    </a:schemeClr>
                  </a:glow>
                </a:effectLst>
              </a:rPr>
              <a:t>з</a:t>
            </a:r>
            <a:r>
              <a:rPr lang="ru-RU" sz="4000" dirty="0" smtClean="0">
                <a:solidFill>
                  <a:schemeClr val="bg1"/>
                </a:solidFill>
                <a:effectLst>
                  <a:glow rad="139700">
                    <a:schemeClr val="accent5">
                      <a:satMod val="175000"/>
                      <a:alpha val="40000"/>
                    </a:schemeClr>
                  </a:glow>
                </a:effectLst>
              </a:rPr>
              <a:t> СРСР.</a:t>
            </a:r>
            <a:endParaRPr lang="ru-RU" sz="4000" dirty="0">
              <a:solidFill>
                <a:schemeClr val="bg1"/>
              </a:solidFill>
              <a:effectLst>
                <a:glow rad="139700">
                  <a:schemeClr val="accent5">
                    <a:satMod val="175000"/>
                    <a:alpha val="40000"/>
                  </a:schemeClr>
                </a:glow>
              </a:effectLst>
            </a:endParaRPr>
          </a:p>
        </p:txBody>
      </p:sp>
      <p:pic>
        <p:nvPicPr>
          <p:cNvPr id="5123" name="Picture 5" descr="тито слева"/>
          <p:cNvPicPr>
            <a:picLocks noChangeAspect="1" noChangeArrowheads="1"/>
          </p:cNvPicPr>
          <p:nvPr/>
        </p:nvPicPr>
        <p:blipFill>
          <a:blip r:embed="rId4" cstate="print"/>
          <a:srcRect/>
          <a:stretch>
            <a:fillRect/>
          </a:stretch>
        </p:blipFill>
        <p:spPr bwMode="auto">
          <a:xfrm>
            <a:off x="4355976" y="1196752"/>
            <a:ext cx="4572000" cy="322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4" name="Text Box 6"/>
          <p:cNvSpPr txBox="1">
            <a:spLocks noChangeArrowheads="1"/>
          </p:cNvSpPr>
          <p:nvPr/>
        </p:nvSpPr>
        <p:spPr bwMode="auto">
          <a:xfrm>
            <a:off x="4932040" y="4437112"/>
            <a:ext cx="2667000" cy="396875"/>
          </a:xfrm>
          <a:prstGeom prst="rect">
            <a:avLst/>
          </a:prstGeom>
          <a:noFill/>
          <a:ln w="9525">
            <a:noFill/>
            <a:miter lim="800000"/>
            <a:headEnd/>
            <a:tailEnd/>
          </a:ln>
        </p:spPr>
        <p:txBody>
          <a:bodyPr>
            <a:spAutoFit/>
          </a:bodyPr>
          <a:lstStyle/>
          <a:p>
            <a:pPr>
              <a:spcBef>
                <a:spcPct val="50000"/>
              </a:spcBef>
            </a:pPr>
            <a:r>
              <a:rPr lang="uk-UA" sz="2000" dirty="0">
                <a:solidFill>
                  <a:schemeClr val="bg1"/>
                </a:solidFill>
                <a:latin typeface="Calibri" pitchFamily="34" charset="0"/>
              </a:rPr>
              <a:t>І.Т</a:t>
            </a:r>
            <a:r>
              <a:rPr lang="ru-RU" sz="2000" dirty="0" err="1">
                <a:solidFill>
                  <a:schemeClr val="bg1"/>
                </a:solidFill>
                <a:latin typeface="Calibri" pitchFamily="34" charset="0"/>
              </a:rPr>
              <a:t>і</a:t>
            </a:r>
            <a:r>
              <a:rPr lang="uk-UA" sz="2000" dirty="0">
                <a:solidFill>
                  <a:schemeClr val="bg1"/>
                </a:solidFill>
                <a:latin typeface="Calibri" pitchFamily="34" charset="0"/>
              </a:rPr>
              <a:t>то зліва</a:t>
            </a:r>
            <a:endParaRPr lang="ru-RU" sz="2000" dirty="0">
              <a:solidFill>
                <a:schemeClr val="bg1"/>
              </a:solidFill>
              <a:latin typeface="Calibri" pitchFamily="34" charset="0"/>
            </a:endParaRPr>
          </a:p>
        </p:txBody>
      </p:sp>
      <p:sp>
        <p:nvSpPr>
          <p:cNvPr id="5125" name="Text Box 7"/>
          <p:cNvSpPr txBox="1">
            <a:spLocks noChangeArrowheads="1"/>
          </p:cNvSpPr>
          <p:nvPr/>
        </p:nvSpPr>
        <p:spPr bwMode="auto">
          <a:xfrm>
            <a:off x="323528" y="1412776"/>
            <a:ext cx="4381749" cy="1569660"/>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 вересні 1944 р. на територію Югославії вступили радянські війська</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5126" name="Прямоугольник 7"/>
          <p:cNvSpPr>
            <a:spLocks noChangeArrowheads="1"/>
          </p:cNvSpPr>
          <p:nvPr/>
        </p:nvSpPr>
        <p:spPr bwMode="auto">
          <a:xfrm>
            <a:off x="323528" y="5085184"/>
            <a:ext cx="6840760" cy="1323439"/>
          </a:xfrm>
          <a:prstGeom prst="rect">
            <a:avLst/>
          </a:prstGeom>
          <a:noFill/>
          <a:ln w="9525">
            <a:noFill/>
            <a:miter lim="800000"/>
            <a:headEnd/>
            <a:tailEnd/>
          </a:ln>
        </p:spPr>
        <p:txBody>
          <a:bodyPr wrap="square">
            <a:spAutoFit/>
          </a:bodyPr>
          <a:lstStyle/>
          <a:p>
            <a:r>
              <a:rPr lang="uk-UA" sz="2000" dirty="0">
                <a:solidFill>
                  <a:schemeClr val="bg1"/>
                </a:solidFill>
              </a:rPr>
              <a:t>7 березня 1945 р. Й. </a:t>
            </a:r>
            <a:r>
              <a:rPr lang="uk-UA" sz="2000" dirty="0" err="1">
                <a:solidFill>
                  <a:schemeClr val="bg1"/>
                </a:solidFill>
              </a:rPr>
              <a:t>Броз</a:t>
            </a:r>
            <a:r>
              <a:rPr lang="uk-UA" sz="2000" dirty="0">
                <a:solidFill>
                  <a:schemeClr val="bg1"/>
                </a:solidFill>
              </a:rPr>
              <a:t> </a:t>
            </a:r>
            <a:r>
              <a:rPr lang="uk-UA" sz="2000" dirty="0" err="1">
                <a:solidFill>
                  <a:schemeClr val="bg1"/>
                </a:solidFill>
              </a:rPr>
              <a:t>Тіто</a:t>
            </a:r>
            <a:r>
              <a:rPr lang="uk-UA" sz="2000" dirty="0">
                <a:solidFill>
                  <a:schemeClr val="bg1"/>
                </a:solidFill>
              </a:rPr>
              <a:t> відповідно до рекомендацій, ухвалених Кримською конференцією керівників СРСР, США, Великої Британії, сформував уряд Демократичної Федеративної Югославії (ДФЮ). </a:t>
            </a:r>
            <a:endParaRPr lang="ru-RU" sz="2000" dirty="0">
              <a:solidFill>
                <a:schemeClr val="bg1"/>
              </a:solidFill>
            </a:endParaRPr>
          </a:p>
        </p:txBody>
      </p:sp>
      <p:sp>
        <p:nvSpPr>
          <p:cNvPr id="7" name="Прямокутник 7"/>
          <p:cNvSpPr>
            <a:spLocks noChangeArrowheads="1"/>
          </p:cNvSpPr>
          <p:nvPr/>
        </p:nvSpPr>
        <p:spPr bwMode="auto">
          <a:xfrm>
            <a:off x="251520" y="3212976"/>
            <a:ext cx="4067944" cy="1200329"/>
          </a:xfrm>
          <a:prstGeom prst="rect">
            <a:avLst/>
          </a:prstGeom>
          <a:noFill/>
          <a:ln w="9525">
            <a:noFill/>
            <a:miter lim="800000"/>
            <a:headEnd/>
            <a:tailEnd/>
          </a:ln>
        </p:spPr>
        <p:txBody>
          <a:bodyPr wrap="square">
            <a:spAutoFit/>
          </a:bodyPr>
          <a:lstStyle/>
          <a:p>
            <a:r>
              <a:rPr lang="uk-UA" sz="24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Кремлівське керівництво прагнуло зміцнити свій вплив у Югославії.</a:t>
            </a:r>
          </a:p>
        </p:txBody>
      </p:sp>
    </p:spTree>
  </p:cSld>
  <p:clrMapOvr>
    <a:masterClrMapping/>
  </p:clrMapOvr>
  <p:transition advTm="8000">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95536" y="1052736"/>
            <a:ext cx="4248472" cy="4154984"/>
          </a:xfrm>
          <a:prstGeom prst="rect">
            <a:avLst/>
          </a:prstGeom>
          <a:noFill/>
          <a:ln w="9525">
            <a:noFill/>
            <a:miter lim="800000"/>
            <a:headEnd/>
            <a:tailEnd/>
          </a:ln>
        </p:spPr>
        <p:txBody>
          <a:bodyPr wrap="square">
            <a:spAutoFit/>
          </a:bodyPr>
          <a:lstStyle/>
          <a:p>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Відбувалася</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очистка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шкільних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програм</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історії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сербських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письменників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поетів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Перейменовувалися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назви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населених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пунктів</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вулиць</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endPar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Навесні</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почалися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військові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зіткнення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сербами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хорватами</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Війна</a:t>
            </a:r>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набула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жорстокий</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характер.</a:t>
            </a:r>
          </a:p>
        </p:txBody>
      </p:sp>
      <p:pic>
        <p:nvPicPr>
          <p:cNvPr id="32771" name="Picture 12" descr="Слика:Ethnic cleansing of Serbs.jpg">
            <a:hlinkClick r:id="rId4"/>
          </p:cNvPr>
          <p:cNvPicPr>
            <a:picLocks noChangeAspect="1" noChangeArrowheads="1"/>
          </p:cNvPicPr>
          <p:nvPr/>
        </p:nvPicPr>
        <p:blipFill>
          <a:blip r:embed="rId5" cstate="print"/>
          <a:srcRect/>
          <a:stretch>
            <a:fillRect/>
          </a:stretch>
        </p:blipFill>
        <p:spPr bwMode="auto">
          <a:xfrm>
            <a:off x="4788024" y="188640"/>
            <a:ext cx="3919538" cy="541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772" name="Text Box 13"/>
          <p:cNvSpPr txBox="1">
            <a:spLocks noChangeArrowheads="1"/>
          </p:cNvSpPr>
          <p:nvPr/>
        </p:nvSpPr>
        <p:spPr bwMode="auto">
          <a:xfrm>
            <a:off x="4932040" y="5661248"/>
            <a:ext cx="3886200" cy="954107"/>
          </a:xfrm>
          <a:prstGeom prst="rect">
            <a:avLst/>
          </a:prstGeom>
          <a:noFill/>
          <a:ln w="9525">
            <a:noFill/>
            <a:miter lim="800000"/>
            <a:headEnd/>
            <a:tailEnd/>
          </a:ln>
        </p:spPr>
        <p:txBody>
          <a:bodyPr>
            <a:spAutoFit/>
          </a:bodyPr>
          <a:lstStyle/>
          <a:p>
            <a:pPr>
              <a:spcBef>
                <a:spcPct val="50000"/>
              </a:spcBef>
            </a:pP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біженці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Хорватії</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8000">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79512" y="404664"/>
            <a:ext cx="3886200" cy="2569934"/>
          </a:xfrm>
          <a:prstGeom prst="rect">
            <a:avLst/>
          </a:prstGeom>
          <a:noFill/>
          <a:ln w="9525">
            <a:noFill/>
            <a:miter lim="800000"/>
            <a:headEnd/>
            <a:tailEnd/>
          </a:ln>
        </p:spPr>
        <p:txBody>
          <a:bodyPr>
            <a:spAutoFit/>
          </a:bodyPr>
          <a:lstStyle/>
          <a:p>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результаті</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бойових</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дій</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було</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вбито 15 тис.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10 тис.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250 тис.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250 тис.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стало біженцями.24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вересня</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1992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був</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підписаний</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мир </a:t>
            </a:r>
            <a:r>
              <a:rPr lang="ru-RU" sz="23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3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Югославією</a:t>
            </a:r>
            <a:r>
              <a:rPr lang="ru-RU"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3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3795" name="Picture 7" descr="vukovar"/>
          <p:cNvPicPr>
            <a:picLocks noChangeAspect="1" noChangeArrowheads="1"/>
          </p:cNvPicPr>
          <p:nvPr/>
        </p:nvPicPr>
        <p:blipFill>
          <a:blip r:embed="rId3" cstate="print"/>
          <a:srcRect/>
          <a:stretch>
            <a:fillRect/>
          </a:stretch>
        </p:blipFill>
        <p:spPr bwMode="auto">
          <a:xfrm>
            <a:off x="4067944" y="188640"/>
            <a:ext cx="47625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7" name="Picture 9" descr="Хорватс танк_"/>
          <p:cNvPicPr>
            <a:picLocks noChangeAspect="1" noChangeArrowheads="1"/>
          </p:cNvPicPr>
          <p:nvPr/>
        </p:nvPicPr>
        <p:blipFill>
          <a:blip r:embed="rId4" cstate="print"/>
          <a:srcRect/>
          <a:stretch>
            <a:fillRect/>
          </a:stretch>
        </p:blipFill>
        <p:spPr bwMode="auto">
          <a:xfrm>
            <a:off x="4355976" y="3840162"/>
            <a:ext cx="4343400" cy="30178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3798" name="Picture 10" descr="Война в Хорватии"/>
          <p:cNvPicPr>
            <a:picLocks noChangeAspect="1" noChangeArrowheads="1"/>
          </p:cNvPicPr>
          <p:nvPr/>
        </p:nvPicPr>
        <p:blipFill>
          <a:blip r:embed="rId5" cstate="print"/>
          <a:srcRect/>
          <a:stretch>
            <a:fillRect/>
          </a:stretch>
        </p:blipFill>
        <p:spPr bwMode="auto">
          <a:xfrm>
            <a:off x="152400" y="3501008"/>
            <a:ext cx="3810000" cy="32045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000">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34818" name="Picture 5" descr="Krajina"/>
          <p:cNvPicPr>
            <a:picLocks noChangeAspect="1" noChangeArrowheads="1"/>
          </p:cNvPicPr>
          <p:nvPr/>
        </p:nvPicPr>
        <p:blipFill>
          <a:blip r:embed="rId3" cstate="print"/>
          <a:srcRect/>
          <a:stretch>
            <a:fillRect/>
          </a:stretch>
        </p:blipFill>
        <p:spPr bwMode="auto">
          <a:xfrm>
            <a:off x="5652120" y="188640"/>
            <a:ext cx="3143250" cy="33813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34819" name="Rectangle 6"/>
          <p:cNvSpPr>
            <a:spLocks noChangeArrowheads="1"/>
          </p:cNvSpPr>
          <p:nvPr/>
        </p:nvSpPr>
        <p:spPr bwMode="auto">
          <a:xfrm>
            <a:off x="539552" y="764704"/>
            <a:ext cx="4464496" cy="1384995"/>
          </a:xfrm>
          <a:prstGeom prst="rect">
            <a:avLst/>
          </a:prstGeom>
          <a:noFill/>
          <a:ln w="9525">
            <a:noFill/>
            <a:miter lim="800000"/>
            <a:headEnd/>
            <a:tailEnd/>
          </a:ln>
        </p:spPr>
        <p:txBody>
          <a:bodyPr wrap="square">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травні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року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створили уряд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Сербської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Крайни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(РСК</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34820" name="Text Box 7"/>
          <p:cNvSpPr txBox="1">
            <a:spLocks noChangeArrowheads="1"/>
          </p:cNvSpPr>
          <p:nvPr/>
        </p:nvSpPr>
        <p:spPr bwMode="auto">
          <a:xfrm>
            <a:off x="5292080" y="3645024"/>
            <a:ext cx="3505200" cy="396875"/>
          </a:xfrm>
          <a:prstGeom prst="rect">
            <a:avLst/>
          </a:prstGeom>
          <a:noFill/>
          <a:ln w="9525">
            <a:noFill/>
            <a:miter lim="800000"/>
            <a:headEnd/>
            <a:tailEnd/>
          </a:ln>
        </p:spPr>
        <p:txBody>
          <a:bodyPr>
            <a:spAutoFit/>
          </a:bodyPr>
          <a:lstStyle/>
          <a:p>
            <a:pPr>
              <a:spcBef>
                <a:spcPct val="50000"/>
              </a:spcBef>
            </a:pPr>
            <a:r>
              <a:rPr lang="uk-UA"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Карта РСК (1991 -1995 рр.)</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4821" name="Picture 9" descr="Файл:Krajina Dinar.jpg">
            <a:hlinkClick r:id="rId4"/>
          </p:cNvPr>
          <p:cNvPicPr>
            <a:picLocks noChangeAspect="1" noChangeArrowheads="1"/>
          </p:cNvPicPr>
          <p:nvPr/>
        </p:nvPicPr>
        <p:blipFill>
          <a:blip r:embed="rId5" cstate="print"/>
          <a:srcRect/>
          <a:stretch>
            <a:fillRect/>
          </a:stretch>
        </p:blipFill>
        <p:spPr bwMode="auto">
          <a:xfrm>
            <a:off x="4876800" y="4149080"/>
            <a:ext cx="4267200" cy="1987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4822" name="Rectangle 10"/>
          <p:cNvSpPr>
            <a:spLocks noChangeArrowheads="1"/>
          </p:cNvSpPr>
          <p:nvPr/>
        </p:nvSpPr>
        <p:spPr bwMode="auto">
          <a:xfrm>
            <a:off x="4652392" y="6165304"/>
            <a:ext cx="4491608" cy="400110"/>
          </a:xfrm>
          <a:prstGeom prst="rect">
            <a:avLst/>
          </a:prstGeom>
          <a:noFill/>
          <a:ln w="9525">
            <a:noFill/>
            <a:miter lim="800000"/>
            <a:headEnd/>
            <a:tailEnd/>
          </a:ln>
        </p:spPr>
        <p:txBody>
          <a:bodyPr wrap="square" anchor="ctr">
            <a:spAutoFit/>
          </a:bodyPr>
          <a:lstStyle/>
          <a:p>
            <a:r>
              <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Купюра РСК в 5млн </a:t>
            </a:r>
            <a:r>
              <a:rPr lang="ru-RU" sz="20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динарів</a:t>
            </a:r>
            <a:r>
              <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(1992 р.)</a:t>
            </a:r>
          </a:p>
        </p:txBody>
      </p:sp>
      <p:sp>
        <p:nvSpPr>
          <p:cNvPr id="34823" name="Text Box 11"/>
          <p:cNvSpPr txBox="1">
            <a:spLocks noChangeArrowheads="1"/>
          </p:cNvSpPr>
          <p:nvPr/>
        </p:nvSpPr>
        <p:spPr bwMode="auto">
          <a:xfrm>
            <a:off x="251520" y="3068960"/>
            <a:ext cx="4379912" cy="2677656"/>
          </a:xfrm>
          <a:prstGeom prst="rect">
            <a:avLst/>
          </a:prstGeom>
          <a:noFill/>
          <a:ln w="9525">
            <a:noFill/>
            <a:miter lim="800000"/>
            <a:headEnd/>
            <a:tailEnd/>
          </a:ln>
        </p:spPr>
        <p:txBody>
          <a:bodyPr wrap="square">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26 лютого 1992 р. РСК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оголосила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від</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Хорватії.4-7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серпня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1995 року 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результаті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військової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операції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хорватської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армії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вона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розгромлена.Загинуло</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до 1,5 тис.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обох</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сторін</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spTree>
  </p:cSld>
  <p:clrMapOvr>
    <a:masterClrMapping/>
  </p:clrMapOvr>
  <p:transition advTm="7000">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3505201" y="152400"/>
            <a:ext cx="3299047" cy="3539430"/>
          </a:xfrm>
          <a:prstGeom prst="rect">
            <a:avLst/>
          </a:prstGeom>
          <a:noFill/>
          <a:ln w="9525">
            <a:noFill/>
            <a:miter lim="800000"/>
            <a:headEnd/>
            <a:tailEnd/>
          </a:ln>
        </p:spPr>
        <p:txBody>
          <a:bodyPr wrap="square">
            <a:spAutoFit/>
          </a:bodyPr>
          <a:lstStyle/>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Лідер  Соціалістичної партії Сербії (СПС) Слободан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Мілошевич</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став </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головою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Республіки Сербія.</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35843" name="Picture 6" descr="Файл:Сербія.jpg">
            <a:hlinkClick r:id="rId4"/>
          </p:cNvPr>
          <p:cNvPicPr>
            <a:picLocks noChangeAspect="1" noChangeArrowheads="1"/>
          </p:cNvPicPr>
          <p:nvPr/>
        </p:nvPicPr>
        <p:blipFill>
          <a:blip r:embed="rId5" cstate="print"/>
          <a:srcRect/>
          <a:stretch>
            <a:fillRect/>
          </a:stretch>
        </p:blipFill>
        <p:spPr bwMode="auto">
          <a:xfrm>
            <a:off x="152400" y="2971800"/>
            <a:ext cx="3179763" cy="3505200"/>
          </a:xfrm>
          <a:prstGeom prst="rect">
            <a:avLst/>
          </a:prstGeom>
          <a:ln>
            <a:noFill/>
          </a:ln>
          <a:effectLst>
            <a:outerShdw blurRad="292100" dist="139700" dir="2700000" algn="tl" rotWithShape="0">
              <a:srgbClr val="333333">
                <a:alpha val="65000"/>
              </a:srgbClr>
            </a:outerShdw>
          </a:effectLst>
        </p:spPr>
      </p:pic>
      <p:pic>
        <p:nvPicPr>
          <p:cNvPr id="35844" name="Picture 8" descr="Файл:Flag of Serbia.svg">
            <a:hlinkClick r:id="rId6"/>
          </p:cNvPr>
          <p:cNvPicPr>
            <a:picLocks noChangeAspect="1" noChangeArrowheads="1"/>
          </p:cNvPicPr>
          <p:nvPr/>
        </p:nvPicPr>
        <p:blipFill>
          <a:blip r:embed="rId7" cstate="print"/>
          <a:srcRect/>
          <a:stretch>
            <a:fillRect/>
          </a:stretch>
        </p:blipFill>
        <p:spPr bwMode="auto">
          <a:xfrm>
            <a:off x="152400" y="152400"/>
            <a:ext cx="3200400" cy="213201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5845" name="Text Box 9"/>
          <p:cNvSpPr txBox="1">
            <a:spLocks noChangeArrowheads="1"/>
          </p:cNvSpPr>
          <p:nvPr/>
        </p:nvSpPr>
        <p:spPr bwMode="auto">
          <a:xfrm>
            <a:off x="251520" y="2348880"/>
            <a:ext cx="2819400" cy="400110"/>
          </a:xfrm>
          <a:prstGeom prst="rect">
            <a:avLst/>
          </a:prstGeom>
          <a:noFill/>
          <a:ln w="9525">
            <a:noFill/>
            <a:miter lim="800000"/>
            <a:headEnd/>
            <a:tailEnd/>
          </a:ln>
        </p:spPr>
        <p:txBody>
          <a:bodyPr>
            <a:spAutoFit/>
          </a:bodyPr>
          <a:lstStyle/>
          <a:p>
            <a:pPr>
              <a:spcBef>
                <a:spcPct val="50000"/>
              </a:spcBef>
            </a:pPr>
            <a:r>
              <a:rPr lang="ru-RU" sz="20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 </a:t>
            </a:r>
            <a:r>
              <a:rPr lang="ru-RU" sz="20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endParaRPr lang="ru-RU"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5846" name="Picture 12" descr="Слободан Милошевич">
            <a:hlinkClick r:id="rId8" tooltip="Слободан Милошевич"/>
          </p:cNvPr>
          <p:cNvPicPr>
            <a:picLocks noChangeAspect="1" noChangeArrowheads="1"/>
          </p:cNvPicPr>
          <p:nvPr/>
        </p:nvPicPr>
        <p:blipFill>
          <a:blip r:embed="rId9" cstate="print"/>
          <a:srcRect/>
          <a:stretch>
            <a:fillRect/>
          </a:stretch>
        </p:blipFill>
        <p:spPr bwMode="auto">
          <a:xfrm>
            <a:off x="5940152" y="2348879"/>
            <a:ext cx="2961854" cy="38059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847" name="Прямоугольник 7"/>
          <p:cNvSpPr>
            <a:spLocks noChangeArrowheads="1"/>
          </p:cNvSpPr>
          <p:nvPr/>
        </p:nvSpPr>
        <p:spPr bwMode="auto">
          <a:xfrm>
            <a:off x="4644008" y="6237312"/>
            <a:ext cx="2105063" cy="461665"/>
          </a:xfrm>
          <a:prstGeom prst="rect">
            <a:avLst/>
          </a:prstGeom>
          <a:noFill/>
          <a:ln w="9525">
            <a:noFill/>
            <a:miter lim="800000"/>
            <a:headEnd/>
            <a:tailEnd/>
          </a:ln>
        </p:spPr>
        <p:txBody>
          <a:bodyPr wrap="none">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Мілошевич</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p:txBody>
      </p:sp>
    </p:spTree>
  </p:cSld>
  <p:clrMapOvr>
    <a:masterClrMapping/>
  </p:clrMapOvr>
  <p:transition advTm="6000">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36866" name="Picture 5" descr="Файл:Makedonia mapa uk.png">
            <a:hlinkClick r:id="rId3"/>
          </p:cNvPr>
          <p:cNvPicPr>
            <a:picLocks noChangeAspect="1" noChangeArrowheads="1"/>
          </p:cNvPicPr>
          <p:nvPr/>
        </p:nvPicPr>
        <p:blipFill>
          <a:blip r:embed="rId4" cstate="print"/>
          <a:srcRect/>
          <a:stretch>
            <a:fillRect/>
          </a:stretch>
        </p:blipFill>
        <p:spPr bwMode="auto">
          <a:xfrm>
            <a:off x="152400" y="152400"/>
            <a:ext cx="3133725" cy="336232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6867" name="Picture 9" descr="Файл:Flag of Macedonia.svg">
            <a:hlinkClick r:id="rId5"/>
          </p:cNvPr>
          <p:cNvPicPr>
            <a:picLocks noChangeAspect="1" noChangeArrowheads="1"/>
          </p:cNvPicPr>
          <p:nvPr/>
        </p:nvPicPr>
        <p:blipFill>
          <a:blip r:embed="rId6" cstate="print"/>
          <a:srcRect/>
          <a:stretch>
            <a:fillRect/>
          </a:stretch>
        </p:blipFill>
        <p:spPr bwMode="auto">
          <a:xfrm>
            <a:off x="152400" y="3657600"/>
            <a:ext cx="3276600" cy="16383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6868" name="Text Box 10"/>
          <p:cNvSpPr txBox="1">
            <a:spLocks noChangeArrowheads="1"/>
          </p:cNvSpPr>
          <p:nvPr/>
        </p:nvSpPr>
        <p:spPr bwMode="auto">
          <a:xfrm>
            <a:off x="152400" y="5257800"/>
            <a:ext cx="3048000" cy="427038"/>
          </a:xfrm>
          <a:prstGeom prst="rect">
            <a:avLst/>
          </a:prstGeom>
          <a:noFill/>
          <a:ln w="9525">
            <a:noFill/>
            <a:miter lim="800000"/>
            <a:headEnd/>
            <a:tailEnd/>
          </a:ln>
        </p:spPr>
        <p:txBody>
          <a:bodyPr>
            <a:spAutoFit/>
          </a:bodyPr>
          <a:lstStyle/>
          <a:p>
            <a:pPr>
              <a:spcBef>
                <a:spcPct val="50000"/>
              </a:spcBef>
            </a:pP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 Македонії</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36869" name="Text Box 11"/>
          <p:cNvSpPr txBox="1">
            <a:spLocks noChangeArrowheads="1"/>
          </p:cNvSpPr>
          <p:nvPr/>
        </p:nvSpPr>
        <p:spPr bwMode="auto">
          <a:xfrm>
            <a:off x="2627784" y="5373216"/>
            <a:ext cx="4392488" cy="1200150"/>
          </a:xfrm>
          <a:prstGeom prst="rect">
            <a:avLst/>
          </a:prstGeom>
          <a:noFill/>
          <a:ln w="9525">
            <a:noFill/>
            <a:miter lim="800000"/>
            <a:headEnd/>
            <a:tailEnd/>
          </a:ln>
        </p:spPr>
        <p:txBody>
          <a:bodyPr wrap="square">
            <a:spAutoFit/>
          </a:bodyPr>
          <a:lstStyle/>
          <a:p>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Македонія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здобула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основі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референдуму 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вересні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1991 р.</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36870" name="Text Box 12"/>
          <p:cNvSpPr txBox="1">
            <a:spLocks noChangeArrowheads="1"/>
          </p:cNvSpPr>
          <p:nvPr/>
        </p:nvSpPr>
        <p:spPr bwMode="auto">
          <a:xfrm>
            <a:off x="3563888" y="2492896"/>
            <a:ext cx="3384376" cy="2677656"/>
          </a:xfrm>
          <a:prstGeom prst="rect">
            <a:avLst/>
          </a:prstGeom>
          <a:noFill/>
          <a:ln w="9525">
            <a:noFill/>
            <a:miter lim="800000"/>
            <a:headEnd/>
            <a:tailEnd/>
          </a:ln>
        </p:spPr>
        <p:txBody>
          <a:bodyPr wrap="square">
            <a:spAutoFit/>
          </a:bodyPr>
          <a:lstStyle/>
          <a:p>
            <a:r>
              <a:rPr lang="ru-RU"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березні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1992 р. на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референдумі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мешканці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проголосували</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за те,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щоб</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залишилася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складі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Югославії</a:t>
            </a:r>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6871" name="Picture 13" descr="Файл:Flag of Montenegro (1993-2004).svg">
            <a:hlinkClick r:id="rId7"/>
          </p:cNvPr>
          <p:cNvPicPr>
            <a:picLocks noChangeAspect="1" noChangeArrowheads="1"/>
          </p:cNvPicPr>
          <p:nvPr/>
        </p:nvPicPr>
        <p:blipFill>
          <a:blip r:embed="rId8" cstate="print"/>
          <a:srcRect/>
          <a:stretch>
            <a:fillRect/>
          </a:stretch>
        </p:blipFill>
        <p:spPr bwMode="auto">
          <a:xfrm>
            <a:off x="3505200" y="228600"/>
            <a:ext cx="4419600" cy="147478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6872" name="Text Box 14"/>
          <p:cNvSpPr txBox="1">
            <a:spLocks noChangeArrowheads="1"/>
          </p:cNvSpPr>
          <p:nvPr/>
        </p:nvSpPr>
        <p:spPr bwMode="auto">
          <a:xfrm>
            <a:off x="5257800" y="1752600"/>
            <a:ext cx="2743200" cy="427038"/>
          </a:xfrm>
          <a:prstGeom prst="rect">
            <a:avLst/>
          </a:prstGeom>
          <a:noFill/>
          <a:ln w="9525">
            <a:noFill/>
            <a:miter lim="800000"/>
            <a:headEnd/>
            <a:tailEnd/>
          </a:ln>
        </p:spPr>
        <p:txBody>
          <a:bodyPr>
            <a:spAutoFit/>
          </a:bodyPr>
          <a:lstStyle/>
          <a:p>
            <a:pPr>
              <a:spcBef>
                <a:spcPct val="50000"/>
              </a:spcBef>
            </a:pP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 Чорногорії</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7000">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37891" name="Text Box 7"/>
          <p:cNvSpPr txBox="1">
            <a:spLocks noChangeArrowheads="1"/>
          </p:cNvSpPr>
          <p:nvPr/>
        </p:nvSpPr>
        <p:spPr bwMode="auto">
          <a:xfrm>
            <a:off x="467544" y="692696"/>
            <a:ext cx="5688632" cy="1569660"/>
          </a:xfrm>
          <a:prstGeom prst="rect">
            <a:avLst/>
          </a:prstGeom>
          <a:noFill/>
          <a:ln w="9525">
            <a:noFill/>
            <a:miter lim="800000"/>
            <a:headEnd/>
            <a:tailEnd/>
          </a:ln>
        </p:spPr>
        <p:txBody>
          <a:bodyPr wrap="square">
            <a:spAutoFit/>
          </a:bodyPr>
          <a:lstStyle/>
          <a:p>
            <a:pPr>
              <a:spcBef>
                <a:spcPct val="50000"/>
              </a:spcBef>
            </a:pPr>
            <a:r>
              <a:rPr lang="ru-RU" sz="32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6 </a:t>
            </a:r>
            <a:r>
              <a:rPr lang="ru-RU" sz="3200" b="1" dirty="0" err="1">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квітня</a:t>
            </a:r>
            <a:r>
              <a:rPr lang="ru-RU" sz="32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 в 1992 р.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країни</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ЄС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визнали</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Боснії</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3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Герцеговини</a:t>
            </a:r>
            <a:r>
              <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37892" name="Picture 8" descr="Файл:Flag of Bosnia and Herzegovina (1992-1998).svg">
            <a:hlinkClick r:id="rId4"/>
          </p:cNvPr>
          <p:cNvPicPr>
            <a:picLocks noChangeAspect="1" noChangeArrowheads="1"/>
          </p:cNvPicPr>
          <p:nvPr/>
        </p:nvPicPr>
        <p:blipFill>
          <a:blip r:embed="rId5" cstate="print"/>
          <a:srcRect/>
          <a:stretch>
            <a:fillRect/>
          </a:stretch>
        </p:blipFill>
        <p:spPr bwMode="auto">
          <a:xfrm>
            <a:off x="4546938" y="2132856"/>
            <a:ext cx="4597062" cy="2589418"/>
          </a:xfrm>
          <a:prstGeom prst="rect">
            <a:avLst/>
          </a:prstGeom>
          <a:ln>
            <a:noFill/>
          </a:ln>
          <a:effectLst>
            <a:outerShdw blurRad="292100" dist="139700" dir="2700000" algn="tl" rotWithShape="0">
              <a:srgbClr val="333333">
                <a:alpha val="65000"/>
              </a:srgbClr>
            </a:outerShdw>
          </a:effectLst>
        </p:spPr>
      </p:pic>
      <p:sp>
        <p:nvSpPr>
          <p:cNvPr id="37893" name="Text Box 9"/>
          <p:cNvSpPr txBox="1">
            <a:spLocks noChangeArrowheads="1"/>
          </p:cNvSpPr>
          <p:nvPr/>
        </p:nvSpPr>
        <p:spPr bwMode="auto">
          <a:xfrm>
            <a:off x="3779912" y="4869160"/>
            <a:ext cx="2729458" cy="1600438"/>
          </a:xfrm>
          <a:prstGeom prst="rect">
            <a:avLst/>
          </a:prstGeom>
          <a:noFill/>
          <a:ln w="9525">
            <a:noFill/>
            <a:miter lim="800000"/>
            <a:headEnd/>
            <a:tailEnd/>
          </a:ln>
        </p:spPr>
        <p:txBody>
          <a:bodyPr wrap="square">
            <a:spAutoFit/>
          </a:bodyPr>
          <a:lstStyle/>
          <a:p>
            <a:pPr>
              <a:spcBef>
                <a:spcPct val="50000"/>
              </a:spcBef>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Боснії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Герцеговини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p>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(1992-1998 рр.)</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37894" name="Picture 11" descr="Файл:Босния и Герцеговина.png">
            <a:hlinkClick r:id="rId6"/>
          </p:cNvPr>
          <p:cNvPicPr>
            <a:picLocks noChangeAspect="1" noChangeArrowheads="1"/>
          </p:cNvPicPr>
          <p:nvPr/>
        </p:nvPicPr>
        <p:blipFill>
          <a:blip r:embed="rId7" cstate="print"/>
          <a:srcRect/>
          <a:stretch>
            <a:fillRect/>
          </a:stretch>
        </p:blipFill>
        <p:spPr bwMode="auto">
          <a:xfrm>
            <a:off x="152400" y="3429000"/>
            <a:ext cx="3155950" cy="3276600"/>
          </a:xfrm>
          <a:prstGeom prst="rect">
            <a:avLst/>
          </a:prstGeom>
          <a:ln>
            <a:noFill/>
          </a:ln>
          <a:effectLst>
            <a:softEdge rad="112500"/>
          </a:effectLst>
        </p:spPr>
      </p:pic>
      <p:sp>
        <p:nvSpPr>
          <p:cNvPr id="37895" name="Text Box 13"/>
          <p:cNvSpPr txBox="1">
            <a:spLocks noChangeArrowheads="1"/>
          </p:cNvSpPr>
          <p:nvPr/>
        </p:nvSpPr>
        <p:spPr bwMode="auto">
          <a:xfrm>
            <a:off x="3451225" y="6011863"/>
            <a:ext cx="184150" cy="366712"/>
          </a:xfrm>
          <a:prstGeom prst="rect">
            <a:avLst/>
          </a:prstGeom>
          <a:noFill/>
          <a:ln w="9525">
            <a:noFill/>
            <a:miter lim="800000"/>
            <a:headEnd/>
            <a:tailEnd/>
          </a:ln>
        </p:spPr>
        <p:txBody>
          <a:bodyPr>
            <a:spAutoFit/>
          </a:bodyPr>
          <a:lstStyle/>
          <a:p>
            <a:pPr>
              <a:spcBef>
                <a:spcPct val="50000"/>
              </a:spcBef>
            </a:pPr>
            <a:endParaRPr lang="ru-RU"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5000">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38914" name="Picture 4" descr="0005e30d[1]"/>
          <p:cNvPicPr>
            <a:picLocks noChangeAspect="1" noChangeArrowheads="1"/>
          </p:cNvPicPr>
          <p:nvPr/>
        </p:nvPicPr>
        <p:blipFill>
          <a:blip r:embed="rId3" cstate="print"/>
          <a:srcRect/>
          <a:stretch>
            <a:fillRect/>
          </a:stretch>
        </p:blipFill>
        <p:spPr bwMode="auto">
          <a:xfrm>
            <a:off x="6516216" y="3356992"/>
            <a:ext cx="2125663" cy="3200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38915" name="Picture 5" descr="Армия Боснии 1992 95"/>
          <p:cNvPicPr>
            <a:picLocks noChangeAspect="1" noChangeArrowheads="1"/>
          </p:cNvPicPr>
          <p:nvPr/>
        </p:nvPicPr>
        <p:blipFill>
          <a:blip r:embed="rId4" cstate="print"/>
          <a:srcRect/>
          <a:stretch>
            <a:fillRect/>
          </a:stretch>
        </p:blipFill>
        <p:spPr bwMode="auto">
          <a:xfrm>
            <a:off x="6516216" y="0"/>
            <a:ext cx="2244725" cy="3124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8916" name="Text Box 7"/>
          <p:cNvSpPr txBox="1">
            <a:spLocks noChangeArrowheads="1"/>
          </p:cNvSpPr>
          <p:nvPr/>
        </p:nvSpPr>
        <p:spPr bwMode="auto">
          <a:xfrm>
            <a:off x="539552" y="1124744"/>
            <a:ext cx="5400600" cy="4401205"/>
          </a:xfrm>
          <a:prstGeom prst="rect">
            <a:avLst/>
          </a:prstGeom>
          <a:noFill/>
          <a:ln w="9525">
            <a:noFill/>
            <a:miter lim="800000"/>
            <a:headEnd/>
            <a:tailEnd/>
          </a:ln>
        </p:spPr>
        <p:txBody>
          <a:bodyPr wrap="square">
            <a:spAutoFit/>
          </a:bodyPr>
          <a:lstStyle/>
          <a:p>
            <a:pPr algn="just"/>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всій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почалися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зіткнення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збройних</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формувань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етнічних</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громад,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які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незабаром</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переросли 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повномасштабну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громадянську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війну</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30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травня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1992 р. Рада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Безпеки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ООН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ухвалила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рішення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міжнародну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політичну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економічну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ізоляцію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СРЮ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spTree>
  </p:cSld>
  <p:clrMapOvr>
    <a:masterClrMapping/>
  </p:clrMapOvr>
  <p:transition advTm="9000">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39939" name="Picture 5" descr="1992 парламент сараево"/>
          <p:cNvPicPr>
            <a:picLocks noChangeAspect="1" noChangeArrowheads="1"/>
          </p:cNvPicPr>
          <p:nvPr/>
        </p:nvPicPr>
        <p:blipFill>
          <a:blip r:embed="rId4" cstate="print"/>
          <a:srcRect/>
          <a:stretch>
            <a:fillRect/>
          </a:stretch>
        </p:blipFill>
        <p:spPr bwMode="auto">
          <a:xfrm>
            <a:off x="152400" y="152400"/>
            <a:ext cx="4471493" cy="6372944"/>
          </a:xfrm>
          <a:prstGeom prst="rect">
            <a:avLst/>
          </a:prstGeom>
          <a:noFill/>
          <a:ln w="9525">
            <a:noFill/>
            <a:miter lim="800000"/>
            <a:headEnd/>
            <a:tailEnd/>
          </a:ln>
        </p:spPr>
      </p:pic>
      <p:sp>
        <p:nvSpPr>
          <p:cNvPr id="39940" name="Text Box 6"/>
          <p:cNvSpPr txBox="1">
            <a:spLocks noChangeArrowheads="1"/>
          </p:cNvSpPr>
          <p:nvPr/>
        </p:nvSpPr>
        <p:spPr bwMode="auto">
          <a:xfrm>
            <a:off x="4644008" y="4725144"/>
            <a:ext cx="2819400" cy="762000"/>
          </a:xfrm>
          <a:prstGeom prst="rect">
            <a:avLst/>
          </a:prstGeom>
          <a:noFill/>
          <a:ln w="9525">
            <a:noFill/>
            <a:miter lim="800000"/>
            <a:headEnd/>
            <a:tailEnd/>
          </a:ln>
        </p:spPr>
        <p:txBody>
          <a:bodyPr>
            <a:spAutoFit/>
          </a:bodyPr>
          <a:lstStyle/>
          <a:p>
            <a:pPr>
              <a:spcBef>
                <a:spcPct val="50000"/>
              </a:spcBef>
            </a:pP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Сараєво, 1992 р. Парламент</a:t>
            </a:r>
            <a:endPar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pic>
        <p:nvPicPr>
          <p:cNvPr id="39941" name="Picture 7" descr="Sarajevo_Grbavica"/>
          <p:cNvPicPr>
            <a:picLocks noChangeAspect="1" noChangeArrowheads="1"/>
          </p:cNvPicPr>
          <p:nvPr/>
        </p:nvPicPr>
        <p:blipFill>
          <a:blip r:embed="rId5" cstate="print"/>
          <a:srcRect/>
          <a:stretch>
            <a:fillRect/>
          </a:stretch>
        </p:blipFill>
        <p:spPr bwMode="auto">
          <a:xfrm>
            <a:off x="4788024" y="692696"/>
            <a:ext cx="4168493" cy="2664296"/>
          </a:xfrm>
          <a:prstGeom prst="rect">
            <a:avLst/>
          </a:prstGeom>
          <a:noFill/>
          <a:ln w="9525">
            <a:noFill/>
            <a:miter lim="800000"/>
            <a:headEnd/>
            <a:tailEnd/>
          </a:ln>
        </p:spPr>
      </p:pic>
    </p:spTree>
  </p:cSld>
  <p:clrMapOvr>
    <a:masterClrMapping/>
  </p:clrMapOvr>
  <p:transition advTm="3000">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0962" name="Text Box 5"/>
          <p:cNvSpPr txBox="1">
            <a:spLocks noChangeArrowheads="1"/>
          </p:cNvSpPr>
          <p:nvPr/>
        </p:nvSpPr>
        <p:spPr bwMode="auto">
          <a:xfrm>
            <a:off x="5364088" y="620688"/>
            <a:ext cx="3352800" cy="1815882"/>
          </a:xfrm>
          <a:prstGeom prst="rect">
            <a:avLst/>
          </a:prstGeom>
          <a:noFill/>
          <a:ln w="9525">
            <a:noFill/>
            <a:miter lim="800000"/>
            <a:headEnd/>
            <a:tailEnd/>
          </a:ln>
        </p:spPr>
        <p:txBody>
          <a:bodyPr>
            <a:spAutoFit/>
          </a:bodyPr>
          <a:lstStyle/>
          <a:p>
            <a:pPr>
              <a:spcBef>
                <a:spcPct val="50000"/>
              </a:spcBef>
            </a:pP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Сараєво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вогонь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натовпу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хорватів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веде</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снайпер.</a:t>
            </a:r>
          </a:p>
        </p:txBody>
      </p:sp>
      <p:pic>
        <p:nvPicPr>
          <p:cNvPr id="40963" name="Picture 6"/>
          <p:cNvPicPr>
            <a:picLocks noChangeAspect="1" noChangeArrowheads="1"/>
          </p:cNvPicPr>
          <p:nvPr/>
        </p:nvPicPr>
        <p:blipFill>
          <a:blip r:embed="rId3" cstate="print"/>
          <a:srcRect/>
          <a:stretch>
            <a:fillRect/>
          </a:stretch>
        </p:blipFill>
        <p:spPr bwMode="auto">
          <a:xfrm>
            <a:off x="3810000" y="3200400"/>
            <a:ext cx="5200650" cy="3506788"/>
          </a:xfrm>
          <a:prstGeom prst="rect">
            <a:avLst/>
          </a:prstGeom>
          <a:noFill/>
          <a:ln w="9525">
            <a:noFill/>
            <a:miter lim="800000"/>
            <a:headEnd/>
            <a:tailEnd/>
          </a:ln>
        </p:spPr>
      </p:pic>
      <p:pic>
        <p:nvPicPr>
          <p:cNvPr id="40964" name="Picture 4" descr="1992 сараево сербский снайпер расстреливает"/>
          <p:cNvPicPr>
            <a:picLocks noChangeAspect="1" noChangeArrowheads="1"/>
          </p:cNvPicPr>
          <p:nvPr/>
        </p:nvPicPr>
        <p:blipFill>
          <a:blip r:embed="rId4" cstate="print"/>
          <a:srcRect/>
          <a:stretch>
            <a:fillRect/>
          </a:stretch>
        </p:blipFill>
        <p:spPr bwMode="auto">
          <a:xfrm>
            <a:off x="152400" y="152400"/>
            <a:ext cx="5105400" cy="3357563"/>
          </a:xfrm>
          <a:prstGeom prst="rect">
            <a:avLst/>
          </a:prstGeom>
          <a:noFill/>
          <a:ln w="9525">
            <a:noFill/>
            <a:miter lim="800000"/>
            <a:headEnd/>
            <a:tailEnd/>
          </a:ln>
        </p:spPr>
      </p:pic>
      <p:sp>
        <p:nvSpPr>
          <p:cNvPr id="40965" name="Text Box 7"/>
          <p:cNvSpPr txBox="1">
            <a:spLocks noChangeArrowheads="1"/>
          </p:cNvSpPr>
          <p:nvPr/>
        </p:nvSpPr>
        <p:spPr bwMode="auto">
          <a:xfrm>
            <a:off x="5436096" y="2708920"/>
            <a:ext cx="2971800" cy="427038"/>
          </a:xfrm>
          <a:prstGeom prst="rect">
            <a:avLst/>
          </a:prstGeom>
          <a:noFill/>
          <a:ln w="9525">
            <a:noFill/>
            <a:miter lim="800000"/>
            <a:headEnd/>
            <a:tailEnd/>
          </a:ln>
        </p:spPr>
        <p:txBody>
          <a:bodyPr>
            <a:spAutoFit/>
          </a:bodyPr>
          <a:lstStyle/>
          <a:p>
            <a:pPr>
              <a:spcBef>
                <a:spcPct val="50000"/>
              </a:spcBef>
            </a:pPr>
            <a:r>
              <a:rPr lang="uk-UA" sz="2200" dirty="0" err="1">
                <a:latin typeface="Calibri" pitchFamily="34" charset="0"/>
                <a:hlinkClick r:id="rId5"/>
              </a:rPr>
              <a:t>Сребрениця</a:t>
            </a:r>
            <a:r>
              <a:rPr lang="uk-UA" sz="2200" dirty="0">
                <a:latin typeface="Calibri" pitchFamily="34" charset="0"/>
                <a:hlinkClick r:id="rId5"/>
              </a:rPr>
              <a:t>, </a:t>
            </a:r>
            <a:r>
              <a:rPr lang="uk-UA"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1993 рік</a:t>
            </a:r>
            <a:endParaRPr lang="ru-RU" sz="2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ndParaRPr>
          </a:p>
        </p:txBody>
      </p:sp>
      <p:pic>
        <p:nvPicPr>
          <p:cNvPr id="40966" name="Picture 8" descr="KFOR"/>
          <p:cNvPicPr>
            <a:picLocks noChangeAspect="1" noChangeArrowheads="1"/>
          </p:cNvPicPr>
          <p:nvPr/>
        </p:nvPicPr>
        <p:blipFill>
          <a:blip r:embed="rId6" cstate="print"/>
          <a:srcRect/>
          <a:stretch>
            <a:fillRect/>
          </a:stretch>
        </p:blipFill>
        <p:spPr bwMode="auto">
          <a:xfrm>
            <a:off x="152400" y="3733800"/>
            <a:ext cx="4267200" cy="2824163"/>
          </a:xfrm>
          <a:prstGeom prst="rect">
            <a:avLst/>
          </a:prstGeom>
          <a:noFill/>
          <a:ln w="9525">
            <a:noFill/>
            <a:miter lim="800000"/>
            <a:headEnd/>
            <a:tailEnd/>
          </a:ln>
        </p:spPr>
      </p:pic>
    </p:spTree>
  </p:cSld>
  <p:clrMapOvr>
    <a:masterClrMapping/>
  </p:clrMapOvr>
  <p:transition advTm="4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467544" y="188640"/>
            <a:ext cx="7704856" cy="3108543"/>
          </a:xfrm>
          <a:prstGeom prst="rect">
            <a:avLst/>
          </a:prstGeom>
          <a:noFill/>
          <a:ln w="9525">
            <a:noFill/>
            <a:miter lim="800000"/>
            <a:headEnd/>
            <a:tailEnd/>
          </a:ln>
        </p:spPr>
        <p:txBody>
          <a:bodyPr wrap="square">
            <a:spAutoFit/>
          </a:bodyPr>
          <a:lstStyle/>
          <a:p>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серпні-вересні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1995 р.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авіація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НАТО, за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згодою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Ради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Безпеки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ООН,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бомбардувала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військові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промислові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об'єкти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мусульмано-хорватського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федерації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почали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успішний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наступ</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яке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було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припинено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лише</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після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підписання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жовтні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1995 р. </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26-ї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угоди про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перемир'я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15361" name="Picture 1"/>
          <p:cNvPicPr>
            <a:picLocks noChangeAspect="1" noChangeArrowheads="1"/>
          </p:cNvPicPr>
          <p:nvPr/>
        </p:nvPicPr>
        <p:blipFill>
          <a:blip r:embed="rId4" cstate="print"/>
          <a:srcRect/>
          <a:stretch>
            <a:fillRect/>
          </a:stretch>
        </p:blipFill>
        <p:spPr bwMode="auto">
          <a:xfrm>
            <a:off x="899592" y="3356992"/>
            <a:ext cx="6200775" cy="3171825"/>
          </a:xfrm>
          <a:prstGeom prst="rect">
            <a:avLst/>
          </a:prstGeom>
          <a:noFill/>
          <a:ln w="9525">
            <a:noFill/>
            <a:miter lim="800000"/>
            <a:headEnd/>
            <a:tailEnd/>
          </a:ln>
        </p:spPr>
      </p:pic>
    </p:spTree>
  </p:cSld>
  <p:clrMapOvr>
    <a:masterClrMapping/>
  </p:clrMapOvr>
  <p:transition advTm="9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179512" y="476672"/>
            <a:ext cx="4104456" cy="5262979"/>
          </a:xfrm>
          <a:prstGeom prst="rect">
            <a:avLst/>
          </a:prstGeom>
          <a:noFill/>
          <a:ln w="9525">
            <a:noFill/>
            <a:miter lim="800000"/>
            <a:headEnd/>
            <a:tailEnd/>
          </a:ln>
        </p:spPr>
        <p:txBody>
          <a:bodyPr wrap="square">
            <a:spAutoFit/>
          </a:bodyPr>
          <a:lstStyle/>
          <a:p>
            <a:pPr>
              <a:spcBef>
                <a:spcPct val="50000"/>
              </a:spcBef>
            </a:pP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11 квітня </a:t>
            </a:r>
            <a:endPar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spcBef>
                <a:spcPct val="50000"/>
              </a:spcBef>
            </a:pP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Й</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Броз</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Тіто</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і </a:t>
            </a:r>
            <a:endPar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spcBef>
                <a:spcPct val="50000"/>
              </a:spcBef>
            </a:pP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М. Молотов підписали у присутності Сталіна радянсько-югославську угоду про дружбу, взаємну допомогу та повоєнне співробітництво. </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6147" name="Picture 9" descr="Подписание Договора о дружбе, взаимной помощи и послевоенном сотрудничестве между СССР и Югославией. Москва. 11 апреля 1945. Фотограф М.Калашников. За столом: маршал И.Б.Тито, на заднем плане С.Симич, И.Шубашич, И.В.Сталин, В.М.Молотов, А.Я.Вышинский, А.Ф.Киселев. За столом В.М.Молотов; на заднем плане И.Б.Тито, И.В.Сталин, А.Я.Вышинский, А.Ф.Киселев. РГАСПИ. Ф.558. Оп.11. Д.Л.49 об. РГАКФД. № 0-293078; Архив И.Б.Тито. 1945-1"/>
          <p:cNvPicPr>
            <a:picLocks noChangeAspect="1" noChangeArrowheads="1"/>
          </p:cNvPicPr>
          <p:nvPr/>
        </p:nvPicPr>
        <p:blipFill>
          <a:blip r:embed="rId4" cstate="print"/>
          <a:srcRect/>
          <a:stretch>
            <a:fillRect/>
          </a:stretch>
        </p:blipFill>
        <p:spPr bwMode="auto">
          <a:xfrm>
            <a:off x="4260850" y="148208"/>
            <a:ext cx="4648200" cy="31702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8" name="Picture 11" descr="Памятная фотография маршала И.Б.Тито - подарок И.В.Сталину. 14 апреля 1945. Фотограф не установлен, 24 х 18. РГАСПИ. Ф.558. Оп.11. Д.1695. Л.1"/>
          <p:cNvPicPr>
            <a:picLocks noChangeAspect="1" noChangeArrowheads="1"/>
          </p:cNvPicPr>
          <p:nvPr/>
        </p:nvPicPr>
        <p:blipFill>
          <a:blip r:embed="rId5" cstate="print"/>
          <a:srcRect/>
          <a:stretch>
            <a:fillRect/>
          </a:stretch>
        </p:blipFill>
        <p:spPr bwMode="auto">
          <a:xfrm>
            <a:off x="4260850" y="3424808"/>
            <a:ext cx="2365375" cy="31813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49" name="Picture 13" descr="Б.Карпов. Портрет маршала И.В.Сталина. 1944 -  подарок И.Б.Тито. Карандаш, тушь, 23,2 х 18,2. Архив И.Б.Тито. II-44"/>
          <p:cNvPicPr>
            <a:picLocks noChangeAspect="1" noChangeArrowheads="1"/>
          </p:cNvPicPr>
          <p:nvPr/>
        </p:nvPicPr>
        <p:blipFill>
          <a:blip r:embed="rId6" cstate="print"/>
          <a:srcRect/>
          <a:stretch>
            <a:fillRect/>
          </a:stretch>
        </p:blipFill>
        <p:spPr bwMode="auto">
          <a:xfrm>
            <a:off x="6699250" y="3501008"/>
            <a:ext cx="2444750" cy="3105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000">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pic>
        <p:nvPicPr>
          <p:cNvPr id="43011" name="Picture 7" descr="Файл:682px-M bih03 ukr.png">
            <a:hlinkClick r:id="rId4"/>
          </p:cNvPr>
          <p:cNvPicPr>
            <a:picLocks noChangeAspect="1" noChangeArrowheads="1"/>
          </p:cNvPicPr>
          <p:nvPr/>
        </p:nvPicPr>
        <p:blipFill>
          <a:blip r:embed="rId5" cstate="print"/>
          <a:srcRect/>
          <a:stretch>
            <a:fillRect/>
          </a:stretch>
        </p:blipFill>
        <p:spPr bwMode="auto">
          <a:xfrm>
            <a:off x="1331640" y="188640"/>
            <a:ext cx="5334000" cy="4684713"/>
          </a:xfrm>
          <a:prstGeom prst="rect">
            <a:avLst/>
          </a:prstGeom>
          <a:ln>
            <a:noFill/>
          </a:ln>
          <a:effectLst>
            <a:outerShdw blurRad="292100" dist="139700" dir="2700000" algn="tl" rotWithShape="0">
              <a:srgbClr val="333333">
                <a:alpha val="65000"/>
              </a:srgbClr>
            </a:outerShdw>
          </a:effectLst>
        </p:spPr>
      </p:pic>
      <p:sp>
        <p:nvSpPr>
          <p:cNvPr id="43012" name="Text Box 8"/>
          <p:cNvSpPr txBox="1">
            <a:spLocks noChangeArrowheads="1"/>
          </p:cNvSpPr>
          <p:nvPr/>
        </p:nvSpPr>
        <p:spPr bwMode="auto">
          <a:xfrm>
            <a:off x="1403648" y="4437112"/>
            <a:ext cx="1981200" cy="366713"/>
          </a:xfrm>
          <a:prstGeom prst="rect">
            <a:avLst/>
          </a:prstGeom>
          <a:solidFill>
            <a:srgbClr val="99CCFF">
              <a:alpha val="32156"/>
            </a:srgbClr>
          </a:solidFill>
          <a:ln w="9525">
            <a:noFill/>
            <a:miter lim="800000"/>
            <a:headEnd/>
            <a:tailEnd/>
          </a:ln>
        </p:spPr>
        <p:txBody>
          <a:bodyPr>
            <a:spAutoFit/>
          </a:bodyPr>
          <a:lstStyle/>
          <a:p>
            <a:pPr>
              <a:spcBef>
                <a:spcPct val="50000"/>
              </a:spcBef>
            </a:pPr>
            <a:r>
              <a:rPr lang="uk-UA" dirty="0">
                <a:latin typeface="Calibri" pitchFamily="34" charset="0"/>
              </a:rPr>
              <a:t>Карта </a:t>
            </a:r>
            <a:r>
              <a:rPr lang="uk-UA" dirty="0" smtClean="0">
                <a:latin typeface="Calibri" pitchFamily="34" charset="0"/>
              </a:rPr>
              <a:t>1995р.</a:t>
            </a:r>
            <a:endParaRPr lang="ru-RU" dirty="0">
              <a:latin typeface="Calibri" pitchFamily="34" charset="0"/>
            </a:endParaRPr>
          </a:p>
        </p:txBody>
      </p:sp>
      <p:sp>
        <p:nvSpPr>
          <p:cNvPr id="43013" name="Text Box 9"/>
          <p:cNvSpPr txBox="1">
            <a:spLocks noChangeArrowheads="1"/>
          </p:cNvSpPr>
          <p:nvPr/>
        </p:nvSpPr>
        <p:spPr bwMode="auto">
          <a:xfrm>
            <a:off x="863080" y="4869160"/>
            <a:ext cx="8280920" cy="1815882"/>
          </a:xfrm>
          <a:prstGeom prst="rect">
            <a:avLst/>
          </a:prstGeom>
          <a:noFill/>
          <a:ln w="9525">
            <a:noFill/>
            <a:miter lim="800000"/>
            <a:headEnd/>
            <a:tailEnd/>
          </a:ln>
        </p:spPr>
        <p:txBody>
          <a:bodyPr wrap="square">
            <a:spAutoFit/>
          </a:bodyPr>
          <a:lstStyle/>
          <a:p>
            <a:pPr>
              <a:spcBef>
                <a:spcPct val="50000"/>
              </a:spcBef>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результаті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війни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загинуло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більше</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200 тис.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чоловік</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spcBef>
                <a:spcPct val="50000"/>
              </a:spcBef>
            </a:pPr>
            <a:r>
              <a:rPr lang="ru-RU"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Біженцями</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стали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близько</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 млн.</a:t>
            </a:r>
          </a:p>
        </p:txBody>
      </p:sp>
    </p:spTree>
  </p:cSld>
  <p:clrMapOvr>
    <a:masterClrMapping/>
  </p:clrMapOvr>
  <p:transition advTm="4000">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179512" y="548680"/>
            <a:ext cx="5544616" cy="5693866"/>
          </a:xfrm>
          <a:prstGeom prst="rect">
            <a:avLst/>
          </a:prstGeom>
          <a:noFill/>
          <a:ln w="9525">
            <a:noFill/>
            <a:miter lim="800000"/>
            <a:headEnd/>
            <a:tailEnd/>
          </a:ln>
        </p:spPr>
        <p:txBody>
          <a:bodyPr wrap="square">
            <a:spAutoFit/>
          </a:bodyPr>
          <a:lstStyle/>
          <a:p>
            <a:pPr>
              <a:buFont typeface="Wingdings" pitchFamily="2" charset="2"/>
              <a:buChar char="Ø"/>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листопаді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1996 р. Слободан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Мілошевич</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обраний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президентом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buFont typeface="Wingdings" pitchFamily="2" charset="2"/>
              <a:buChar char="Ø"/>
            </a:pPr>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buFont typeface="Wingdings" pitchFamily="2" charset="2"/>
              <a:buChar char="Ø"/>
            </a:pP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липні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1997 р. президент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Мілошевича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був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обраний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президентом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Союзної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(СРЮ</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pPr>
              <a:buFont typeface="Wingdings" pitchFamily="2" charset="2"/>
              <a:buChar char="Ø"/>
            </a:pP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buFont typeface="Wingdings" pitchFamily="2" charset="2"/>
              <a:buChar char="Ø"/>
            </a:pP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самій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грудні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1997 р.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обрали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нового президента М.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Мілутиновича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який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складався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посаді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до 2002 року.</a:t>
            </a:r>
          </a:p>
        </p:txBody>
      </p:sp>
      <p:sp>
        <p:nvSpPr>
          <p:cNvPr id="44035" name="Text Box 7"/>
          <p:cNvSpPr txBox="1">
            <a:spLocks noChangeArrowheads="1"/>
          </p:cNvSpPr>
          <p:nvPr/>
        </p:nvSpPr>
        <p:spPr bwMode="auto">
          <a:xfrm>
            <a:off x="5940152" y="5373216"/>
            <a:ext cx="2921496" cy="461665"/>
          </a:xfrm>
          <a:prstGeom prst="rect">
            <a:avLst/>
          </a:prstGeom>
          <a:noFill/>
          <a:ln w="9525">
            <a:noFill/>
            <a:miter lim="800000"/>
            <a:headEnd/>
            <a:tailEnd/>
          </a:ln>
        </p:spPr>
        <p:txBody>
          <a:bodyPr wrap="square">
            <a:spAutoFit/>
          </a:bodyPr>
          <a:lstStyle/>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 </a:t>
            </a:r>
            <a:r>
              <a:rPr lang="uk-UA"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Мілутинович</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4036" name="Picture 11" descr="skek"/>
          <p:cNvPicPr>
            <a:picLocks noChangeAspect="1" noChangeArrowheads="1"/>
          </p:cNvPicPr>
          <p:nvPr/>
        </p:nvPicPr>
        <p:blipFill>
          <a:blip r:embed="rId4" cstate="print"/>
          <a:srcRect/>
          <a:stretch>
            <a:fillRect/>
          </a:stretch>
        </p:blipFill>
        <p:spPr bwMode="auto">
          <a:xfrm>
            <a:off x="5851794" y="1268760"/>
            <a:ext cx="3292206" cy="3888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5058" name="Text Box 4"/>
          <p:cNvSpPr txBox="1">
            <a:spLocks noChangeArrowheads="1"/>
          </p:cNvSpPr>
          <p:nvPr/>
        </p:nvSpPr>
        <p:spPr bwMode="auto">
          <a:xfrm>
            <a:off x="3886200" y="152400"/>
            <a:ext cx="5105400" cy="3108543"/>
          </a:xfrm>
          <a:prstGeom prst="rect">
            <a:avLst/>
          </a:prstGeom>
          <a:noFill/>
          <a:ln w="9525">
            <a:noFill/>
            <a:miter lim="800000"/>
            <a:headEnd/>
            <a:tailEnd/>
          </a:ln>
        </p:spPr>
        <p:txBody>
          <a:bodyPr>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1996-1997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рр</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почалися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збройні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конфлікти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загонами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Армії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звільнення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Косово" (АОК)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югославською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поліцією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та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армією</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З початку 1998 року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сутички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набули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характеру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військових</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дій</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endParaRPr lang="ru-RU"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5059" name="Picture 7" descr="Эмблема Освободительной армии Косово"/>
          <p:cNvPicPr>
            <a:picLocks noChangeAspect="1" noChangeArrowheads="1"/>
          </p:cNvPicPr>
          <p:nvPr/>
        </p:nvPicPr>
        <p:blipFill>
          <a:blip r:embed="rId4" cstate="print"/>
          <a:srcRect/>
          <a:stretch>
            <a:fillRect/>
          </a:stretch>
        </p:blipFill>
        <p:spPr bwMode="auto">
          <a:xfrm>
            <a:off x="228600" y="228600"/>
            <a:ext cx="1514475" cy="19240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5060" name="Text Box 8"/>
          <p:cNvSpPr txBox="1">
            <a:spLocks noChangeArrowheads="1"/>
          </p:cNvSpPr>
          <p:nvPr/>
        </p:nvSpPr>
        <p:spPr bwMode="auto">
          <a:xfrm>
            <a:off x="152400" y="2286000"/>
            <a:ext cx="1752600" cy="400110"/>
          </a:xfrm>
          <a:prstGeom prst="rect">
            <a:avLst/>
          </a:prstGeom>
          <a:noFill/>
          <a:ln w="9525">
            <a:noFill/>
            <a:miter lim="800000"/>
            <a:headEnd/>
            <a:tailEnd/>
          </a:ln>
        </p:spPr>
        <p:txBody>
          <a:bodyPr>
            <a:spAutoFit/>
          </a:bodyPr>
          <a:lstStyle/>
          <a:p>
            <a:pPr>
              <a:spcBef>
                <a:spcPct val="50000"/>
              </a:spcBef>
            </a:pPr>
            <a:r>
              <a:rPr lang="uk-UA"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Емблема АОК</a:t>
            </a:r>
            <a:endParaRPr lang="ru-RU" sz="20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5061" name="Picture 9" descr="Белград 1999 г"/>
          <p:cNvPicPr>
            <a:picLocks noChangeAspect="1" noChangeArrowheads="1"/>
          </p:cNvPicPr>
          <p:nvPr/>
        </p:nvPicPr>
        <p:blipFill>
          <a:blip r:embed="rId5" cstate="print"/>
          <a:srcRect/>
          <a:stretch>
            <a:fillRect/>
          </a:stretch>
        </p:blipFill>
        <p:spPr bwMode="auto">
          <a:xfrm>
            <a:off x="152400" y="3352800"/>
            <a:ext cx="4724400" cy="3306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5062" name="Text Box 10"/>
          <p:cNvSpPr txBox="1">
            <a:spLocks noChangeArrowheads="1"/>
          </p:cNvSpPr>
          <p:nvPr/>
        </p:nvSpPr>
        <p:spPr bwMode="auto">
          <a:xfrm>
            <a:off x="5004048" y="3861048"/>
            <a:ext cx="3962400" cy="1570038"/>
          </a:xfrm>
          <a:prstGeom prst="rect">
            <a:avLst/>
          </a:prstGeom>
          <a:noFill/>
          <a:ln w="9525">
            <a:noFill/>
            <a:miter lim="800000"/>
            <a:headEnd/>
            <a:tailEnd/>
          </a:ln>
        </p:spPr>
        <p:txBody>
          <a:bodyPr>
            <a:spAutoFit/>
          </a:bodyPr>
          <a:lstStyle/>
          <a:p>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На початку 1999 р. НАТО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застосувала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військову</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силу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здійснила</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бомбардування</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4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Югославії</a:t>
            </a:r>
            <a:r>
              <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sp>
        <p:nvSpPr>
          <p:cNvPr id="45063" name="Text Box 11"/>
          <p:cNvSpPr txBox="1">
            <a:spLocks noChangeArrowheads="1"/>
          </p:cNvSpPr>
          <p:nvPr/>
        </p:nvSpPr>
        <p:spPr bwMode="auto">
          <a:xfrm>
            <a:off x="4953000" y="6324600"/>
            <a:ext cx="2438400" cy="427038"/>
          </a:xfrm>
          <a:prstGeom prst="rect">
            <a:avLst/>
          </a:prstGeom>
          <a:noFill/>
          <a:ln w="9525">
            <a:noFill/>
            <a:miter lim="800000"/>
            <a:headEnd/>
            <a:tailEnd/>
          </a:ln>
        </p:spPr>
        <p:txBody>
          <a:bodyPr>
            <a:spAutoFit/>
          </a:bodyPr>
          <a:lstStyle/>
          <a:p>
            <a:pPr>
              <a:spcBef>
                <a:spcPct val="50000"/>
              </a:spcBef>
            </a:pPr>
            <a:r>
              <a:rPr lang="uk-UA" sz="2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Белград,1999 р.</a:t>
            </a:r>
            <a:endParaRPr lang="ru-RU" sz="22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5064" name="Picture 12" descr="200px-%D0%9A%D0%BE%D1%81%D0%BE%D0%B2%D0%BE_%D1%83_%D1%81%D0%BA%D0%BB%D0%B0%D0%B4%D1%96_%D0%A1%D0%B5%D1%80%D0%B1%D1%96%D1%97">
            <a:hlinkClick r:id="rId6" tooltip="Косово у складі Сербії"/>
          </p:cNvPr>
          <p:cNvPicPr>
            <a:picLocks noChangeAspect="1" noChangeArrowheads="1"/>
          </p:cNvPicPr>
          <p:nvPr/>
        </p:nvPicPr>
        <p:blipFill>
          <a:blip r:embed="rId7" cstate="print"/>
          <a:srcRect/>
          <a:stretch>
            <a:fillRect/>
          </a:stretch>
        </p:blipFill>
        <p:spPr bwMode="auto">
          <a:xfrm>
            <a:off x="1905000" y="304800"/>
            <a:ext cx="1905000" cy="26765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9000">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6082" name="Picture 5" descr="Белград 1999"/>
          <p:cNvPicPr>
            <a:picLocks noChangeAspect="1" noChangeArrowheads="1"/>
          </p:cNvPicPr>
          <p:nvPr/>
        </p:nvPicPr>
        <p:blipFill>
          <a:blip r:embed="rId3" cstate="print"/>
          <a:srcRect/>
          <a:stretch>
            <a:fillRect/>
          </a:stretch>
        </p:blipFill>
        <p:spPr bwMode="auto">
          <a:xfrm>
            <a:off x="3733800" y="152400"/>
            <a:ext cx="5219700" cy="3475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6083" name="Text Box 6"/>
          <p:cNvSpPr txBox="1">
            <a:spLocks noChangeArrowheads="1"/>
          </p:cNvSpPr>
          <p:nvPr/>
        </p:nvSpPr>
        <p:spPr bwMode="auto">
          <a:xfrm>
            <a:off x="755576" y="1340768"/>
            <a:ext cx="2438400" cy="1323439"/>
          </a:xfrm>
          <a:prstGeom prst="rect">
            <a:avLst/>
          </a:prstGeom>
          <a:noFill/>
          <a:ln w="9525">
            <a:noFill/>
            <a:miter lim="800000"/>
            <a:headEnd/>
            <a:tailEnd/>
          </a:ln>
        </p:spPr>
        <p:txBody>
          <a:bodyPr>
            <a:spAutoFit/>
          </a:bodyPr>
          <a:lstStyle/>
          <a:p>
            <a:pPr>
              <a:spcBef>
                <a:spcPct val="50000"/>
              </a:spcBef>
            </a:pPr>
            <a:r>
              <a:rPr lang="uk-UA" sz="4000" dirty="0">
                <a:latin typeface="Calibri" pitchFamily="34" charset="0"/>
                <a:hlinkClick r:id="rId4"/>
              </a:rPr>
              <a:t>Белград, 1999 р.</a:t>
            </a:r>
            <a:endParaRPr lang="ru-RU" sz="4000" dirty="0">
              <a:latin typeface="Calibri" pitchFamily="34" charset="0"/>
            </a:endParaRPr>
          </a:p>
        </p:txBody>
      </p:sp>
      <p:pic>
        <p:nvPicPr>
          <p:cNvPr id="46084" name="Picture 8" descr="Плакат в Белграде"/>
          <p:cNvPicPr>
            <a:picLocks noChangeAspect="1" noChangeArrowheads="1"/>
          </p:cNvPicPr>
          <p:nvPr/>
        </p:nvPicPr>
        <p:blipFill>
          <a:blip r:embed="rId5" cstate="print"/>
          <a:srcRect/>
          <a:stretch>
            <a:fillRect/>
          </a:stretch>
        </p:blipFill>
        <p:spPr bwMode="auto">
          <a:xfrm>
            <a:off x="4953000" y="3810000"/>
            <a:ext cx="39624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6085" name="Picture 10" descr="Ночная бомбежка Белграда. Съемка 1999 года"/>
          <p:cNvPicPr>
            <a:picLocks noChangeAspect="1" noChangeArrowheads="1"/>
          </p:cNvPicPr>
          <p:nvPr/>
        </p:nvPicPr>
        <p:blipFill>
          <a:blip r:embed="rId6" cstate="print"/>
          <a:srcRect/>
          <a:stretch>
            <a:fillRect/>
          </a:stretch>
        </p:blipFill>
        <p:spPr bwMode="auto">
          <a:xfrm>
            <a:off x="152400" y="3810000"/>
            <a:ext cx="39624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3000">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3352800" y="152400"/>
            <a:ext cx="5410200" cy="2677656"/>
          </a:xfrm>
          <a:prstGeom prst="rect">
            <a:avLst/>
          </a:prstGeom>
          <a:noFill/>
          <a:ln w="9525">
            <a:noFill/>
            <a:miter lim="800000"/>
            <a:headEnd/>
            <a:tailEnd/>
          </a:ln>
        </p:spPr>
        <p:txBody>
          <a:bodyPr>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 1999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НАТО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примушує</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вийти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Косова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сербські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війська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провінція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береться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під</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контроль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ООН.Але</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міжетнічні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зіткнення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між</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сербами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албанцями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тривали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sp>
        <p:nvSpPr>
          <p:cNvPr id="47107" name="Text Box 9"/>
          <p:cNvSpPr txBox="1">
            <a:spLocks noChangeArrowheads="1"/>
          </p:cNvSpPr>
          <p:nvPr/>
        </p:nvSpPr>
        <p:spPr bwMode="auto">
          <a:xfrm>
            <a:off x="3347864" y="3140968"/>
            <a:ext cx="5562600" cy="1815882"/>
          </a:xfrm>
          <a:prstGeom prst="rect">
            <a:avLst/>
          </a:prstGeom>
          <a:noFill/>
          <a:ln w="9525">
            <a:noFill/>
            <a:miter lim="800000"/>
            <a:headEnd/>
            <a:tailEnd/>
          </a:ln>
        </p:spPr>
        <p:txBody>
          <a:bodyPr>
            <a:spAutoFit/>
          </a:bodyPr>
          <a:lstStyle/>
          <a:p>
            <a:r>
              <a:rPr lang="ru-RU" sz="28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17 </a:t>
            </a:r>
            <a:r>
              <a:rPr lang="ru-RU" sz="28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лютого 2008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парламент Косово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односторонньому</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порядку проголосив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яку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визнали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60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країн</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47108" name="Picture 11" descr="Файл:Flag of Kosovo.svg">
            <a:hlinkClick r:id="rId3"/>
          </p:cNvPr>
          <p:cNvPicPr>
            <a:picLocks noChangeAspect="1" noChangeArrowheads="1"/>
          </p:cNvPicPr>
          <p:nvPr/>
        </p:nvPicPr>
        <p:blipFill>
          <a:blip r:embed="rId4" cstate="print"/>
          <a:srcRect/>
          <a:stretch>
            <a:fillRect/>
          </a:stretch>
        </p:blipFill>
        <p:spPr bwMode="auto">
          <a:xfrm>
            <a:off x="5940152" y="4725144"/>
            <a:ext cx="2950096" cy="19642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47109" name="Text Box 12"/>
          <p:cNvSpPr txBox="1">
            <a:spLocks noChangeArrowheads="1"/>
          </p:cNvSpPr>
          <p:nvPr/>
        </p:nvSpPr>
        <p:spPr bwMode="auto">
          <a:xfrm>
            <a:off x="3707904" y="5661248"/>
            <a:ext cx="2286000" cy="427038"/>
          </a:xfrm>
          <a:prstGeom prst="rect">
            <a:avLst/>
          </a:prstGeom>
          <a:noFill/>
          <a:ln w="9525">
            <a:noFill/>
            <a:miter lim="800000"/>
            <a:headEnd/>
            <a:tailEnd/>
          </a:ln>
        </p:spPr>
        <p:txBody>
          <a:bodyPr>
            <a:spAutoFit/>
          </a:bodyPr>
          <a:lstStyle/>
          <a:p>
            <a:pPr>
              <a:spcBef>
                <a:spcPct val="50000"/>
              </a:spcBef>
            </a:pP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 Косово</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47110" name="Picture 13" descr="Og08_002_Page_1_Image_0001"/>
          <p:cNvPicPr>
            <a:picLocks noChangeAspect="1" noChangeArrowheads="1"/>
          </p:cNvPicPr>
          <p:nvPr/>
        </p:nvPicPr>
        <p:blipFill>
          <a:blip r:embed="rId5" cstate="print"/>
          <a:srcRect/>
          <a:stretch>
            <a:fillRect/>
          </a:stretch>
        </p:blipFill>
        <p:spPr bwMode="auto">
          <a:xfrm>
            <a:off x="0" y="4038600"/>
            <a:ext cx="3400425" cy="2552700"/>
          </a:xfrm>
          <a:prstGeom prst="rect">
            <a:avLst/>
          </a:prstGeom>
          <a:noFill/>
          <a:ln w="9525">
            <a:noFill/>
            <a:miter lim="800000"/>
            <a:headEnd/>
            <a:tailEnd/>
          </a:ln>
        </p:spPr>
      </p:pic>
      <p:pic>
        <p:nvPicPr>
          <p:cNvPr id="47111" name="Picture 17" descr="Файл:Kosovo ethnic 2005.png">
            <a:hlinkClick r:id="rId6"/>
          </p:cNvPr>
          <p:cNvPicPr>
            <a:picLocks noChangeAspect="1" noChangeArrowheads="1"/>
          </p:cNvPicPr>
          <p:nvPr/>
        </p:nvPicPr>
        <p:blipFill>
          <a:blip r:embed="rId7" cstate="print"/>
          <a:srcRect/>
          <a:stretch>
            <a:fillRect/>
          </a:stretch>
        </p:blipFill>
        <p:spPr bwMode="auto">
          <a:xfrm>
            <a:off x="0" y="0"/>
            <a:ext cx="3333750" cy="3886200"/>
          </a:xfrm>
          <a:prstGeom prst="rect">
            <a:avLst/>
          </a:prstGeom>
          <a:noFill/>
          <a:ln w="9525">
            <a:noFill/>
            <a:miter lim="800000"/>
            <a:headEnd/>
            <a:tailEnd/>
          </a:ln>
        </p:spPr>
      </p:pic>
      <p:sp>
        <p:nvSpPr>
          <p:cNvPr id="47112" name="Text Box 18"/>
          <p:cNvSpPr txBox="1">
            <a:spLocks noChangeArrowheads="1"/>
          </p:cNvSpPr>
          <p:nvPr/>
        </p:nvSpPr>
        <p:spPr bwMode="auto">
          <a:xfrm>
            <a:off x="3352800" y="2659063"/>
            <a:ext cx="838200" cy="400110"/>
          </a:xfrm>
          <a:prstGeom prst="rect">
            <a:avLst/>
          </a:prstGeom>
          <a:noFill/>
          <a:ln w="9525">
            <a:noFill/>
            <a:miter lim="800000"/>
            <a:headEnd/>
            <a:tailEnd/>
          </a:ln>
        </p:spPr>
        <p:txBody>
          <a:bodyPr>
            <a:spAutoFit/>
          </a:bodyPr>
          <a:lstStyle/>
          <a:p>
            <a:pPr>
              <a:spcBef>
                <a:spcPct val="50000"/>
              </a:spcBef>
            </a:pPr>
            <a:endParaRPr lang="ru-RU" sz="2000">
              <a:latin typeface="Calibri" pitchFamily="34" charset="0"/>
            </a:endParaRPr>
          </a:p>
        </p:txBody>
      </p:sp>
    </p:spTree>
  </p:cSld>
  <p:clrMapOvr>
    <a:masterClrMapping/>
  </p:clrMapOvr>
  <p:transition advTm="9000">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48130" name="Picture 9" descr="news_5"/>
          <p:cNvPicPr>
            <a:picLocks noChangeAspect="1" noChangeArrowheads="1"/>
          </p:cNvPicPr>
          <p:nvPr/>
        </p:nvPicPr>
        <p:blipFill>
          <a:blip r:embed="rId3" cstate="print"/>
          <a:srcRect/>
          <a:stretch>
            <a:fillRect/>
          </a:stretch>
        </p:blipFill>
        <p:spPr bwMode="auto">
          <a:xfrm>
            <a:off x="4038600" y="152400"/>
            <a:ext cx="4953000" cy="3673475"/>
          </a:xfrm>
          <a:prstGeom prst="rect">
            <a:avLst/>
          </a:prstGeom>
          <a:noFill/>
          <a:ln w="9525">
            <a:noFill/>
            <a:miter lim="800000"/>
            <a:headEnd/>
            <a:tailEnd/>
          </a:ln>
        </p:spPr>
      </p:pic>
      <p:pic>
        <p:nvPicPr>
          <p:cNvPr id="48131" name="Picture 11" descr="1203343237_kosovo-poslednijj-3"/>
          <p:cNvPicPr>
            <a:picLocks noChangeAspect="1" noChangeArrowheads="1"/>
          </p:cNvPicPr>
          <p:nvPr/>
        </p:nvPicPr>
        <p:blipFill>
          <a:blip r:embed="rId4" cstate="print"/>
          <a:srcRect/>
          <a:stretch>
            <a:fillRect/>
          </a:stretch>
        </p:blipFill>
        <p:spPr bwMode="auto">
          <a:xfrm>
            <a:off x="4419600" y="3886200"/>
            <a:ext cx="4572000" cy="2867025"/>
          </a:xfrm>
          <a:prstGeom prst="rect">
            <a:avLst/>
          </a:prstGeom>
          <a:noFill/>
          <a:ln w="9525">
            <a:noFill/>
            <a:miter lim="800000"/>
            <a:headEnd/>
            <a:tailEnd/>
          </a:ln>
        </p:spPr>
      </p:pic>
      <p:pic>
        <p:nvPicPr>
          <p:cNvPr id="48132" name="Picture 13" descr="kosovo"/>
          <p:cNvPicPr>
            <a:picLocks noChangeAspect="1" noChangeArrowheads="1"/>
          </p:cNvPicPr>
          <p:nvPr/>
        </p:nvPicPr>
        <p:blipFill>
          <a:blip r:embed="rId5" cstate="print"/>
          <a:srcRect/>
          <a:stretch>
            <a:fillRect/>
          </a:stretch>
        </p:blipFill>
        <p:spPr bwMode="auto">
          <a:xfrm>
            <a:off x="0" y="3501008"/>
            <a:ext cx="3810000" cy="2857500"/>
          </a:xfrm>
          <a:prstGeom prst="rect">
            <a:avLst/>
          </a:prstGeom>
          <a:noFill/>
          <a:ln w="9525">
            <a:noFill/>
            <a:miter lim="800000"/>
            <a:headEnd/>
            <a:tailEnd/>
          </a:ln>
        </p:spPr>
      </p:pic>
      <p:pic>
        <p:nvPicPr>
          <p:cNvPr id="48133" name="Picture 14" descr="81293_01"/>
          <p:cNvPicPr>
            <a:picLocks noChangeAspect="1" noChangeArrowheads="1"/>
          </p:cNvPicPr>
          <p:nvPr/>
        </p:nvPicPr>
        <p:blipFill>
          <a:blip r:embed="rId6" cstate="print"/>
          <a:srcRect/>
          <a:stretch>
            <a:fillRect/>
          </a:stretch>
        </p:blipFill>
        <p:spPr bwMode="auto">
          <a:xfrm>
            <a:off x="179512" y="476672"/>
            <a:ext cx="3810000" cy="2854325"/>
          </a:xfrm>
          <a:prstGeom prst="rect">
            <a:avLst/>
          </a:prstGeom>
          <a:noFill/>
          <a:ln w="9525">
            <a:noFill/>
            <a:miter lim="800000"/>
            <a:headEnd/>
            <a:tailEnd/>
          </a:ln>
        </p:spPr>
      </p:pic>
    </p:spTree>
  </p:cSld>
  <p:clrMapOvr>
    <a:masterClrMapping/>
  </p:clrMapOvr>
  <p:transition advTm="3000">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51520" y="620688"/>
            <a:ext cx="5040560" cy="4832092"/>
          </a:xfrm>
          <a:prstGeom prst="rect">
            <a:avLst/>
          </a:prstGeom>
          <a:noFill/>
          <a:ln w="9525">
            <a:noFill/>
            <a:miter lim="800000"/>
            <a:headEnd/>
            <a:tailEnd/>
          </a:ln>
        </p:spPr>
        <p:txBody>
          <a:bodyPr wrap="square">
            <a:spAutoFit/>
          </a:bodyPr>
          <a:lstStyle/>
          <a:p>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 жовтні 2000 р. Президентом Югославії став лідер демократичних сил В.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Коштуниця</a:t>
            </a:r>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endPar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uk-UA"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Екс-президент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країни С. </a:t>
            </a:r>
            <a:r>
              <a:rPr lang="uk-UA"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Милошевич</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у квітні 2001 р. був заарештований, а в червні переданий до Гаазького міжнародного трибуналу.</a:t>
            </a:r>
            <a:endPar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9155" name="Picture 6" descr="В.Коштуница требует от ЕС не нарушать целостность Сербии"/>
          <p:cNvPicPr>
            <a:picLocks noChangeAspect="1" noChangeArrowheads="1"/>
          </p:cNvPicPr>
          <p:nvPr/>
        </p:nvPicPr>
        <p:blipFill>
          <a:blip r:embed="rId4" cstate="print"/>
          <a:srcRect/>
          <a:stretch>
            <a:fillRect/>
          </a:stretch>
        </p:blipFill>
        <p:spPr bwMode="auto">
          <a:xfrm>
            <a:off x="5724128" y="260648"/>
            <a:ext cx="3092152" cy="24737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9156" name="Text Box 7"/>
          <p:cNvSpPr txBox="1">
            <a:spLocks noChangeArrowheads="1"/>
          </p:cNvSpPr>
          <p:nvPr/>
        </p:nvSpPr>
        <p:spPr bwMode="auto">
          <a:xfrm>
            <a:off x="6012160" y="2780928"/>
            <a:ext cx="2438400" cy="427038"/>
          </a:xfrm>
          <a:prstGeom prst="rect">
            <a:avLst/>
          </a:prstGeom>
          <a:noFill/>
          <a:ln w="9525">
            <a:noFill/>
            <a:miter lim="800000"/>
            <a:headEnd/>
            <a:tailEnd/>
          </a:ln>
        </p:spPr>
        <p:txBody>
          <a:bodyPr>
            <a:spAutoFit/>
          </a:bodyPr>
          <a:lstStyle/>
          <a:p>
            <a:pPr>
              <a:spcBef>
                <a:spcPct val="50000"/>
              </a:spcBef>
            </a:pPr>
            <a:r>
              <a:rPr lang="uk-UA" sz="2200" dirty="0">
                <a:solidFill>
                  <a:schemeClr val="bg1"/>
                </a:solidFill>
                <a:latin typeface="Calibri" pitchFamily="34" charset="0"/>
              </a:rPr>
              <a:t>В. </a:t>
            </a:r>
            <a:r>
              <a:rPr lang="uk-UA" sz="2200" dirty="0" err="1">
                <a:solidFill>
                  <a:schemeClr val="bg1"/>
                </a:solidFill>
                <a:latin typeface="Calibri" pitchFamily="34" charset="0"/>
              </a:rPr>
              <a:t>Коштуниця</a:t>
            </a:r>
            <a:endParaRPr lang="ru-RU" sz="2200" dirty="0">
              <a:solidFill>
                <a:schemeClr val="bg1"/>
              </a:solidFill>
              <a:latin typeface="Calibri" pitchFamily="34" charset="0"/>
            </a:endParaRPr>
          </a:p>
        </p:txBody>
      </p:sp>
      <p:pic>
        <p:nvPicPr>
          <p:cNvPr id="49157" name="Picture 9" descr="sobinfo201"/>
          <p:cNvPicPr>
            <a:picLocks noChangeAspect="1" noChangeArrowheads="1"/>
          </p:cNvPicPr>
          <p:nvPr/>
        </p:nvPicPr>
        <p:blipFill>
          <a:blip r:embed="rId5" cstate="print"/>
          <a:srcRect/>
          <a:stretch>
            <a:fillRect/>
          </a:stretch>
        </p:blipFill>
        <p:spPr bwMode="auto">
          <a:xfrm>
            <a:off x="5652120" y="3717032"/>
            <a:ext cx="3238500" cy="2428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7000">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0178" name="Text Box 4"/>
          <p:cNvSpPr txBox="1">
            <a:spLocks noChangeArrowheads="1"/>
          </p:cNvSpPr>
          <p:nvPr/>
        </p:nvSpPr>
        <p:spPr bwMode="auto">
          <a:xfrm>
            <a:off x="3581400" y="152400"/>
            <a:ext cx="5334000" cy="3970318"/>
          </a:xfrm>
          <a:prstGeom prst="rect">
            <a:avLst/>
          </a:prstGeom>
          <a:noFill/>
          <a:ln w="9525">
            <a:noFill/>
            <a:miter lim="800000"/>
            <a:headEnd/>
            <a:tailEnd/>
          </a:ln>
        </p:spPr>
        <p:txBody>
          <a:bodyPr>
            <a:spAutoFit/>
          </a:bodyPr>
          <a:lstStyle/>
          <a:p>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У 2003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році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Союзна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республіка</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Югославія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(СРЮ)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перетворилася</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Державний</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союз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Сербії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і</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Чорногорії</a:t>
            </a:r>
            <a:r>
              <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a:p>
            <a:endParaRPr lang="ru-RU"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r>
              <a:rPr lang="ru-RU" sz="2800" b="1" dirty="0" smtClean="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3 </a:t>
            </a:r>
            <a:r>
              <a:rPr lang="ru-RU" sz="2800" b="1" dirty="0" err="1">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червня</a:t>
            </a:r>
            <a:r>
              <a:rPr lang="ru-RU" sz="28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latin typeface="Calibri" pitchFamily="34" charset="0"/>
              </a:rPr>
              <a:t> в 2006 р. </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скупщина (парламент)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Чорногорії</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проголосила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незалежність</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a:t>
            </a:r>
            <a:r>
              <a:rPr lang="ru-RU" sz="28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республіки</a:t>
            </a:r>
            <a:r>
              <a:rPr lang="ru-RU"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a:t>
            </a:r>
          </a:p>
        </p:txBody>
      </p:sp>
      <p:pic>
        <p:nvPicPr>
          <p:cNvPr id="50179" name="Picture 6" descr="Файл:Flag of Montenegro.svg">
            <a:hlinkClick r:id="rId3"/>
          </p:cNvPr>
          <p:cNvPicPr>
            <a:picLocks noChangeAspect="1" noChangeArrowheads="1"/>
          </p:cNvPicPr>
          <p:nvPr/>
        </p:nvPicPr>
        <p:blipFill>
          <a:blip r:embed="rId4" cstate="print"/>
          <a:srcRect/>
          <a:stretch>
            <a:fillRect/>
          </a:stretch>
        </p:blipFill>
        <p:spPr bwMode="auto">
          <a:xfrm>
            <a:off x="5436509" y="4653136"/>
            <a:ext cx="3486679" cy="196036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0180" name="Text Box 9"/>
          <p:cNvSpPr txBox="1">
            <a:spLocks noChangeArrowheads="1"/>
          </p:cNvSpPr>
          <p:nvPr/>
        </p:nvSpPr>
        <p:spPr bwMode="auto">
          <a:xfrm>
            <a:off x="3707904" y="4941168"/>
            <a:ext cx="1676400" cy="1015663"/>
          </a:xfrm>
          <a:prstGeom prst="rect">
            <a:avLst/>
          </a:prstGeom>
          <a:noFill/>
          <a:ln w="9525">
            <a:noFill/>
            <a:miter lim="800000"/>
            <a:headEnd/>
            <a:tailEnd/>
          </a:ln>
        </p:spPr>
        <p:txBody>
          <a:bodyPr>
            <a:spAutoFit/>
          </a:bodyPr>
          <a:lstStyle/>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Прапор</a:t>
            </a:r>
          </a:p>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Чорногорії</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50181" name="Picture 12" descr="AFP"/>
          <p:cNvPicPr>
            <a:picLocks noChangeAspect="1" noChangeArrowheads="1"/>
          </p:cNvPicPr>
          <p:nvPr/>
        </p:nvPicPr>
        <p:blipFill>
          <a:blip r:embed="rId5" cstate="print"/>
          <a:srcRect/>
          <a:stretch>
            <a:fillRect/>
          </a:stretch>
        </p:blipFill>
        <p:spPr bwMode="auto">
          <a:xfrm>
            <a:off x="228600" y="228600"/>
            <a:ext cx="3276600" cy="2178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0182" name="Picture 14" descr="Файл:Montenegro-ru.png">
            <a:hlinkClick r:id="rId6"/>
          </p:cNvPr>
          <p:cNvPicPr>
            <a:picLocks noChangeAspect="1" noChangeArrowheads="1"/>
          </p:cNvPicPr>
          <p:nvPr/>
        </p:nvPicPr>
        <p:blipFill>
          <a:blip r:embed="rId7" cstate="print"/>
          <a:srcRect/>
          <a:stretch>
            <a:fillRect/>
          </a:stretch>
        </p:blipFill>
        <p:spPr bwMode="auto">
          <a:xfrm>
            <a:off x="152400" y="2590800"/>
            <a:ext cx="33401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000">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467544" y="1844824"/>
            <a:ext cx="6336704" cy="2308324"/>
          </a:xfrm>
          <a:prstGeom prst="rect">
            <a:avLst/>
          </a:prstGeom>
          <a:noFill/>
        </p:spPr>
        <p:txBody>
          <a:bodyPr wrap="square" rtlCol="0">
            <a:spAutoFit/>
            <a:scene3d>
              <a:camera prst="perspectiveRelaxedModerately"/>
              <a:lightRig rig="balanced" dir="t">
                <a:rot lat="0" lon="0" rev="2100000"/>
              </a:lightRig>
            </a:scene3d>
            <a:sp3d extrusionH="57150" prstMaterial="metal">
              <a:bevelT w="38100" h="25400"/>
              <a:contourClr>
                <a:schemeClr val="bg2"/>
              </a:contourClr>
            </a:sp3d>
          </a:bodyPr>
          <a:lstStyle/>
          <a:p>
            <a:pPr algn="ctr"/>
            <a:r>
              <a:rPr lang="uk-UA" sz="4800" b="1" dirty="0" smtClean="0">
                <a:ln w="50800"/>
                <a:solidFill>
                  <a:schemeClr val="bg1">
                    <a:shade val="50000"/>
                  </a:schemeClr>
                </a:solidFill>
                <a:effectLst>
                  <a:outerShdw blurRad="50800" dist="38100" dir="2700000" algn="tl" rotWithShape="0">
                    <a:prstClr val="black">
                      <a:alpha val="40000"/>
                    </a:prstClr>
                  </a:outerShdw>
                </a:effectLst>
              </a:rPr>
              <a:t>Підготувала</a:t>
            </a:r>
          </a:p>
          <a:p>
            <a:pPr algn="ctr"/>
            <a:r>
              <a:rPr lang="uk-UA" sz="4800" b="1" dirty="0" smtClean="0">
                <a:ln w="50800"/>
                <a:solidFill>
                  <a:schemeClr val="bg1">
                    <a:shade val="50000"/>
                  </a:schemeClr>
                </a:solidFill>
                <a:effectLst>
                  <a:outerShdw blurRad="50800" dist="38100" dir="2700000" algn="tl" rotWithShape="0">
                    <a:prstClr val="black">
                      <a:alpha val="40000"/>
                    </a:prstClr>
                  </a:outerShdw>
                </a:effectLst>
              </a:rPr>
              <a:t>учениця 11-А класу</a:t>
            </a:r>
          </a:p>
          <a:p>
            <a:pPr algn="ctr"/>
            <a:r>
              <a:rPr lang="uk-UA" sz="4800" b="1" dirty="0" smtClean="0">
                <a:ln w="50800"/>
                <a:solidFill>
                  <a:schemeClr val="bg1">
                    <a:shade val="50000"/>
                  </a:schemeClr>
                </a:solidFill>
                <a:effectLst>
                  <a:outerShdw blurRad="50800" dist="38100" dir="2700000" algn="tl" rotWithShape="0">
                    <a:prstClr val="black">
                      <a:alpha val="40000"/>
                    </a:prstClr>
                  </a:outerShdw>
                </a:effectLst>
              </a:rPr>
              <a:t>Попова Яна</a:t>
            </a:r>
            <a:endParaRPr lang="uk-UA" sz="4800" b="1" dirty="0">
              <a:ln w="50800"/>
              <a:solidFill>
                <a:schemeClr val="bg1">
                  <a:shade val="50000"/>
                </a:schemeClr>
              </a:solidFill>
              <a:effectLst>
                <a:outerShdw blurRad="50800" dist="38100" dir="2700000" algn="tl" rotWithShape="0">
                  <a:prstClr val="black">
                    <a:alpha val="40000"/>
                  </a:prstClr>
                </a:outerShdw>
              </a:effectLst>
            </a:endParaRPr>
          </a:p>
        </p:txBody>
      </p:sp>
    </p:spTree>
  </p:cSld>
  <p:clrMapOvr>
    <a:masterClrMapping/>
  </p:clrMapOvr>
  <p:transition advTm="3000">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11560" y="1916832"/>
            <a:ext cx="5904656" cy="2800767"/>
          </a:xfrm>
          <a:prstGeom prst="rect">
            <a:avLst/>
          </a:prstGeom>
          <a:noFill/>
        </p:spPr>
        <p:txBody>
          <a:bodyPr wrap="square" rtlCol="0">
            <a:spAutoFit/>
            <a:scene3d>
              <a:camera prst="perspectiveBelow"/>
              <a:lightRig rig="balanced" dir="t">
                <a:rot lat="0" lon="0" rev="2100000"/>
              </a:lightRig>
            </a:scene3d>
            <a:sp3d extrusionH="57150" prstMaterial="metal">
              <a:bevelT w="38100" h="25400"/>
              <a:contourClr>
                <a:schemeClr val="bg2"/>
              </a:contourClr>
            </a:sp3d>
          </a:bodyPr>
          <a:lstStyle/>
          <a:p>
            <a:r>
              <a:rPr lang="uk-UA" sz="8800" b="1" dirty="0" smtClean="0">
                <a:ln w="50800"/>
                <a:solidFill>
                  <a:schemeClr val="bg1">
                    <a:shade val="50000"/>
                  </a:schemeClr>
                </a:solidFill>
                <a:effectLst>
                  <a:outerShdw blurRad="50800" dist="38100" dir="2700000" algn="tl" rotWithShape="0">
                    <a:prstClr val="black">
                      <a:alpha val="40000"/>
                    </a:prstClr>
                  </a:outerShdw>
                </a:effectLst>
              </a:rPr>
              <a:t>Дякую за перегляд.</a:t>
            </a:r>
            <a:endParaRPr lang="uk-UA" sz="8800" b="1" dirty="0">
              <a:ln w="50800"/>
              <a:solidFill>
                <a:schemeClr val="bg1">
                  <a:shade val="50000"/>
                </a:schemeClr>
              </a:solidFill>
              <a:effectLst>
                <a:outerShdw blurRad="50800" dist="38100" dir="2700000" algn="tl" rotWithShape="0">
                  <a:prstClr val="black">
                    <a:alpha val="40000"/>
                  </a:prstClr>
                </a:outerShdw>
              </a:effectLst>
            </a:endParaRPr>
          </a:p>
        </p:txBody>
      </p:sp>
    </p:spTree>
  </p:cSld>
  <p:clrMapOvr>
    <a:masterClrMapping/>
  </p:clrMapOvr>
  <p:transition advTm="3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79512" y="4149080"/>
            <a:ext cx="8839200" cy="2308225"/>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spAutoFit/>
          </a:bodyPr>
          <a:lstStyle/>
          <a:p>
            <a:r>
              <a:rPr lang="uk-UA" sz="2400" dirty="0"/>
              <a:t>29 листопада 1945 р. Установча скупщина ліквідувала інститут монархії в Югославії (тоді був королем Петро </a:t>
            </a:r>
            <a:r>
              <a:rPr lang="en-US" sz="2400" dirty="0"/>
              <a:t>II </a:t>
            </a:r>
            <a:r>
              <a:rPr lang="uk-UA" sz="2400" dirty="0" err="1"/>
              <a:t>Карагеоргієвич</a:t>
            </a:r>
            <a:r>
              <a:rPr lang="uk-UA" sz="2400" dirty="0"/>
              <a:t>) і проголосила Федеративну Народну Республіку Югославію (ФНРЮ) як федерацію 6 рівноправних республік - Сербії, Чорногорії, Хорватії, Словенії, Македонії та Боснії й Герцеговини.</a:t>
            </a:r>
            <a:endParaRPr lang="ru-RU" sz="2400" dirty="0"/>
          </a:p>
        </p:txBody>
      </p:sp>
      <p:sp>
        <p:nvSpPr>
          <p:cNvPr id="7171" name="AutoShape 5"/>
          <p:cNvSpPr>
            <a:spLocks noChangeArrowheads="1"/>
          </p:cNvSpPr>
          <p:nvPr/>
        </p:nvSpPr>
        <p:spPr bwMode="auto">
          <a:xfrm>
            <a:off x="250825" y="152400"/>
            <a:ext cx="3254375" cy="2133600"/>
          </a:xfrm>
          <a:prstGeom prst="roundRect">
            <a:avLst>
              <a:gd name="adj" fmla="val 16667"/>
            </a:avLst>
          </a:prstGeom>
          <a:ln>
            <a:noFill/>
            <a:headEnd/>
            <a:tailEnd/>
          </a:ln>
          <a:effectLst/>
          <a:scene3d>
            <a:camera prst="orthographicFront">
              <a:rot lat="0" lon="0" rev="0"/>
            </a:camera>
            <a:lightRig rig="chilly" dir="t">
              <a:rot lat="0" lon="0" rev="18480000"/>
            </a:lightRig>
          </a:scene3d>
          <a:sp3d prstMaterial="clear">
            <a:bevelT h="63500"/>
          </a:sp3d>
        </p:spPr>
        <p:style>
          <a:lnRef idx="0">
            <a:schemeClr val="accent6"/>
          </a:lnRef>
          <a:fillRef idx="3">
            <a:schemeClr val="accent6"/>
          </a:fillRef>
          <a:effectRef idx="3">
            <a:schemeClr val="accent6"/>
          </a:effectRef>
          <a:fontRef idx="minor">
            <a:schemeClr val="lt1"/>
          </a:fontRef>
        </p:style>
        <p:txBody>
          <a:bodyPr wrap="none" anchor="ctr"/>
          <a:lstStyle/>
          <a:p>
            <a:pPr algn="ctr"/>
            <a:r>
              <a:rPr lang="uk-UA" sz="2400"/>
              <a:t>В держсекторі </a:t>
            </a:r>
          </a:p>
          <a:p>
            <a:pPr algn="ctr"/>
            <a:r>
              <a:rPr lang="uk-UA" sz="2400"/>
              <a:t>Югославії було </a:t>
            </a:r>
          </a:p>
          <a:p>
            <a:pPr algn="ctr"/>
            <a:r>
              <a:rPr lang="uk-UA" sz="2400"/>
              <a:t>зосереджено 72% </a:t>
            </a:r>
          </a:p>
          <a:p>
            <a:pPr algn="ctr"/>
            <a:r>
              <a:rPr lang="uk-UA" sz="2400"/>
              <a:t>промислових </a:t>
            </a:r>
          </a:p>
          <a:p>
            <a:pPr algn="ctr"/>
            <a:r>
              <a:rPr lang="uk-UA" sz="2400"/>
              <a:t>підприємств. </a:t>
            </a:r>
            <a:endParaRPr lang="ru-RU" sz="2400">
              <a:latin typeface="Calibri" pitchFamily="34" charset="0"/>
            </a:endParaRPr>
          </a:p>
        </p:txBody>
      </p:sp>
      <p:sp>
        <p:nvSpPr>
          <p:cNvPr id="7172" name="AutoShape 6"/>
          <p:cNvSpPr>
            <a:spLocks noChangeArrowheads="1"/>
          </p:cNvSpPr>
          <p:nvPr/>
        </p:nvSpPr>
        <p:spPr bwMode="auto">
          <a:xfrm>
            <a:off x="3733800" y="152400"/>
            <a:ext cx="5257800" cy="2133600"/>
          </a:xfrm>
          <a:prstGeom prst="roundRect">
            <a:avLst>
              <a:gd name="adj" fmla="val 16667"/>
            </a:avLst>
          </a:prstGeom>
          <a:solidFill>
            <a:srgbClr val="FF00FF">
              <a:alpha val="10980"/>
            </a:srgbClr>
          </a:solidFill>
          <a:ln w="9525">
            <a:solidFill>
              <a:schemeClr val="tx1"/>
            </a:solidFill>
            <a:round/>
            <a:headEnd/>
            <a:tailEnd/>
          </a:ln>
        </p:spPr>
        <p:txBody>
          <a:bodyPr wrap="none" anchor="ctr"/>
          <a:lstStyle/>
          <a:p>
            <a:pPr algn="ct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Була проведена й аграрна реформа, </a:t>
            </a:r>
          </a:p>
          <a:p>
            <a:pPr algn="ct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що встановила максимум </a:t>
            </a:r>
          </a:p>
          <a:p>
            <a:pPr algn="ct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земельного наділу — 35 га. </a:t>
            </a:r>
          </a:p>
          <a:p>
            <a:pPr algn="ct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Всі надлишки викупу </a:t>
            </a:r>
          </a:p>
          <a:p>
            <a:pPr algn="ct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переходили у власність держави</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7173" name="AutoShape 7"/>
          <p:cNvSpPr>
            <a:spLocks noChangeArrowheads="1"/>
          </p:cNvSpPr>
          <p:nvPr/>
        </p:nvSpPr>
        <p:spPr bwMode="auto">
          <a:xfrm>
            <a:off x="179512" y="2564904"/>
            <a:ext cx="8839200" cy="129540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a:r>
              <a:rPr lang="uk-UA" sz="2400" dirty="0">
                <a:latin typeface="Calibri" pitchFamily="34" charset="0"/>
              </a:rPr>
              <a:t>Народно-визвольний фронт на виборах  в листопаді 1945 г. </a:t>
            </a:r>
          </a:p>
          <a:p>
            <a:pPr algn="ctr"/>
            <a:r>
              <a:rPr lang="uk-UA" sz="2400" dirty="0">
                <a:latin typeface="Calibri" pitchFamily="34" charset="0"/>
              </a:rPr>
              <a:t>в </a:t>
            </a:r>
            <a:r>
              <a:rPr lang="uk-UA" sz="2400" dirty="0" err="1"/>
              <a:t>загальноюгославський</a:t>
            </a:r>
            <a:r>
              <a:rPr lang="uk-UA" sz="2400" dirty="0">
                <a:latin typeface="Calibri" pitchFamily="34" charset="0"/>
              </a:rPr>
              <a:t> парламент – </a:t>
            </a:r>
          </a:p>
          <a:p>
            <a:pPr algn="ctr"/>
            <a:r>
              <a:rPr lang="uk-UA" sz="2400" dirty="0"/>
              <a:t>Установчу скупщину </a:t>
            </a:r>
            <a:r>
              <a:rPr lang="uk-UA" sz="2400" dirty="0">
                <a:latin typeface="Calibri" pitchFamily="34" charset="0"/>
              </a:rPr>
              <a:t>набрав </a:t>
            </a:r>
            <a:r>
              <a:rPr lang="uk-UA" sz="2400" b="1" dirty="0">
                <a:latin typeface="Calibri" pitchFamily="34" charset="0"/>
              </a:rPr>
              <a:t>90,5%</a:t>
            </a:r>
            <a:r>
              <a:rPr lang="uk-UA" sz="2400" dirty="0">
                <a:latin typeface="Calibri" pitchFamily="34" charset="0"/>
              </a:rPr>
              <a:t> голосів.</a:t>
            </a:r>
            <a:endParaRPr lang="ru-RU" sz="2400" dirty="0">
              <a:latin typeface="Calibri" pitchFamily="34" charset="0"/>
            </a:endParaRPr>
          </a:p>
        </p:txBody>
      </p:sp>
    </p:spTree>
  </p:cSld>
  <p:clrMapOvr>
    <a:masterClrMapping/>
  </p:clrMapOvr>
  <p:transition advTm="12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8194" name="Прямокутник 5"/>
          <p:cNvSpPr>
            <a:spLocks noChangeArrowheads="1"/>
          </p:cNvSpPr>
          <p:nvPr/>
        </p:nvSpPr>
        <p:spPr bwMode="auto">
          <a:xfrm>
            <a:off x="179512" y="692696"/>
            <a:ext cx="4176464" cy="5262979"/>
          </a:xfrm>
          <a:prstGeom prst="rect">
            <a:avLst/>
          </a:prstGeom>
          <a:noFill/>
          <a:ln w="9525">
            <a:noFill/>
            <a:miter lim="800000"/>
            <a:headEnd/>
            <a:tailEnd/>
          </a:ln>
          <a:effectLst/>
          <a:scene3d>
            <a:camera prst="orthographicFront">
              <a:rot lat="0" lon="0" rev="0"/>
            </a:camera>
            <a:lightRig rig="chilly" dir="t">
              <a:rot lat="0" lon="0" rev="18480000"/>
            </a:lightRig>
          </a:scene3d>
          <a:sp3d prstMaterial="clear">
            <a:bevelT h="63500"/>
          </a:sp3d>
        </p:spPr>
        <p:txBody>
          <a:bodyPr wrap="square">
            <a:spAutoFit/>
          </a:bodyPr>
          <a:lstStyle/>
          <a:p>
            <a:r>
              <a:rPr lang="uk-UA" sz="28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29 листопада 1945 р. </a:t>
            </a:r>
            <a:r>
              <a:rPr lang="uk-UA" sz="2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установча скупщина проголосила Федеративну Народну Республіку Югославію (ФНРЮ) як федерацію 6 рівноправних республік - </a:t>
            </a:r>
            <a:r>
              <a:rPr lang="uk-UA" sz="2800" b="1" dirty="0">
                <a:ln w="12700">
                  <a:solidFill>
                    <a:schemeClr val="tx2">
                      <a:satMod val="155000"/>
                    </a:schemeClr>
                  </a:solidFill>
                  <a:prstDash val="solid"/>
                </a:ln>
                <a:solidFill>
                  <a:schemeClr val="bg2">
                    <a:tint val="85000"/>
                    <a:satMod val="155000"/>
                  </a:schemeClr>
                </a:solidFill>
                <a:effectLst>
                  <a:glow rad="228600">
                    <a:schemeClr val="accent5">
                      <a:satMod val="175000"/>
                      <a:alpha val="40000"/>
                    </a:schemeClr>
                  </a:glow>
                  <a:outerShdw blurRad="41275" dist="20320" dir="1800000" algn="tl" rotWithShape="0">
                    <a:srgbClr val="000000">
                      <a:alpha val="40000"/>
                    </a:srgbClr>
                  </a:outerShdw>
                </a:effectLst>
              </a:rPr>
              <a:t>Сербії, Чорногорії, Хорватії, Словенії, Македонії та Боснії й Герцеговини. </a:t>
            </a:r>
          </a:p>
        </p:txBody>
      </p:sp>
      <p:pic>
        <p:nvPicPr>
          <p:cNvPr id="69633" name="Picture 1"/>
          <p:cNvPicPr>
            <a:picLocks noChangeAspect="1" noChangeArrowheads="1"/>
          </p:cNvPicPr>
          <p:nvPr/>
        </p:nvPicPr>
        <p:blipFill>
          <a:blip r:embed="rId4" cstate="print"/>
          <a:srcRect/>
          <a:stretch>
            <a:fillRect/>
          </a:stretch>
        </p:blipFill>
        <p:spPr bwMode="auto">
          <a:xfrm>
            <a:off x="4636405" y="1340768"/>
            <a:ext cx="4249652" cy="3240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advTm="8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3" cstate="print"/>
          <a:srcRect/>
          <a:stretch>
            <a:fillRect/>
          </a:stretch>
        </p:blipFill>
        <p:spPr bwMode="auto">
          <a:xfrm>
            <a:off x="0" y="0"/>
            <a:ext cx="9162274" cy="685800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ransition advTm="5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fillRect/>
          </a:stretch>
        </a:blipFill>
        <a:effectLst/>
      </p:bgPr>
    </p:bg>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79512" y="0"/>
            <a:ext cx="4000500" cy="4893647"/>
          </a:xfrm>
          <a:prstGeom prst="rect">
            <a:avLst/>
          </a:prstGeom>
          <a:noFill/>
          <a:ln w="9525">
            <a:noFill/>
            <a:miter lim="800000"/>
            <a:headEnd/>
            <a:tailEnd/>
          </a:ln>
        </p:spPr>
        <p:txBody>
          <a:bodyPr>
            <a:spAutoFit/>
          </a:bodyPr>
          <a:lstStyle/>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Конституція ФНРЮ, прийнята Скупщиною 31 січня 1946 р., значною мірою копіювала текст Конституції СРСР 1936 р</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p>
          <a:p>
            <a:pPr>
              <a:spcBef>
                <a:spcPct val="50000"/>
              </a:spcBef>
            </a:pPr>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В 1946 р. до 90% підприємств переходило до рук держави, а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у </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квітні 1948 р. відбулася повна ліквідація приватного сектора. </a:t>
            </a:r>
            <a:endPar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pic>
        <p:nvPicPr>
          <p:cNvPr id="9219" name="Picture 6" descr="И.Б.Тито в рабочем кабинете [1946-1947]. Музей истории Югославии"/>
          <p:cNvPicPr>
            <a:picLocks noChangeAspect="1" noChangeArrowheads="1"/>
          </p:cNvPicPr>
          <p:nvPr/>
        </p:nvPicPr>
        <p:blipFill>
          <a:blip r:embed="rId4" cstate="print">
            <a:duotone>
              <a:prstClr val="black"/>
              <a:srgbClr val="D9C3A5">
                <a:tint val="50000"/>
                <a:satMod val="180000"/>
              </a:srgbClr>
            </a:duotone>
          </a:blip>
          <a:srcRect/>
          <a:stretch>
            <a:fillRect/>
          </a:stretch>
        </p:blipFill>
        <p:spPr bwMode="auto">
          <a:xfrm>
            <a:off x="4267200" y="404664"/>
            <a:ext cx="48768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220" name="Text Box 7"/>
          <p:cNvSpPr txBox="1">
            <a:spLocks noChangeArrowheads="1"/>
          </p:cNvSpPr>
          <p:nvPr/>
        </p:nvSpPr>
        <p:spPr bwMode="auto">
          <a:xfrm>
            <a:off x="4860032" y="4077072"/>
            <a:ext cx="3962400" cy="427037"/>
          </a:xfrm>
          <a:prstGeom prst="rect">
            <a:avLst/>
          </a:prstGeom>
          <a:noFill/>
          <a:ln w="9525">
            <a:noFill/>
            <a:miter lim="800000"/>
            <a:headEnd/>
            <a:tailEnd/>
          </a:ln>
        </p:spPr>
        <p:txBody>
          <a:bodyPr>
            <a:spAutoFit/>
          </a:bodyPr>
          <a:lstStyle/>
          <a:p>
            <a:pPr>
              <a:spcBef>
                <a:spcPct val="50000"/>
              </a:spcBef>
            </a:pP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Б.</a:t>
            </a:r>
            <a:r>
              <a:rPr lang="uk-UA" sz="2200" b="1" dirty="0" err="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Тіто</a:t>
            </a:r>
            <a:r>
              <a:rPr lang="uk-UA"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 в кабінеті, 1946 р.</a:t>
            </a:r>
            <a:endParaRPr lang="ru-RU" sz="2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9221" name="Text Box 9"/>
          <p:cNvSpPr txBox="1">
            <a:spLocks noChangeArrowheads="1"/>
          </p:cNvSpPr>
          <p:nvPr/>
        </p:nvSpPr>
        <p:spPr bwMode="auto">
          <a:xfrm>
            <a:off x="251520" y="5229200"/>
            <a:ext cx="7092280" cy="1200329"/>
          </a:xfrm>
          <a:prstGeom prst="rect">
            <a:avLst/>
          </a:prstGeom>
          <a:noFill/>
          <a:ln w="9525">
            <a:noFill/>
            <a:miter lim="800000"/>
            <a:headEnd/>
            <a:tailEnd/>
          </a:ln>
        </p:spPr>
        <p:txBody>
          <a:bodyPr wrap="square">
            <a:spAutoFit/>
          </a:bodyPr>
          <a:lstStyle/>
          <a:p>
            <a:pPr>
              <a:spcBef>
                <a:spcPct val="50000"/>
              </a:spcBef>
            </a:pP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Югославія перейшла на п'ятирічне планування, затвердивши 1947 р. перший п'ятирічний план </a:t>
            </a:r>
            <a:r>
              <a:rPr lang="uk-UA" sz="2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uk-UA"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1947-1951 рр.).</a:t>
            </a:r>
            <a:endParaRPr lang="ru-RU"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Tree>
  </p:cSld>
  <p:clrMapOvr>
    <a:masterClrMapping/>
  </p:clrMapOvr>
  <p:transition advTm="900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TotalTime>
  <Words>7441</Words>
  <Application>Microsoft Office PowerPoint</Application>
  <PresentationFormat>Екран (4:3)</PresentationFormat>
  <Paragraphs>305</Paragraphs>
  <Slides>59</Slides>
  <Notes>34</Notes>
  <HiddenSlides>0</HiddenSlides>
  <MMClips>1</MMClips>
  <ScaleCrop>false</ScaleCrop>
  <HeadingPairs>
    <vt:vector size="6" baseType="variant">
      <vt:variant>
        <vt:lpstr>Тема</vt:lpstr>
      </vt:variant>
      <vt:variant>
        <vt:i4>7</vt:i4>
      </vt:variant>
      <vt:variant>
        <vt:lpstr>Вбудовані сервери OLE</vt:lpstr>
      </vt:variant>
      <vt:variant>
        <vt:i4>1</vt:i4>
      </vt:variant>
      <vt:variant>
        <vt:lpstr>Заголовки слайдів</vt:lpstr>
      </vt:variant>
      <vt:variant>
        <vt:i4>59</vt:i4>
      </vt:variant>
    </vt:vector>
  </HeadingPairs>
  <TitlesOfParts>
    <vt:vector size="67" baseType="lpstr">
      <vt:lpstr>Тема Office</vt:lpstr>
      <vt:lpstr>1_Тема Office</vt:lpstr>
      <vt:lpstr>2_Тема Office</vt:lpstr>
      <vt:lpstr>3_Тема Office</vt:lpstr>
      <vt:lpstr>4_Тема Office</vt:lpstr>
      <vt:lpstr>5_Тема Office</vt:lpstr>
      <vt:lpstr>6_Тема Office</vt:lpstr>
      <vt:lpstr>Видео-клип</vt:lpstr>
      <vt:lpstr>Югославія.  Нові  південнослов'янські  держави</vt:lpstr>
      <vt:lpstr>Слайд 2</vt:lpstr>
      <vt:lpstr>Слайд 3</vt:lpstr>
      <vt:lpstr>Комуністи при владі. І.Тіто. Конфлікт з СРСР.</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Загострення міжнаціональних відносин та політичної ситуації в країні.</vt:lpstr>
      <vt:lpstr>Слайд 31</vt:lpstr>
      <vt:lpstr>Слайд 32</vt:lpstr>
      <vt:lpstr>Проголошення незалежності югославських республік. Громадянська війна. Участь міжнародних організацій у врегулюванні конфлікту на Балканах.</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Югославія. Нові південнослов’янські держави</dc:title>
  <dc:creator>Администратор</dc:creator>
  <cp:lastModifiedBy>Яна</cp:lastModifiedBy>
  <cp:revision>87</cp:revision>
  <dcterms:modified xsi:type="dcterms:W3CDTF">2013-03-20T16:37:35Z</dcterms:modified>
</cp:coreProperties>
</file>