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6" r:id="rId2"/>
    <p:sldId id="287" r:id="rId3"/>
    <p:sldId id="288" r:id="rId4"/>
    <p:sldId id="289" r:id="rId5"/>
    <p:sldId id="290" r:id="rId6"/>
    <p:sldId id="291" r:id="rId7"/>
    <p:sldId id="292" r:id="rId8"/>
    <p:sldId id="306" r:id="rId9"/>
    <p:sldId id="307" r:id="rId10"/>
    <p:sldId id="308" r:id="rId11"/>
    <p:sldId id="309" r:id="rId12"/>
    <p:sldId id="298" r:id="rId13"/>
    <p:sldId id="310" r:id="rId14"/>
    <p:sldId id="304" r:id="rId15"/>
    <p:sldId id="313" r:id="rId16"/>
    <p:sldId id="311" r:id="rId17"/>
    <p:sldId id="299" r:id="rId18"/>
    <p:sldId id="312" r:id="rId19"/>
    <p:sldId id="314" r:id="rId20"/>
    <p:sldId id="302" r:id="rId21"/>
    <p:sldId id="30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uk-UA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Частка США у світовій економіці в 1920році,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%</a:t>
            </a:r>
            <a:endParaRPr lang="en-US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</c:rich>
      </c:tx>
      <c:layout>
        <c:manualLayout>
          <c:xMode val="edge"/>
          <c:yMode val="edge"/>
          <c:x val="0.19314814814814815"/>
          <c:y val="1.8880647336480108E-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solidFill>
                <a:srgbClr val="FF0000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вугілля</c:v>
                </c:pt>
                <c:pt idx="1">
                  <c:v>чавун</c:v>
                </c:pt>
                <c:pt idx="2">
                  <c:v>сталь</c:v>
                </c:pt>
                <c:pt idx="3">
                  <c:v>нафта</c:v>
                </c:pt>
                <c:pt idx="4">
                  <c:v>автомобілі</c:v>
                </c:pt>
                <c:pt idx="5">
                  <c:v>золото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50</c:v>
                </c:pt>
                <c:pt idx="1">
                  <c:v>60</c:v>
                </c:pt>
                <c:pt idx="2">
                  <c:v>60</c:v>
                </c:pt>
                <c:pt idx="3">
                  <c:v>67</c:v>
                </c:pt>
                <c:pt idx="4">
                  <c:v>85</c:v>
                </c:pt>
                <c:pt idx="5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5445888"/>
        <c:axId val="155071616"/>
      </c:barChart>
      <c:catAx>
        <c:axId val="135445888"/>
        <c:scaling>
          <c:orientation val="minMax"/>
        </c:scaling>
        <c:delete val="0"/>
        <c:axPos val="b"/>
        <c:majorTickMark val="out"/>
        <c:minorTickMark val="none"/>
        <c:tickLblPos val="nextTo"/>
        <c:crossAx val="155071616"/>
        <c:crosses val="autoZero"/>
        <c:auto val="1"/>
        <c:lblAlgn val="ctr"/>
        <c:lblOffset val="100"/>
        <c:noMultiLvlLbl val="0"/>
      </c:catAx>
      <c:valAx>
        <c:axId val="155071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5445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urier New" pitchFamily="49" charset="0"/>
                <a:cs typeface="Courier New" pitchFamily="49" charset="0"/>
              </a:defRPr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Courier New" pitchFamily="49" charset="0"/>
                <a:cs typeface="Courier New" pitchFamily="49" charset="0"/>
              </a:defRPr>
            </a:lvl1pPr>
            <a:lvl2pPr>
              <a:defRPr b="1">
                <a:latin typeface="Courier New" pitchFamily="49" charset="0"/>
                <a:cs typeface="Courier New" pitchFamily="49" charset="0"/>
              </a:defRPr>
            </a:lvl2pPr>
            <a:lvl3pPr>
              <a:defRPr b="1">
                <a:latin typeface="Courier New" pitchFamily="49" charset="0"/>
                <a:cs typeface="Courier New" pitchFamily="49" charset="0"/>
              </a:defRPr>
            </a:lvl3pPr>
            <a:lvl4pPr>
              <a:defRPr b="1">
                <a:latin typeface="Courier New" pitchFamily="49" charset="0"/>
                <a:cs typeface="Courier New" pitchFamily="49" charset="0"/>
              </a:defRPr>
            </a:lvl4pPr>
            <a:lvl5pPr>
              <a:defRPr b="1">
                <a:latin typeface="Courier New" pitchFamily="49" charset="0"/>
                <a:cs typeface="Courier New" pitchFamily="49" charset="0"/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ea typeface="+mj-ea"/>
                <a:cs typeface="Courier New" pitchFamily="49" charset="0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urier New" pitchFamily="49" charset="0"/>
                <a:cs typeface="Courier New" pitchFamily="49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>
                <a:latin typeface="Courier New" pitchFamily="49" charset="0"/>
                <a:cs typeface="Courier New" pitchFamily="49" charset="0"/>
              </a:defRPr>
            </a:lvl1pPr>
            <a:lvl2pPr>
              <a:defRPr sz="2400">
                <a:latin typeface="Courier New" pitchFamily="49" charset="0"/>
                <a:cs typeface="Courier New" pitchFamily="49" charset="0"/>
              </a:defRPr>
            </a:lvl2pPr>
            <a:lvl3pPr>
              <a:defRPr sz="2000">
                <a:latin typeface="Courier New" pitchFamily="49" charset="0"/>
                <a:cs typeface="Courier New" pitchFamily="49" charset="0"/>
              </a:defRPr>
            </a:lvl3pPr>
            <a:lvl4pPr>
              <a:defRPr sz="1800">
                <a:latin typeface="Courier New" pitchFamily="49" charset="0"/>
                <a:cs typeface="Courier New" pitchFamily="49" charset="0"/>
              </a:defRPr>
            </a:lvl4pPr>
            <a:lvl5pPr>
              <a:defRPr sz="1800">
                <a:latin typeface="Courier New" pitchFamily="49" charset="0"/>
                <a:cs typeface="Courier New" pitchFamily="49" charset="0"/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>
                <a:latin typeface="Courier New" pitchFamily="49" charset="0"/>
                <a:cs typeface="Courier New" pitchFamily="49" charset="0"/>
              </a:defRPr>
            </a:lvl1pPr>
            <a:lvl2pPr>
              <a:defRPr sz="2400">
                <a:latin typeface="Courier New" pitchFamily="49" charset="0"/>
                <a:cs typeface="Courier New" pitchFamily="49" charset="0"/>
              </a:defRPr>
            </a:lvl2pPr>
            <a:lvl3pPr>
              <a:defRPr sz="2000">
                <a:latin typeface="Courier New" pitchFamily="49" charset="0"/>
                <a:cs typeface="Courier New" pitchFamily="49" charset="0"/>
              </a:defRPr>
            </a:lvl3pPr>
            <a:lvl4pPr>
              <a:defRPr sz="1800">
                <a:latin typeface="Courier New" pitchFamily="49" charset="0"/>
                <a:cs typeface="Courier New" pitchFamily="49" charset="0"/>
              </a:defRPr>
            </a:lvl4pPr>
            <a:lvl5pPr>
              <a:defRPr sz="1800">
                <a:latin typeface="Courier New" pitchFamily="49" charset="0"/>
                <a:cs typeface="Courier New" pitchFamily="49" charset="0"/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1" cap="all" baseline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1" cap="all" baseline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>
                <a:latin typeface="Courier New" pitchFamily="49" charset="0"/>
                <a:cs typeface="Courier New" pitchFamily="49" charset="0"/>
              </a:defRPr>
            </a:lvl1pPr>
            <a:lvl2pPr>
              <a:defRPr sz="2000">
                <a:latin typeface="Courier New" pitchFamily="49" charset="0"/>
                <a:cs typeface="Courier New" pitchFamily="49" charset="0"/>
              </a:defRPr>
            </a:lvl2pPr>
            <a:lvl3pPr>
              <a:defRPr sz="1800">
                <a:latin typeface="Courier New" pitchFamily="49" charset="0"/>
                <a:cs typeface="Courier New" pitchFamily="49" charset="0"/>
              </a:defRPr>
            </a:lvl3pPr>
            <a:lvl4pPr>
              <a:defRPr sz="1600">
                <a:latin typeface="Courier New" pitchFamily="49" charset="0"/>
                <a:cs typeface="Courier New" pitchFamily="49" charset="0"/>
              </a:defRPr>
            </a:lvl4pPr>
            <a:lvl5pPr>
              <a:defRPr sz="1600">
                <a:latin typeface="Courier New" pitchFamily="49" charset="0"/>
                <a:cs typeface="Courier New" pitchFamily="49" charset="0"/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>
                <a:latin typeface="Courier New" pitchFamily="49" charset="0"/>
                <a:cs typeface="Courier New" pitchFamily="49" charset="0"/>
              </a:defRPr>
            </a:lvl1pPr>
            <a:lvl2pPr>
              <a:defRPr sz="2000">
                <a:latin typeface="Courier New" pitchFamily="49" charset="0"/>
                <a:cs typeface="Courier New" pitchFamily="49" charset="0"/>
              </a:defRPr>
            </a:lvl2pPr>
            <a:lvl3pPr>
              <a:defRPr sz="1800">
                <a:latin typeface="Courier New" pitchFamily="49" charset="0"/>
                <a:cs typeface="Courier New" pitchFamily="49" charset="0"/>
              </a:defRPr>
            </a:lvl3pPr>
            <a:lvl4pPr>
              <a:defRPr sz="1600">
                <a:latin typeface="Courier New" pitchFamily="49" charset="0"/>
                <a:cs typeface="Courier New" pitchFamily="49" charset="0"/>
              </a:defRPr>
            </a:lvl4pPr>
            <a:lvl5pPr>
              <a:defRPr sz="1600">
                <a:latin typeface="Courier New" pitchFamily="49" charset="0"/>
                <a:cs typeface="Courier New" pitchFamily="49" charset="0"/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dirty="0" smtClean="0"/>
              <a:t>Образец текста</a:t>
            </a:r>
          </a:p>
          <a:p>
            <a:pPr lvl="1" eaLnBrk="1" latinLnBrk="0" hangingPunct="1"/>
            <a:r>
              <a:rPr kumimoji="0" lang="ru-RU" dirty="0" smtClean="0"/>
              <a:t>Второй уровень</a:t>
            </a:r>
          </a:p>
          <a:p>
            <a:pPr lvl="2" eaLnBrk="1" latinLnBrk="0" hangingPunct="1"/>
            <a:r>
              <a:rPr kumimoji="0" lang="ru-RU" dirty="0" smtClean="0"/>
              <a:t>Третий уровень</a:t>
            </a:r>
          </a:p>
          <a:p>
            <a:pPr lvl="3" eaLnBrk="1" latinLnBrk="0" hangingPunct="1"/>
            <a:r>
              <a:rPr kumimoji="0" lang="ru-RU" dirty="0" smtClean="0"/>
              <a:t>Четвертый уровень</a:t>
            </a:r>
          </a:p>
          <a:p>
            <a:pPr lvl="4" eaLnBrk="1" latinLnBrk="0" hangingPunct="1"/>
            <a:r>
              <a:rPr kumimoji="0" lang="ru-RU" dirty="0" smtClean="0"/>
              <a:t>Пятый уровень</a:t>
            </a:r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solidFill>
            <a:schemeClr val="tx1">
              <a:lumMod val="95000"/>
            </a:schemeClr>
          </a:soli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Courier New" pitchFamily="49" charset="0"/>
          <a:ea typeface="+mj-ea"/>
          <a:cs typeface="Courier New" pitchFamily="49" charset="0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9793" y="3501008"/>
            <a:ext cx="8458200" cy="122237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США в 20-30-х роках ХХ століття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589240"/>
            <a:ext cx="6400800" cy="985664"/>
          </a:xfrm>
        </p:spPr>
        <p:txBody>
          <a:bodyPr>
            <a:noAutofit/>
          </a:bodyPr>
          <a:lstStyle/>
          <a:p>
            <a:r>
              <a:rPr lang="ru-RU" sz="1800" dirty="0" smtClean="0"/>
              <a:t>©Тарасов В.В.</a:t>
            </a:r>
          </a:p>
          <a:p>
            <a:r>
              <a:rPr lang="uk-UA" sz="1800" dirty="0"/>
              <a:t>в</a:t>
            </a:r>
            <a:r>
              <a:rPr lang="uk-UA" sz="1800" dirty="0" smtClean="0"/>
              <a:t>читель історії Серпневого НВК</a:t>
            </a:r>
          </a:p>
          <a:p>
            <a:r>
              <a:rPr lang="uk-UA" sz="1800" dirty="0" smtClean="0"/>
              <a:t>2011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207598"/>
            <a:ext cx="3768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Всесвітня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історія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. 10 </a:t>
            </a:r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клас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04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Наслідки Першої світової війни для США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75656" y="1916832"/>
            <a:ext cx="60486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Економічні: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3789040"/>
            <a:ext cx="345638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Зростання прибутку американських компаній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940152" y="3717032"/>
            <a:ext cx="302433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Прискорення розвитку промисловості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4941168"/>
            <a:ext cx="345638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Зростання національного багатства країни у 2,5 рази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36096" y="4941168"/>
            <a:ext cx="309634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Перетворення США на світового кредитора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47664" y="5949280"/>
            <a:ext cx="568863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Зростання закордонних американських інвестицій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0" name="Прямая со стрелкой 9"/>
          <p:cNvCxnSpPr>
            <a:stCxn id="3" idx="2"/>
          </p:cNvCxnSpPr>
          <p:nvPr/>
        </p:nvCxnSpPr>
        <p:spPr>
          <a:xfrm flipH="1">
            <a:off x="3563888" y="2636912"/>
            <a:ext cx="936104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3" idx="2"/>
          </p:cNvCxnSpPr>
          <p:nvPr/>
        </p:nvCxnSpPr>
        <p:spPr>
          <a:xfrm flipH="1">
            <a:off x="3995936" y="2636912"/>
            <a:ext cx="504056" cy="2232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3" idx="2"/>
          </p:cNvCxnSpPr>
          <p:nvPr/>
        </p:nvCxnSpPr>
        <p:spPr>
          <a:xfrm>
            <a:off x="4499992" y="2636912"/>
            <a:ext cx="144016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3" idx="2"/>
          </p:cNvCxnSpPr>
          <p:nvPr/>
        </p:nvCxnSpPr>
        <p:spPr>
          <a:xfrm>
            <a:off x="4499992" y="2636912"/>
            <a:ext cx="936104" cy="2232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3" idx="2"/>
          </p:cNvCxnSpPr>
          <p:nvPr/>
        </p:nvCxnSpPr>
        <p:spPr>
          <a:xfrm>
            <a:off x="4499992" y="2636912"/>
            <a:ext cx="72008" cy="31683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098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Період «процвітання»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( </a:t>
            </a:r>
            <a:r>
              <a:rPr lang="uk-UA" dirty="0"/>
              <a:t>«проспериті</a:t>
            </a:r>
            <a:r>
              <a:rPr lang="uk-UA" dirty="0" smtClean="0"/>
              <a:t>»)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844824"/>
            <a:ext cx="388843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Зростання попиту на американські товари у світі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48064" y="1844824"/>
            <a:ext cx="345638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Економічне піднесення США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3501008"/>
            <a:ext cx="2051720" cy="2376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Зростання промислового виробництва на 20%</a:t>
            </a:r>
          </a:p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1923-1929рр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39752" y="3573016"/>
            <a:ext cx="1728192" cy="2304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Зростання прибутків монополій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4048" y="3573016"/>
            <a:ext cx="1656184" cy="2304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Поширення системи кредитування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76256" y="3573016"/>
            <a:ext cx="1944216" cy="2304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Криза надвиробництва у с/г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0" name="Прямая со стрелкой 9"/>
          <p:cNvCxnSpPr>
            <a:stCxn id="4" idx="2"/>
          </p:cNvCxnSpPr>
          <p:nvPr/>
        </p:nvCxnSpPr>
        <p:spPr>
          <a:xfrm flipH="1">
            <a:off x="1835696" y="2780928"/>
            <a:ext cx="28803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" idx="2"/>
          </p:cNvCxnSpPr>
          <p:nvPr/>
        </p:nvCxnSpPr>
        <p:spPr>
          <a:xfrm>
            <a:off x="2123728" y="2780928"/>
            <a:ext cx="36004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5" idx="2"/>
          </p:cNvCxnSpPr>
          <p:nvPr/>
        </p:nvCxnSpPr>
        <p:spPr>
          <a:xfrm flipH="1">
            <a:off x="6516216" y="2780928"/>
            <a:ext cx="36004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5" idx="2"/>
          </p:cNvCxnSpPr>
          <p:nvPr/>
        </p:nvCxnSpPr>
        <p:spPr>
          <a:xfrm>
            <a:off x="6876256" y="2780928"/>
            <a:ext cx="21602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трелка вправо 16"/>
          <p:cNvSpPr/>
          <p:nvPr/>
        </p:nvSpPr>
        <p:spPr>
          <a:xfrm>
            <a:off x="4067944" y="2204864"/>
            <a:ext cx="864096" cy="108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888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Президент США </a:t>
            </a:r>
            <a:r>
              <a:rPr lang="ru-RU" dirty="0" err="1"/>
              <a:t>У.Гардінг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(1921-1923 </a:t>
            </a:r>
            <a:r>
              <a:rPr lang="ru-RU" dirty="0" err="1"/>
              <a:t>рр</a:t>
            </a:r>
            <a:r>
              <a:rPr lang="ru-RU" dirty="0" smtClean="0"/>
              <a:t>.)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" y="1356742"/>
            <a:ext cx="3190875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6666108" y="1393216"/>
            <a:ext cx="244827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Courier New" pitchFamily="49" charset="0"/>
                <a:cs typeface="Courier New" pitchFamily="49" charset="0"/>
              </a:rPr>
              <a:t>РЕФОРМИ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27411" y="2099835"/>
            <a:ext cx="345638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Політика невтручання в економіку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91880" y="2924944"/>
            <a:ext cx="345638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Скорочення державних витрат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51920" y="3645024"/>
            <a:ext cx="345638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Скасування податку на прибуток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39952" y="4437112"/>
            <a:ext cx="345638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Скасування контролю за цінами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44008" y="5229200"/>
            <a:ext cx="3456384" cy="7647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Підтримка «сухого закону»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8" name="Прямая со стрелкой 7"/>
          <p:cNvCxnSpPr>
            <a:endCxn id="3" idx="3"/>
          </p:cNvCxnSpPr>
          <p:nvPr/>
        </p:nvCxnSpPr>
        <p:spPr>
          <a:xfrm flipH="1">
            <a:off x="6683795" y="1897272"/>
            <a:ext cx="2430585" cy="5626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5" idx="3"/>
          </p:cNvCxnSpPr>
          <p:nvPr/>
        </p:nvCxnSpPr>
        <p:spPr>
          <a:xfrm flipH="1">
            <a:off x="6948264" y="1897272"/>
            <a:ext cx="2166116" cy="13517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7308304" y="1897272"/>
            <a:ext cx="1806076" cy="20357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7668344" y="1897272"/>
            <a:ext cx="1446036" cy="2899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8211342" y="1897272"/>
            <a:ext cx="903038" cy="33319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211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Президент США </a:t>
            </a:r>
            <a:r>
              <a:rPr lang="ru-RU" dirty="0" err="1"/>
              <a:t>К.Кулідж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(1923-1929 </a:t>
            </a:r>
            <a:r>
              <a:rPr lang="ru-RU" dirty="0" err="1"/>
              <a:t>рр</a:t>
            </a:r>
            <a:r>
              <a:rPr lang="ru-RU" dirty="0" smtClean="0"/>
              <a:t>.)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788" y="1556792"/>
            <a:ext cx="3084843" cy="3999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491880" y="1628800"/>
            <a:ext cx="244827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Courier New" pitchFamily="49" charset="0"/>
                <a:cs typeface="Courier New" pitchFamily="49" charset="0"/>
              </a:rPr>
              <a:t>РЕФОРМИ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78" y="2492896"/>
            <a:ext cx="453650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Продовження політики невтручання в економіку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3645024"/>
            <a:ext cx="453650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Відстоювання «принципу індивідуальної відповідальності кожного американця»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4" name="Прямая со стрелкой 3"/>
          <p:cNvCxnSpPr>
            <a:endCxn id="6" idx="3"/>
          </p:cNvCxnSpPr>
          <p:nvPr/>
        </p:nvCxnSpPr>
        <p:spPr>
          <a:xfrm flipH="1">
            <a:off x="4540282" y="2132856"/>
            <a:ext cx="895814" cy="8280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4988189" y="2132856"/>
            <a:ext cx="447907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855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uk-UA" dirty="0" smtClean="0"/>
              <a:t>Г.Гувер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3228975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5629300"/>
            <a:ext cx="32175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Courier New" pitchFamily="49" charset="0"/>
                <a:cs typeface="Courier New" pitchFamily="49" charset="0"/>
              </a:rPr>
              <a:t>Президент США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Г.Гувер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ru-RU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1929-1933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рр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.)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91880" y="1052736"/>
            <a:ext cx="5194920" cy="5688632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Крах на Нью-</a:t>
            </a:r>
            <a:r>
              <a:rPr lang="ru-RU" dirty="0" err="1"/>
              <a:t>Йоркській</a:t>
            </a:r>
            <a:r>
              <a:rPr lang="ru-RU" dirty="0"/>
              <a:t> </a:t>
            </a:r>
            <a:r>
              <a:rPr lang="ru-RU" dirty="0" err="1"/>
              <a:t>біржі</a:t>
            </a:r>
            <a:r>
              <a:rPr lang="ru-RU" dirty="0"/>
              <a:t> 29 </a:t>
            </a:r>
            <a:r>
              <a:rPr lang="ru-RU" dirty="0" err="1"/>
              <a:t>жовтня</a:t>
            </a:r>
            <a:r>
              <a:rPr lang="ru-RU" dirty="0"/>
              <a:t> 1929 р. («</a:t>
            </a:r>
            <a:r>
              <a:rPr lang="ru-RU" dirty="0" err="1"/>
              <a:t>чорний</a:t>
            </a:r>
            <a:r>
              <a:rPr lang="ru-RU" dirty="0"/>
              <a:t> </a:t>
            </a:r>
            <a:r>
              <a:rPr lang="ru-RU" dirty="0" err="1"/>
              <a:t>вівторок</a:t>
            </a:r>
            <a:r>
              <a:rPr lang="ru-RU" dirty="0"/>
              <a:t>») </a:t>
            </a:r>
            <a:r>
              <a:rPr lang="ru-RU" dirty="0" smtClean="0"/>
              <a:t>– початок «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депресії</a:t>
            </a:r>
            <a:r>
              <a:rPr lang="ru-RU" dirty="0" smtClean="0"/>
              <a:t>».</a:t>
            </a:r>
          </a:p>
          <a:p>
            <a:r>
              <a:rPr lang="uk-UA" b="1" dirty="0" smtClean="0">
                <a:solidFill>
                  <a:srgbClr val="FFFF00"/>
                </a:solidFill>
              </a:rPr>
              <a:t>Основні напрямки внутрішньої політики адміністрації Г.Гувера:</a:t>
            </a:r>
          </a:p>
          <a:p>
            <a:pPr>
              <a:buFont typeface="Wingdings" pitchFamily="2" charset="2"/>
              <a:buChar char="v"/>
            </a:pPr>
            <a:r>
              <a:rPr lang="uk-UA" dirty="0"/>
              <a:t>«принципу індивідуальної відповідальності кожного американця»</a:t>
            </a:r>
            <a:endParaRPr lang="ru-RU" dirty="0"/>
          </a:p>
          <a:p>
            <a:pPr>
              <a:buFont typeface="Wingdings" pitchFamily="2" charset="2"/>
              <a:buChar char="v"/>
            </a:pPr>
            <a:r>
              <a:rPr lang="uk-UA" dirty="0"/>
              <a:t>д</a:t>
            </a:r>
            <a:r>
              <a:rPr lang="uk-UA" dirty="0" smtClean="0"/>
              <a:t>ержава виступає </a:t>
            </a:r>
            <a:r>
              <a:rPr lang="ru-RU" dirty="0"/>
              <a:t>координатором </a:t>
            </a:r>
            <a:r>
              <a:rPr lang="ru-RU" dirty="0" err="1"/>
              <a:t>приватної</a:t>
            </a:r>
            <a:r>
              <a:rPr lang="ru-RU" dirty="0"/>
              <a:t> </a:t>
            </a:r>
            <a:r>
              <a:rPr lang="ru-RU" dirty="0" err="1"/>
              <a:t>ініціативи</a:t>
            </a:r>
            <a:r>
              <a:rPr lang="ru-RU" dirty="0"/>
              <a:t> і </a:t>
            </a:r>
            <a:r>
              <a:rPr lang="ru-RU" dirty="0" err="1"/>
              <a:t>незалежним</a:t>
            </a:r>
            <a:r>
              <a:rPr lang="ru-RU" dirty="0"/>
              <a:t> </a:t>
            </a:r>
            <a:r>
              <a:rPr lang="ru-RU" dirty="0" err="1"/>
              <a:t>арбітром</a:t>
            </a:r>
            <a:r>
              <a:rPr lang="ru-RU" dirty="0"/>
              <a:t> у </a:t>
            </a:r>
            <a:r>
              <a:rPr lang="ru-RU" dirty="0" err="1"/>
              <a:t>боротьбі</a:t>
            </a:r>
            <a:r>
              <a:rPr lang="ru-RU" dirty="0"/>
              <a:t> </a:t>
            </a:r>
            <a:r>
              <a:rPr lang="ru-RU" dirty="0" err="1"/>
              <a:t>конкуруючих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і </a:t>
            </a:r>
            <a:r>
              <a:rPr lang="ru-RU" dirty="0" err="1"/>
              <a:t>політичних</a:t>
            </a:r>
            <a:r>
              <a:rPr lang="ru-RU" dirty="0"/>
              <a:t> </a:t>
            </a:r>
            <a:r>
              <a:rPr lang="ru-RU" dirty="0" err="1" smtClean="0"/>
              <a:t>груп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dirty="0" err="1" smtClean="0"/>
              <a:t>американська</a:t>
            </a:r>
            <a:r>
              <a:rPr lang="ru-RU" dirty="0" smtClean="0"/>
              <a:t> </a:t>
            </a:r>
            <a:r>
              <a:rPr lang="ru-RU" dirty="0"/>
              <a:t>ж </a:t>
            </a:r>
            <a:r>
              <a:rPr lang="ru-RU" dirty="0" err="1"/>
              <a:t>економіка</a:t>
            </a:r>
            <a:r>
              <a:rPr lang="ru-RU" dirty="0"/>
              <a:t> </a:t>
            </a:r>
            <a:r>
              <a:rPr lang="ru-RU" dirty="0" err="1"/>
              <a:t>цілком</a:t>
            </a:r>
            <a:r>
              <a:rPr lang="ru-RU" dirty="0"/>
              <a:t> здорова і не </a:t>
            </a:r>
            <a:r>
              <a:rPr lang="ru-RU" dirty="0" err="1"/>
              <a:t>потребує</a:t>
            </a:r>
            <a:r>
              <a:rPr lang="ru-RU" dirty="0"/>
              <a:t> </a:t>
            </a:r>
            <a:r>
              <a:rPr lang="ru-RU" dirty="0" err="1"/>
              <a:t>сильнодіючих</a:t>
            </a:r>
            <a:r>
              <a:rPr lang="ru-RU" dirty="0"/>
              <a:t> </a:t>
            </a:r>
            <a:r>
              <a:rPr lang="ru-RU" dirty="0" err="1" smtClean="0"/>
              <a:t>ліків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скликав </a:t>
            </a:r>
            <a:r>
              <a:rPr lang="ru-RU" dirty="0" err="1"/>
              <a:t>конференції</a:t>
            </a:r>
            <a:r>
              <a:rPr lang="ru-RU" dirty="0"/>
              <a:t> </a:t>
            </a:r>
            <a:r>
              <a:rPr lang="ru-RU" dirty="0" err="1"/>
              <a:t>представників</a:t>
            </a:r>
            <a:r>
              <a:rPr lang="ru-RU" dirty="0"/>
              <a:t> </a:t>
            </a:r>
            <a:r>
              <a:rPr lang="ru-RU" dirty="0" err="1"/>
              <a:t>ділових</a:t>
            </a:r>
            <a:r>
              <a:rPr lang="ru-RU" dirty="0"/>
              <a:t> </a:t>
            </a:r>
            <a:r>
              <a:rPr lang="ru-RU" dirty="0" err="1"/>
              <a:t>кіл</a:t>
            </a:r>
            <a:r>
              <a:rPr lang="ru-RU" dirty="0"/>
              <a:t> і </a:t>
            </a:r>
            <a:r>
              <a:rPr lang="ru-RU" dirty="0" err="1"/>
              <a:t>профспілок</a:t>
            </a:r>
            <a:r>
              <a:rPr lang="ru-RU" dirty="0"/>
              <a:t> для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своєрідного</a:t>
            </a:r>
            <a:r>
              <a:rPr lang="ru-RU" dirty="0"/>
              <a:t> </a:t>
            </a:r>
            <a:r>
              <a:rPr lang="ru-RU" dirty="0" err="1"/>
              <a:t>соціального</a:t>
            </a:r>
            <a:r>
              <a:rPr lang="ru-RU" dirty="0"/>
              <a:t> </a:t>
            </a:r>
            <a:r>
              <a:rPr lang="ru-RU" dirty="0" err="1"/>
              <a:t>перемир’я</a:t>
            </a:r>
            <a:r>
              <a:rPr lang="ru-RU" dirty="0"/>
              <a:t>, закликав </a:t>
            </a:r>
            <a:r>
              <a:rPr lang="ru-RU" dirty="0" err="1"/>
              <a:t>розширяти</a:t>
            </a:r>
            <a:r>
              <a:rPr lang="ru-RU" dirty="0"/>
              <a:t> </a:t>
            </a:r>
            <a:r>
              <a:rPr lang="ru-RU" dirty="0" err="1"/>
              <a:t>приватну</a:t>
            </a:r>
            <a:r>
              <a:rPr lang="ru-RU" dirty="0"/>
              <a:t> </a:t>
            </a:r>
            <a:r>
              <a:rPr lang="ru-RU" dirty="0" err="1"/>
              <a:t>благодійність</a:t>
            </a:r>
            <a:r>
              <a:rPr lang="ru-RU" dirty="0"/>
              <a:t> для </a:t>
            </a:r>
            <a:r>
              <a:rPr lang="ru-RU" dirty="0" err="1"/>
              <a:t>допомоги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 smtClean="0"/>
              <a:t>потребував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dirty="0" err="1" smtClean="0"/>
              <a:t>запровадження</a:t>
            </a:r>
            <a:r>
              <a:rPr lang="ru-RU" dirty="0" smtClean="0"/>
              <a:t> </a:t>
            </a:r>
            <a:r>
              <a:rPr lang="ru-RU" dirty="0" err="1" smtClean="0"/>
              <a:t>високого</a:t>
            </a:r>
            <a:r>
              <a:rPr lang="ru-RU" dirty="0" smtClean="0"/>
              <a:t> </a:t>
            </a:r>
            <a:r>
              <a:rPr lang="ru-RU" dirty="0" err="1" smtClean="0"/>
              <a:t>митного</a:t>
            </a:r>
            <a:r>
              <a:rPr lang="ru-RU" dirty="0" smtClean="0"/>
              <a:t> </a:t>
            </a:r>
            <a:r>
              <a:rPr lang="ru-RU" dirty="0" err="1" smtClean="0"/>
              <a:t>бар’єру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dirty="0" err="1" smtClean="0"/>
              <a:t>закупівля</a:t>
            </a:r>
            <a:r>
              <a:rPr lang="ru-RU" dirty="0" smtClean="0"/>
              <a:t> </a:t>
            </a:r>
            <a:r>
              <a:rPr lang="ru-RU" dirty="0" err="1"/>
              <a:t>надлишків</a:t>
            </a:r>
            <a:r>
              <a:rPr lang="ru-RU" dirty="0"/>
              <a:t> </a:t>
            </a:r>
            <a:r>
              <a:rPr lang="ru-RU" dirty="0" err="1"/>
              <a:t>сільськогосподарської</a:t>
            </a:r>
            <a:r>
              <a:rPr lang="ru-RU" dirty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dirty="0" err="1" smtClean="0"/>
              <a:t>прийнято</a:t>
            </a:r>
            <a:r>
              <a:rPr lang="ru-RU" dirty="0" smtClean="0"/>
              <a:t> </a:t>
            </a:r>
            <a:r>
              <a:rPr lang="ru-RU" dirty="0" err="1"/>
              <a:t>федеральну</a:t>
            </a:r>
            <a:r>
              <a:rPr lang="ru-RU" dirty="0"/>
              <a:t> </a:t>
            </a:r>
            <a:r>
              <a:rPr lang="ru-RU" dirty="0" err="1"/>
              <a:t>програму</a:t>
            </a:r>
            <a:r>
              <a:rPr lang="ru-RU" dirty="0"/>
              <a:t> </a:t>
            </a:r>
            <a:r>
              <a:rPr lang="ru-RU" dirty="0" err="1"/>
              <a:t>будівельних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4593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61" y="188640"/>
            <a:ext cx="3168352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>
                <a:latin typeface="Courier New" pitchFamily="49" charset="0"/>
                <a:cs typeface="Courier New" pitchFamily="49" charset="0"/>
              </a:rPr>
              <a:t>Стихійне</a:t>
            </a:r>
            <a:r>
              <a:rPr lang="ru-RU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b="1" dirty="0" err="1">
                <a:latin typeface="Courier New" pitchFamily="49" charset="0"/>
                <a:cs typeface="Courier New" pitchFamily="49" charset="0"/>
              </a:rPr>
              <a:t>зростання</a:t>
            </a:r>
            <a:r>
              <a:rPr lang="ru-RU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b="1" dirty="0" err="1">
                <a:latin typeface="Courier New" pitchFamily="49" charset="0"/>
                <a:cs typeface="Courier New" pitchFamily="49" charset="0"/>
              </a:rPr>
              <a:t>обсягів</a:t>
            </a:r>
            <a:r>
              <a:rPr lang="ru-RU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b="1" dirty="0" err="1">
                <a:latin typeface="Courier New" pitchFamily="49" charset="0"/>
                <a:cs typeface="Courier New" pitchFamily="49" charset="0"/>
              </a:rPr>
              <a:t>виробництва</a:t>
            </a:r>
            <a:r>
              <a:rPr lang="ru-RU" sz="1400" b="1" dirty="0">
                <a:latin typeface="Courier New" pitchFamily="49" charset="0"/>
                <a:cs typeface="Courier New" pitchFamily="49" charset="0"/>
              </a:rPr>
              <a:t> у 20-х </a:t>
            </a:r>
            <a:r>
              <a:rPr lang="ru-RU" sz="1400" b="1" dirty="0" err="1">
                <a:latin typeface="Courier New" pitchFamily="49" charset="0"/>
                <a:cs typeface="Courier New" pitchFamily="49" charset="0"/>
              </a:rPr>
              <a:t>рр</a:t>
            </a:r>
            <a:r>
              <a:rPr lang="ru-RU" sz="1400" b="1" dirty="0">
                <a:latin typeface="Courier New" pitchFamily="49" charset="0"/>
                <a:cs typeface="Courier New" pitchFamily="49" charset="0"/>
              </a:rPr>
              <a:t>. </a:t>
            </a:r>
            <a:r>
              <a:rPr lang="ru-RU" sz="1400" b="1" dirty="0" err="1">
                <a:latin typeface="Courier New" pitchFamily="49" charset="0"/>
                <a:cs typeface="Courier New" pitchFamily="49" charset="0"/>
              </a:rPr>
              <a:t>значно</a:t>
            </a:r>
            <a:r>
              <a:rPr lang="ru-RU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b="1" dirty="0" err="1">
                <a:latin typeface="Courier New" pitchFamily="49" charset="0"/>
                <a:cs typeface="Courier New" pitchFamily="49" charset="0"/>
              </a:rPr>
              <a:t>перевищило</a:t>
            </a:r>
            <a:r>
              <a:rPr lang="ru-RU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b="1" dirty="0" err="1">
                <a:latin typeface="Courier New" pitchFamily="49" charset="0"/>
                <a:cs typeface="Courier New" pitchFamily="49" charset="0"/>
              </a:rPr>
              <a:t>зростання</a:t>
            </a:r>
            <a:r>
              <a:rPr lang="ru-RU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b="1" dirty="0" err="1">
                <a:latin typeface="Courier New" pitchFamily="49" charset="0"/>
                <a:cs typeface="Courier New" pitchFamily="49" charset="0"/>
              </a:rPr>
              <a:t>прибутків</a:t>
            </a:r>
            <a:r>
              <a:rPr lang="ru-RU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b="1" dirty="0" err="1">
                <a:latin typeface="Courier New" pitchFamily="49" charset="0"/>
                <a:cs typeface="Courier New" pitchFamily="49" charset="0"/>
              </a:rPr>
              <a:t>більшості</a:t>
            </a:r>
            <a:r>
              <a:rPr lang="ru-RU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b="1" dirty="0" err="1">
                <a:latin typeface="Courier New" pitchFamily="49" charset="0"/>
                <a:cs typeface="Courier New" pitchFamily="49" charset="0"/>
              </a:rPr>
              <a:t>американців</a:t>
            </a:r>
            <a:endParaRPr lang="ru-RU" sz="1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-1" y="1967811"/>
            <a:ext cx="3168713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товари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не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розкуповувалися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й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осідали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на складах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виробників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3641501"/>
            <a:ext cx="3168712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latin typeface="Courier New" pitchFamily="49" charset="0"/>
                <a:cs typeface="Courier New" pitchFamily="49" charset="0"/>
              </a:rPr>
              <a:t>Скорочення виробництва. Звільнення робітників. Зростання безробіття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67944" y="5725356"/>
            <a:ext cx="507605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u="sng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Велика депресія</a:t>
            </a:r>
            <a:endParaRPr lang="ru-RU" sz="2000" b="1" u="sng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19872" y="188640"/>
            <a:ext cx="273630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latin typeface="Courier New" pitchFamily="49" charset="0"/>
                <a:cs typeface="Courier New" pitchFamily="49" charset="0"/>
              </a:rPr>
              <a:t>Пільги монополіям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19872" y="1967811"/>
            <a:ext cx="273630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latin typeface="Courier New" pitchFamily="49" charset="0"/>
                <a:cs typeface="Courier New" pitchFamily="49" charset="0"/>
              </a:rPr>
              <a:t>Монополії диктували ціни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19872" y="3645024"/>
            <a:ext cx="2736304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latin typeface="Courier New" pitchFamily="49" charset="0"/>
                <a:cs typeface="Courier New" pitchFamily="49" charset="0"/>
              </a:rPr>
              <a:t>Зростання цін. Потреба в кредитах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72200" y="188640"/>
            <a:ext cx="2592288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latin typeface="Courier New" pitchFamily="49" charset="0"/>
                <a:cs typeface="Courier New" pitchFamily="49" charset="0"/>
              </a:rPr>
              <a:t>Доступність кредитів для населення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72200" y="1967811"/>
            <a:ext cx="2592288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latin typeface="Courier New" pitchFamily="49" charset="0"/>
                <a:cs typeface="Courier New" pitchFamily="49" charset="0"/>
              </a:rPr>
              <a:t>Спекуляції кредитами, захоплення покупками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44207" y="3679266"/>
            <a:ext cx="2523277" cy="11486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latin typeface="Courier New" pitchFamily="49" charset="0"/>
                <a:cs typeface="Courier New" pitchFamily="49" charset="0"/>
              </a:rPr>
              <a:t>Неможливість повернення кредитів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7504" y="5517232"/>
            <a:ext cx="2952328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latin typeface="Courier New" pitchFamily="49" charset="0"/>
                <a:cs typeface="Courier New" pitchFamily="49" charset="0"/>
              </a:rPr>
              <a:t>Проблема повернення наданих кредитів з інших країн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3168712" y="4827871"/>
            <a:ext cx="3203488" cy="8333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1" idx="2"/>
          </p:cNvCxnSpPr>
          <p:nvPr/>
        </p:nvCxnSpPr>
        <p:spPr>
          <a:xfrm>
            <a:off x="4788024" y="4869160"/>
            <a:ext cx="158417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4" idx="2"/>
          </p:cNvCxnSpPr>
          <p:nvPr/>
        </p:nvCxnSpPr>
        <p:spPr>
          <a:xfrm flipH="1">
            <a:off x="6516216" y="4827871"/>
            <a:ext cx="1189630" cy="7613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5" idx="3"/>
          </p:cNvCxnSpPr>
          <p:nvPr/>
        </p:nvCxnSpPr>
        <p:spPr>
          <a:xfrm>
            <a:off x="3059832" y="6129300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965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Ф.Д.Рузвельт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8" y="1836086"/>
            <a:ext cx="3505504" cy="4054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6003915"/>
            <a:ext cx="3493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 smtClean="0">
                <a:latin typeface="Courier New" pitchFamily="49" charset="0"/>
                <a:cs typeface="Courier New" pitchFamily="49" charset="0"/>
              </a:rPr>
              <a:t>Франклін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Делано Рузвельт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348880"/>
            <a:ext cx="2109399" cy="2499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835807" y="5013176"/>
            <a:ext cx="3079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ourier New" pitchFamily="49" charset="0"/>
                <a:cs typeface="Courier New" pitchFamily="49" charset="0"/>
              </a:rPr>
              <a:t>Символ „Нового курсу”</a:t>
            </a:r>
          </a:p>
        </p:txBody>
      </p:sp>
    </p:spTree>
    <p:extLst>
      <p:ext uri="{BB962C8B-B14F-4D97-AF65-F5344CB8AC3E}">
        <p14:creationId xmlns:p14="http://schemas.microsoft.com/office/powerpoint/2010/main" val="760705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«Новий курс» Ф.Д.Рузвельта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839646" y="2639266"/>
            <a:ext cx="403244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Відбудова промисловості та с/г</a:t>
            </a:r>
            <a:endParaRPr lang="ru-RU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01000" y="1196752"/>
            <a:ext cx="216024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Державне регулювання економіки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307" y="1196752"/>
            <a:ext cx="3836810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Створення органів управління економікою НІРА ( промисловість ) та ААА ( с/г)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15722" y="4149080"/>
            <a:ext cx="403244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Зміцнення банківської та фінансової систем</a:t>
            </a:r>
            <a:endParaRPr lang="ru-RU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27474" y="3356992"/>
            <a:ext cx="403244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Зниження рівня соціальної напруженості</a:t>
            </a:r>
            <a:endParaRPr lang="ru-RU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5589240"/>
            <a:ext cx="1944216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Заборона вивозу золота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339752" y="5589240"/>
            <a:ext cx="180020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Девальвація долара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355976" y="5589240"/>
            <a:ext cx="180020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Укрупнення банків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44208" y="5589240"/>
            <a:ext cx="2403962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Надання банкам державних кредитів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3528" y="3140968"/>
            <a:ext cx="3312368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Реформи, спрямовані на поліпшення добробуту, допомога безробітним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44208" y="1196752"/>
            <a:ext cx="240396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Кодекс чесної конкуренції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8" name="Прямая со стрелкой 17"/>
          <p:cNvCxnSpPr>
            <a:stCxn id="3" idx="0"/>
          </p:cNvCxnSpPr>
          <p:nvPr/>
        </p:nvCxnSpPr>
        <p:spPr>
          <a:xfrm flipH="1" flipV="1">
            <a:off x="3898117" y="2348880"/>
            <a:ext cx="2957753" cy="2903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3" idx="0"/>
          </p:cNvCxnSpPr>
          <p:nvPr/>
        </p:nvCxnSpPr>
        <p:spPr>
          <a:xfrm flipH="1" flipV="1">
            <a:off x="5436096" y="2060848"/>
            <a:ext cx="1419774" cy="5784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3" idx="0"/>
          </p:cNvCxnSpPr>
          <p:nvPr/>
        </p:nvCxnSpPr>
        <p:spPr>
          <a:xfrm flipV="1">
            <a:off x="6855870" y="2060848"/>
            <a:ext cx="790319" cy="5784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0" idx="1"/>
          </p:cNvCxnSpPr>
          <p:nvPr/>
        </p:nvCxnSpPr>
        <p:spPr>
          <a:xfrm flipH="1">
            <a:off x="3707904" y="3717032"/>
            <a:ext cx="111957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9" idx="2"/>
          </p:cNvCxnSpPr>
          <p:nvPr/>
        </p:nvCxnSpPr>
        <p:spPr>
          <a:xfrm flipH="1">
            <a:off x="2051720" y="4869160"/>
            <a:ext cx="478022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9" idx="2"/>
          </p:cNvCxnSpPr>
          <p:nvPr/>
        </p:nvCxnSpPr>
        <p:spPr>
          <a:xfrm flipH="1">
            <a:off x="4139952" y="4869160"/>
            <a:ext cx="269199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9" idx="2"/>
          </p:cNvCxnSpPr>
          <p:nvPr/>
        </p:nvCxnSpPr>
        <p:spPr>
          <a:xfrm flipH="1">
            <a:off x="6145983" y="4869160"/>
            <a:ext cx="685963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2" name="Прямая со стрелкой 3071"/>
          <p:cNvCxnSpPr>
            <a:stCxn id="9" idx="2"/>
          </p:cNvCxnSpPr>
          <p:nvPr/>
        </p:nvCxnSpPr>
        <p:spPr>
          <a:xfrm>
            <a:off x="6831946" y="4869160"/>
            <a:ext cx="814243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273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95536" y="116632"/>
            <a:ext cx="4038600" cy="4525963"/>
          </a:xfrm>
        </p:spPr>
        <p:txBody>
          <a:bodyPr>
            <a:normAutofit fontScale="77500" lnSpcReduction="20000"/>
          </a:bodyPr>
          <a:lstStyle/>
          <a:p>
            <a:r>
              <a:rPr lang="uk-UA" b="1" dirty="0" smtClean="0"/>
              <a:t>Кодекс чесної конкуренції встановлював:</a:t>
            </a:r>
          </a:p>
          <a:p>
            <a:pPr marL="137160" indent="0">
              <a:buNone/>
            </a:pPr>
            <a:endParaRPr lang="uk-UA" b="1" dirty="0" smtClean="0"/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Обсяг виробництва;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Рівень зарплати;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Тривалість робочого часу;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Розподіл ринків збуту;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Формування відносин між робітниками та підприємцями на основі закону, колективного договору.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788024" y="116632"/>
            <a:ext cx="4038600" cy="4525963"/>
          </a:xfrm>
        </p:spPr>
        <p:txBody>
          <a:bodyPr>
            <a:normAutofit fontScale="77500" lnSpcReduction="20000"/>
          </a:bodyPr>
          <a:lstStyle/>
          <a:p>
            <a:r>
              <a:rPr lang="uk-UA" b="1" dirty="0" smtClean="0"/>
              <a:t>Соціальні реформи:</a:t>
            </a:r>
          </a:p>
          <a:p>
            <a:pPr marL="137160" indent="0">
              <a:buNone/>
            </a:pPr>
            <a:endParaRPr lang="uk-UA" b="1" dirty="0" smtClean="0"/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Збільшення заробітної плати;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Скорочення тривалості робочого дня;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Введення оплачуваних відпусток;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Соціальне страхування;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Боротьба з безробіття;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Легалізація страйків, професійних спілок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5085184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Courier New" pitchFamily="49" charset="0"/>
                <a:cs typeface="Courier New" pitchFamily="49" charset="0"/>
              </a:rPr>
              <a:t>Уважно проаналізуйте кодекс чесної конкуренції та соціальні реформи Ф.Д.Рузвельта. Які можливі наслідки для подальшого розвитку США?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431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Зовнішня політика США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Прочитайте аргументи прихильників та опонентів щодо світового лідерства США та визначте,які були можливі шляхи здійснення зовнішньої політики США?</a:t>
            </a:r>
          </a:p>
          <a:p>
            <a:r>
              <a:rPr lang="uk-UA" dirty="0" smtClean="0"/>
              <a:t>На основі висловлювання У.</a:t>
            </a:r>
            <a:r>
              <a:rPr lang="uk-UA" dirty="0" err="1" smtClean="0"/>
              <a:t>Черчілля</a:t>
            </a:r>
            <a:r>
              <a:rPr lang="uk-UA" dirty="0" smtClean="0"/>
              <a:t> ( с.175 підручника) визначте, який напрям зовнішньополітичної діяльності обрали США? </a:t>
            </a:r>
          </a:p>
          <a:p>
            <a:r>
              <a:rPr lang="ru-RU" dirty="0"/>
              <a:t>5 </a:t>
            </a:r>
            <a:r>
              <a:rPr lang="ru-RU" dirty="0" err="1"/>
              <a:t>вересня</a:t>
            </a:r>
            <a:r>
              <a:rPr lang="ru-RU" dirty="0"/>
              <a:t> 1939 р. -  </a:t>
            </a:r>
            <a:r>
              <a:rPr lang="ru-RU" dirty="0" err="1"/>
              <a:t>заява</a:t>
            </a:r>
            <a:r>
              <a:rPr lang="ru-RU" dirty="0"/>
              <a:t> уряду США про </a:t>
            </a:r>
            <a:r>
              <a:rPr lang="ru-RU" dirty="0" err="1" smtClean="0"/>
              <a:t>нейтралітет</a:t>
            </a:r>
            <a:r>
              <a:rPr lang="ru-RU" dirty="0" smtClean="0"/>
              <a:t> в </a:t>
            </a:r>
            <a:r>
              <a:rPr lang="ru-RU" dirty="0" err="1" smtClean="0"/>
              <a:t>умовах</a:t>
            </a:r>
            <a:r>
              <a:rPr lang="ru-RU" dirty="0" smtClean="0"/>
              <a:t> </a:t>
            </a:r>
            <a:r>
              <a:rPr lang="ru-RU" dirty="0" err="1" smtClean="0"/>
              <a:t>розгортання</a:t>
            </a:r>
            <a:r>
              <a:rPr lang="ru-RU" dirty="0" smtClean="0"/>
              <a:t> </a:t>
            </a:r>
            <a:r>
              <a:rPr lang="ru-RU" dirty="0" err="1" smtClean="0"/>
              <a:t>Другої</a:t>
            </a:r>
            <a:r>
              <a:rPr lang="ru-RU" dirty="0" smtClean="0"/>
              <a:t>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.</a:t>
            </a:r>
            <a:endParaRPr lang="uk-UA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7221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уроку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 </a:t>
            </a:r>
            <a:r>
              <a:rPr lang="ru-RU" dirty="0" err="1" smtClean="0"/>
              <a:t>познайомитися</a:t>
            </a:r>
            <a:r>
              <a:rPr lang="ru-RU" dirty="0" smtClean="0"/>
              <a:t> з </a:t>
            </a:r>
            <a:r>
              <a:rPr lang="ru-RU" dirty="0" err="1" smtClean="0"/>
              <a:t>особливостями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США у 20-30-хроках ХХ </a:t>
            </a:r>
            <a:r>
              <a:rPr lang="ru-RU" dirty="0" err="1" smtClean="0"/>
              <a:t>століття</a:t>
            </a:r>
            <a:r>
              <a:rPr lang="ru-RU" dirty="0" smtClean="0"/>
              <a:t>;</a:t>
            </a:r>
          </a:p>
          <a:p>
            <a:pPr algn="just"/>
            <a:r>
              <a:rPr lang="uk-UA" dirty="0" smtClean="0"/>
              <a:t>Вчитися встановлювати </a:t>
            </a:r>
            <a:r>
              <a:rPr lang="uk-UA" dirty="0" err="1" smtClean="0"/>
              <a:t>причинно</a:t>
            </a:r>
            <a:r>
              <a:rPr lang="uk-UA" dirty="0" smtClean="0"/>
              <a:t> – наслідкові </a:t>
            </a:r>
            <a:r>
              <a:rPr lang="uk-UA" dirty="0" err="1" smtClean="0"/>
              <a:t>зв»язки</a:t>
            </a:r>
            <a:r>
              <a:rPr lang="uk-UA" dirty="0" smtClean="0"/>
              <a:t>, роботи висновки та узагальнення;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745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Закріплення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709160"/>
          </a:xfrm>
        </p:spPr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ru-RU" dirty="0"/>
              <a:t>1. Як </a:t>
            </a:r>
            <a:r>
              <a:rPr lang="ru-RU" dirty="0" err="1"/>
              <a:t>змінилося</a:t>
            </a:r>
            <a:r>
              <a:rPr lang="ru-RU" dirty="0"/>
              <a:t> становище США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Першої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?</a:t>
            </a:r>
          </a:p>
          <a:p>
            <a:pPr marL="137160" indent="0">
              <a:buNone/>
            </a:pPr>
            <a:r>
              <a:rPr lang="ru-RU" dirty="0"/>
              <a:t>2</a:t>
            </a:r>
            <a:r>
              <a:rPr lang="ru-RU" dirty="0" smtClean="0"/>
              <a:t>.  </a:t>
            </a:r>
            <a:r>
              <a:rPr lang="ru-RU" dirty="0" err="1"/>
              <a:t>З’ясуйте</a:t>
            </a:r>
            <a:r>
              <a:rPr lang="ru-RU" dirty="0"/>
              <a:t> причини і </a:t>
            </a:r>
            <a:r>
              <a:rPr lang="ru-RU" dirty="0" err="1"/>
              <a:t>наслідки</a:t>
            </a:r>
            <a:r>
              <a:rPr lang="ru-RU" dirty="0"/>
              <a:t> </a:t>
            </a:r>
            <a:r>
              <a:rPr lang="ru-RU" dirty="0" err="1"/>
              <a:t>економічної</a:t>
            </a:r>
            <a:r>
              <a:rPr lang="ru-RU" dirty="0"/>
              <a:t> </a:t>
            </a:r>
            <a:r>
              <a:rPr lang="ru-RU" dirty="0" err="1"/>
              <a:t>кризи</a:t>
            </a:r>
            <a:r>
              <a:rPr lang="ru-RU" dirty="0"/>
              <a:t> у США в 1929-1933 </a:t>
            </a:r>
            <a:r>
              <a:rPr lang="ru-RU" dirty="0" err="1"/>
              <a:t>рр</a:t>
            </a:r>
            <a:r>
              <a:rPr lang="ru-RU" dirty="0"/>
              <a:t>.</a:t>
            </a:r>
          </a:p>
          <a:p>
            <a:pPr marL="137160" indent="0">
              <a:buNone/>
            </a:pPr>
            <a:r>
              <a:rPr lang="ru-RU" dirty="0" smtClean="0"/>
              <a:t>3.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реформи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проведені</a:t>
            </a:r>
            <a:r>
              <a:rPr lang="ru-RU" dirty="0"/>
              <a:t> Рузвельтом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виведення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 США з </a:t>
            </a:r>
            <a:r>
              <a:rPr lang="ru-RU" dirty="0" err="1"/>
              <a:t>кризи</a:t>
            </a:r>
            <a:r>
              <a:rPr lang="ru-RU" dirty="0"/>
              <a:t>?</a:t>
            </a:r>
          </a:p>
          <a:p>
            <a:pPr marL="137160" indent="0">
              <a:buNone/>
            </a:pPr>
            <a:r>
              <a:rPr lang="ru-RU" dirty="0" smtClean="0"/>
              <a:t>4.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наслідки</a:t>
            </a:r>
            <a:r>
              <a:rPr lang="ru-RU" dirty="0"/>
              <a:t> реформ "нового курсу</a:t>
            </a:r>
            <a:r>
              <a:rPr lang="ru-RU" dirty="0" smtClean="0"/>
              <a:t>"?</a:t>
            </a:r>
          </a:p>
          <a:p>
            <a:pPr marL="137160" indent="0">
              <a:buNone/>
            </a:pPr>
            <a:r>
              <a:rPr lang="ru-RU" u="sng" dirty="0">
                <a:solidFill>
                  <a:srgbClr val="FFFF00"/>
                </a:solidFill>
              </a:rPr>
              <a:t>«Роль </a:t>
            </a:r>
            <a:r>
              <a:rPr lang="ru-RU" u="sng" dirty="0" err="1">
                <a:solidFill>
                  <a:srgbClr val="FFFF00"/>
                </a:solidFill>
              </a:rPr>
              <a:t>держави</a:t>
            </a:r>
            <a:r>
              <a:rPr lang="ru-RU" u="sng" dirty="0">
                <a:solidFill>
                  <a:srgbClr val="FFFF00"/>
                </a:solidFill>
              </a:rPr>
              <a:t> </a:t>
            </a:r>
            <a:r>
              <a:rPr lang="ru-RU" u="sng" dirty="0" err="1">
                <a:solidFill>
                  <a:srgbClr val="FFFF00"/>
                </a:solidFill>
              </a:rPr>
              <a:t>ускладнюється</a:t>
            </a:r>
            <a:r>
              <a:rPr lang="ru-RU" u="sng" dirty="0">
                <a:solidFill>
                  <a:srgbClr val="FFFF00"/>
                </a:solidFill>
              </a:rPr>
              <a:t> неминуче, тому </a:t>
            </a:r>
            <a:r>
              <a:rPr lang="ru-RU" u="sng" dirty="0" err="1">
                <a:solidFill>
                  <a:srgbClr val="FFFF00"/>
                </a:solidFill>
              </a:rPr>
              <a:t>що</a:t>
            </a:r>
            <a:r>
              <a:rPr lang="ru-RU" u="sng" dirty="0">
                <a:solidFill>
                  <a:srgbClr val="FFFF00"/>
                </a:solidFill>
              </a:rPr>
              <a:t> </a:t>
            </a:r>
            <a:r>
              <a:rPr lang="ru-RU" u="sng" dirty="0" err="1">
                <a:solidFill>
                  <a:srgbClr val="FFFF00"/>
                </a:solidFill>
              </a:rPr>
              <a:t>ускладнюється</a:t>
            </a:r>
            <a:r>
              <a:rPr lang="ru-RU" u="sng" dirty="0">
                <a:solidFill>
                  <a:srgbClr val="FFFF00"/>
                </a:solidFill>
              </a:rPr>
              <a:t> </a:t>
            </a:r>
            <a:r>
              <a:rPr lang="ru-RU" u="sng" dirty="0" err="1">
                <a:solidFill>
                  <a:srgbClr val="FFFF00"/>
                </a:solidFill>
              </a:rPr>
              <a:t>саме</a:t>
            </a:r>
            <a:r>
              <a:rPr lang="ru-RU" u="sng" dirty="0">
                <a:solidFill>
                  <a:srgbClr val="FFFF00"/>
                </a:solidFill>
              </a:rPr>
              <a:t> </a:t>
            </a:r>
            <a:r>
              <a:rPr lang="ru-RU" u="sng" dirty="0" err="1">
                <a:solidFill>
                  <a:srgbClr val="FFFF00"/>
                </a:solidFill>
              </a:rPr>
              <a:t>життя</a:t>
            </a:r>
            <a:r>
              <a:rPr lang="ru-RU" u="sng" dirty="0" smtClean="0">
                <a:solidFill>
                  <a:srgbClr val="FFFF00"/>
                </a:solidFill>
              </a:rPr>
              <a:t>».</a:t>
            </a:r>
            <a:endParaRPr lang="ru-RU" dirty="0"/>
          </a:p>
          <a:p>
            <a:pPr marL="137160" indent="0" algn="just">
              <a:buNone/>
            </a:pPr>
            <a:r>
              <a:rPr lang="ru-RU" dirty="0" smtClean="0"/>
              <a:t>5. </a:t>
            </a:r>
            <a:r>
              <a:rPr lang="uk-UA" dirty="0"/>
              <a:t>Як практична діяльність </a:t>
            </a:r>
            <a:r>
              <a:rPr lang="uk-UA" dirty="0" smtClean="0"/>
              <a:t>Ф.Д.Рузвельта </a:t>
            </a:r>
            <a:r>
              <a:rPr lang="uk-UA" dirty="0"/>
              <a:t>довела справедливість даного висловлювання?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70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Читати §15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231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1. США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Першої</a:t>
            </a:r>
            <a:r>
              <a:rPr lang="ru-RU" dirty="0" smtClean="0"/>
              <a:t>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uk-UA" dirty="0" smtClean="0"/>
              <a:t>2. Період «процвітання» ( «проспериті»).</a:t>
            </a:r>
          </a:p>
          <a:p>
            <a:pPr marL="0" indent="0">
              <a:buNone/>
            </a:pPr>
            <a:r>
              <a:rPr lang="uk-UA" dirty="0" smtClean="0"/>
              <a:t>3. Прояви Великої депресії.</a:t>
            </a:r>
          </a:p>
          <a:p>
            <a:pPr marL="0" indent="0">
              <a:buNone/>
            </a:pPr>
            <a:r>
              <a:rPr lang="uk-UA" dirty="0" smtClean="0"/>
              <a:t>4. Економічні та соціальні засади «Нового курсу» Ф.Д.Рузвельта.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7731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Опорні поняття і дати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4388296" cy="4724400"/>
          </a:xfrm>
        </p:spPr>
        <p:txBody>
          <a:bodyPr>
            <a:normAutofit fontScale="47500" lnSpcReduction="20000"/>
          </a:bodyPr>
          <a:lstStyle/>
          <a:p>
            <a:r>
              <a:rPr lang="uk-UA" sz="5900" b="1" dirty="0" smtClean="0"/>
              <a:t>Опорні поняття:</a:t>
            </a:r>
          </a:p>
          <a:p>
            <a:r>
              <a:rPr lang="uk-UA" sz="5100" dirty="0" smtClean="0"/>
              <a:t>Проспериті;</a:t>
            </a:r>
          </a:p>
          <a:p>
            <a:r>
              <a:rPr lang="uk-UA" sz="5100" dirty="0" smtClean="0"/>
              <a:t>Ізоляціонізм;</a:t>
            </a:r>
          </a:p>
          <a:p>
            <a:r>
              <a:rPr lang="uk-UA" sz="5100" dirty="0" smtClean="0"/>
              <a:t>Новий курс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283968" y="1600200"/>
            <a:ext cx="4707632" cy="4724400"/>
          </a:xfrm>
        </p:spPr>
        <p:txBody>
          <a:bodyPr>
            <a:normAutofit fontScale="47500" lnSpcReduction="20000"/>
          </a:bodyPr>
          <a:lstStyle/>
          <a:p>
            <a:r>
              <a:rPr lang="uk-UA" sz="4400" b="1" dirty="0" smtClean="0"/>
              <a:t>Опорні дати:</a:t>
            </a:r>
          </a:p>
          <a:p>
            <a:r>
              <a:rPr lang="ru-RU" sz="3600" dirty="0"/>
              <a:t>1922-1929 </a:t>
            </a:r>
            <a:r>
              <a:rPr lang="ru-RU" sz="3600" dirty="0" err="1"/>
              <a:t>рр</a:t>
            </a:r>
            <a:r>
              <a:rPr lang="ru-RU" sz="3600" dirty="0"/>
              <a:t>. – </a:t>
            </a:r>
            <a:r>
              <a:rPr lang="ru-RU" sz="3600" dirty="0" err="1"/>
              <a:t>період</a:t>
            </a:r>
            <a:r>
              <a:rPr lang="ru-RU" sz="3600" dirty="0"/>
              <a:t> „</a:t>
            </a:r>
            <a:r>
              <a:rPr lang="ru-RU" sz="3600" dirty="0" err="1"/>
              <a:t>процвітання</a:t>
            </a:r>
            <a:r>
              <a:rPr lang="ru-RU" sz="3600" dirty="0"/>
              <a:t> (</a:t>
            </a:r>
            <a:r>
              <a:rPr lang="ru-RU" sz="3600" dirty="0" err="1"/>
              <a:t>проспереті</a:t>
            </a:r>
            <a:r>
              <a:rPr lang="ru-RU" sz="3600" dirty="0"/>
              <a:t>) в </a:t>
            </a:r>
            <a:r>
              <a:rPr lang="ru-RU" sz="3600" dirty="0" smtClean="0"/>
              <a:t>США</a:t>
            </a:r>
            <a:endParaRPr lang="ru-RU" sz="3600" dirty="0"/>
          </a:p>
          <a:p>
            <a:r>
              <a:rPr lang="ru-RU" sz="3600" dirty="0"/>
              <a:t>29 </a:t>
            </a:r>
            <a:r>
              <a:rPr lang="ru-RU" sz="3600" dirty="0" err="1"/>
              <a:t>жовтня</a:t>
            </a:r>
            <a:r>
              <a:rPr lang="ru-RU" sz="3600" dirty="0"/>
              <a:t> 1929 р. – „</a:t>
            </a:r>
            <a:r>
              <a:rPr lang="ru-RU" sz="3600" dirty="0" err="1"/>
              <a:t>чорний</a:t>
            </a:r>
            <a:r>
              <a:rPr lang="ru-RU" sz="3600" dirty="0"/>
              <a:t> </a:t>
            </a:r>
            <a:r>
              <a:rPr lang="ru-RU" sz="3600" dirty="0" err="1"/>
              <a:t>вівторок</a:t>
            </a:r>
            <a:r>
              <a:rPr lang="ru-RU" sz="3600" dirty="0"/>
              <a:t>”, крах нью-</a:t>
            </a:r>
            <a:r>
              <a:rPr lang="ru-RU" sz="3600" dirty="0" err="1"/>
              <a:t>йорської</a:t>
            </a:r>
            <a:r>
              <a:rPr lang="ru-RU" sz="3600" dirty="0"/>
              <a:t> </a:t>
            </a:r>
            <a:r>
              <a:rPr lang="ru-RU" sz="3600" dirty="0" err="1"/>
              <a:t>фондової</a:t>
            </a:r>
            <a:r>
              <a:rPr lang="ru-RU" sz="3600" dirty="0"/>
              <a:t> </a:t>
            </a:r>
            <a:r>
              <a:rPr lang="ru-RU" sz="3600" dirty="0" err="1"/>
              <a:t>біржі</a:t>
            </a:r>
            <a:r>
              <a:rPr lang="ru-RU" sz="3600" dirty="0"/>
              <a:t>, початок „</a:t>
            </a:r>
            <a:r>
              <a:rPr lang="ru-RU" sz="3600" dirty="0" err="1"/>
              <a:t>великої</a:t>
            </a:r>
            <a:r>
              <a:rPr lang="ru-RU" sz="3600" dirty="0"/>
              <a:t> </a:t>
            </a:r>
            <a:r>
              <a:rPr lang="ru-RU" sz="3600" dirty="0" err="1"/>
              <a:t>депресії</a:t>
            </a:r>
            <a:r>
              <a:rPr lang="ru-RU" sz="3600" dirty="0"/>
              <a:t>” в  США (1929-1933</a:t>
            </a:r>
            <a:r>
              <a:rPr lang="ru-RU" sz="3600" dirty="0" smtClean="0"/>
              <a:t>).</a:t>
            </a:r>
            <a:endParaRPr lang="ru-RU" sz="3600" dirty="0"/>
          </a:p>
          <a:p>
            <a:r>
              <a:rPr lang="ru-RU" sz="3600" dirty="0"/>
              <a:t>4 </a:t>
            </a:r>
            <a:r>
              <a:rPr lang="ru-RU" sz="3600" dirty="0" err="1"/>
              <a:t>березня</a:t>
            </a:r>
            <a:r>
              <a:rPr lang="ru-RU" sz="3600" dirty="0"/>
              <a:t> 1933 р. </a:t>
            </a:r>
            <a:r>
              <a:rPr lang="ru-RU" sz="3600" dirty="0" smtClean="0"/>
              <a:t>-  </a:t>
            </a:r>
            <a:r>
              <a:rPr lang="ru-RU" sz="3600" dirty="0" err="1"/>
              <a:t>в</a:t>
            </a:r>
            <a:r>
              <a:rPr lang="ru-RU" sz="3600" dirty="0" err="1" smtClean="0"/>
              <a:t>ступ</a:t>
            </a:r>
            <a:r>
              <a:rPr lang="ru-RU" sz="3600" dirty="0" smtClean="0"/>
              <a:t> </a:t>
            </a:r>
            <a:r>
              <a:rPr lang="ru-RU" sz="3600" dirty="0" err="1"/>
              <a:t>Ф.Рузвельта</a:t>
            </a:r>
            <a:r>
              <a:rPr lang="ru-RU" sz="3600" dirty="0"/>
              <a:t> на посаду президента США. Початок "нового курсу</a:t>
            </a:r>
            <a:r>
              <a:rPr lang="ru-RU" sz="3600" dirty="0" smtClean="0"/>
              <a:t>".</a:t>
            </a:r>
            <a:endParaRPr lang="ru-RU" sz="3600" dirty="0"/>
          </a:p>
          <a:p>
            <a:r>
              <a:rPr lang="ru-RU" sz="3600" dirty="0"/>
              <a:t>1933 р</a:t>
            </a:r>
            <a:r>
              <a:rPr lang="ru-RU" sz="3600" dirty="0" smtClean="0"/>
              <a:t>. -   </a:t>
            </a:r>
            <a:r>
              <a:rPr lang="ru-RU" sz="3600" dirty="0" err="1"/>
              <a:t>в</a:t>
            </a:r>
            <a:r>
              <a:rPr lang="ru-RU" sz="3600" dirty="0" err="1" smtClean="0"/>
              <a:t>становлення</a:t>
            </a:r>
            <a:r>
              <a:rPr lang="ru-RU" sz="3600" dirty="0" smtClean="0"/>
              <a:t> </a:t>
            </a:r>
            <a:r>
              <a:rPr lang="ru-RU" sz="3600" dirty="0" err="1"/>
              <a:t>дипломатичних</a:t>
            </a:r>
            <a:r>
              <a:rPr lang="ru-RU" sz="3600" dirty="0"/>
              <a:t> </a:t>
            </a:r>
            <a:r>
              <a:rPr lang="ru-RU" sz="3600" dirty="0" err="1"/>
              <a:t>відносин</a:t>
            </a:r>
            <a:r>
              <a:rPr lang="ru-RU" sz="3600" dirty="0"/>
              <a:t> </a:t>
            </a:r>
            <a:r>
              <a:rPr lang="ru-RU" sz="3600" dirty="0" err="1"/>
              <a:t>між</a:t>
            </a:r>
            <a:r>
              <a:rPr lang="ru-RU" sz="3600" dirty="0"/>
              <a:t> СРСР і США</a:t>
            </a:r>
            <a:r>
              <a:rPr lang="ru-RU" sz="3600" dirty="0" smtClean="0"/>
              <a:t>.</a:t>
            </a:r>
            <a:endParaRPr lang="ru-RU" sz="3600" dirty="0"/>
          </a:p>
          <a:p>
            <a:r>
              <a:rPr lang="ru-RU" sz="3600" dirty="0"/>
              <a:t>1935 р. </a:t>
            </a:r>
            <a:r>
              <a:rPr lang="ru-RU" sz="3600" dirty="0" smtClean="0"/>
              <a:t> -  </a:t>
            </a:r>
            <a:r>
              <a:rPr lang="ru-RU" sz="3600" dirty="0"/>
              <a:t>Закон Вагнера</a:t>
            </a:r>
            <a:r>
              <a:rPr lang="ru-RU" sz="3600" dirty="0" smtClean="0"/>
              <a:t>.</a:t>
            </a:r>
            <a:endParaRPr lang="ru-RU" sz="3600" dirty="0"/>
          </a:p>
          <a:p>
            <a:r>
              <a:rPr lang="ru-RU" sz="3600" dirty="0"/>
              <a:t>5 </a:t>
            </a:r>
            <a:r>
              <a:rPr lang="ru-RU" sz="3600" dirty="0" err="1"/>
              <a:t>вересня</a:t>
            </a:r>
            <a:r>
              <a:rPr lang="ru-RU" sz="3600" dirty="0"/>
              <a:t> 1939 р. </a:t>
            </a:r>
            <a:r>
              <a:rPr lang="ru-RU" sz="3600" dirty="0" smtClean="0"/>
              <a:t>-  </a:t>
            </a:r>
            <a:r>
              <a:rPr lang="ru-RU" sz="3600" dirty="0" err="1"/>
              <a:t>з</a:t>
            </a:r>
            <a:r>
              <a:rPr lang="ru-RU" sz="3600" dirty="0" err="1" smtClean="0"/>
              <a:t>аява</a:t>
            </a:r>
            <a:r>
              <a:rPr lang="ru-RU" sz="3600" dirty="0" smtClean="0"/>
              <a:t> </a:t>
            </a:r>
            <a:r>
              <a:rPr lang="ru-RU" sz="3600" dirty="0"/>
              <a:t>уряду США про </a:t>
            </a:r>
            <a:r>
              <a:rPr lang="ru-RU" sz="3600" dirty="0" err="1"/>
              <a:t>нейтралітет</a:t>
            </a:r>
            <a:r>
              <a:rPr lang="ru-RU" sz="3600" dirty="0"/>
              <a:t>.</a:t>
            </a:r>
            <a:endParaRPr lang="uk-UA" sz="3600" dirty="0" smtClean="0"/>
          </a:p>
        </p:txBody>
      </p:sp>
    </p:spTree>
    <p:extLst>
      <p:ext uri="{BB962C8B-B14F-4D97-AF65-F5344CB8AC3E}">
        <p14:creationId xmlns:p14="http://schemas.microsoft.com/office/powerpoint/2010/main" val="115894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Проблемне завдання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u="sng" dirty="0">
                <a:solidFill>
                  <a:srgbClr val="FFFF00"/>
                </a:solidFill>
              </a:rPr>
              <a:t>«Роль </a:t>
            </a:r>
            <a:r>
              <a:rPr lang="ru-RU" u="sng" dirty="0" err="1">
                <a:solidFill>
                  <a:srgbClr val="FFFF00"/>
                </a:solidFill>
              </a:rPr>
              <a:t>держави</a:t>
            </a:r>
            <a:r>
              <a:rPr lang="ru-RU" u="sng" dirty="0">
                <a:solidFill>
                  <a:srgbClr val="FFFF00"/>
                </a:solidFill>
              </a:rPr>
              <a:t> </a:t>
            </a:r>
            <a:r>
              <a:rPr lang="ru-RU" u="sng" dirty="0" err="1">
                <a:solidFill>
                  <a:srgbClr val="FFFF00"/>
                </a:solidFill>
              </a:rPr>
              <a:t>ускладнюється</a:t>
            </a:r>
            <a:r>
              <a:rPr lang="ru-RU" u="sng" dirty="0">
                <a:solidFill>
                  <a:srgbClr val="FFFF00"/>
                </a:solidFill>
              </a:rPr>
              <a:t> неминуче, тому </a:t>
            </a:r>
            <a:r>
              <a:rPr lang="ru-RU" u="sng" dirty="0" err="1">
                <a:solidFill>
                  <a:srgbClr val="FFFF00"/>
                </a:solidFill>
              </a:rPr>
              <a:t>що</a:t>
            </a:r>
            <a:r>
              <a:rPr lang="ru-RU" u="sng" dirty="0">
                <a:solidFill>
                  <a:srgbClr val="FFFF00"/>
                </a:solidFill>
              </a:rPr>
              <a:t> </a:t>
            </a:r>
            <a:r>
              <a:rPr lang="ru-RU" u="sng" dirty="0" err="1">
                <a:solidFill>
                  <a:srgbClr val="FFFF00"/>
                </a:solidFill>
              </a:rPr>
              <a:t>ускладнюється</a:t>
            </a:r>
            <a:r>
              <a:rPr lang="ru-RU" u="sng" dirty="0">
                <a:solidFill>
                  <a:srgbClr val="FFFF00"/>
                </a:solidFill>
              </a:rPr>
              <a:t> </a:t>
            </a:r>
            <a:r>
              <a:rPr lang="ru-RU" u="sng" dirty="0" err="1">
                <a:solidFill>
                  <a:srgbClr val="FFFF00"/>
                </a:solidFill>
              </a:rPr>
              <a:t>саме</a:t>
            </a:r>
            <a:r>
              <a:rPr lang="ru-RU" u="sng" dirty="0">
                <a:solidFill>
                  <a:srgbClr val="FFFF00"/>
                </a:solidFill>
              </a:rPr>
              <a:t> </a:t>
            </a:r>
            <a:r>
              <a:rPr lang="ru-RU" u="sng" dirty="0" err="1">
                <a:solidFill>
                  <a:srgbClr val="FFFF00"/>
                </a:solidFill>
              </a:rPr>
              <a:t>життя</a:t>
            </a:r>
            <a:r>
              <a:rPr lang="ru-RU" u="sng" dirty="0" smtClean="0">
                <a:solidFill>
                  <a:srgbClr val="FFFF00"/>
                </a:solidFill>
              </a:rPr>
              <a:t>».</a:t>
            </a:r>
            <a:endParaRPr lang="uk-UA" dirty="0"/>
          </a:p>
          <a:p>
            <a:pPr marL="137160" indent="0" algn="r">
              <a:buNone/>
            </a:pPr>
            <a:r>
              <a:rPr lang="ru-RU" sz="2000" dirty="0" err="1" smtClean="0"/>
              <a:t>Ф.Д.Рузвельт</a:t>
            </a:r>
            <a:endParaRPr lang="ru-RU" sz="2000" dirty="0" smtClean="0"/>
          </a:p>
          <a:p>
            <a:pPr marL="137160" indent="0" algn="just">
              <a:buNone/>
            </a:pPr>
            <a:endParaRPr lang="uk-UA" sz="2000" dirty="0"/>
          </a:p>
          <a:p>
            <a:pPr marL="137160" indent="0" algn="just">
              <a:buNone/>
            </a:pPr>
            <a:r>
              <a:rPr lang="uk-UA" dirty="0" smtClean="0"/>
              <a:t>Як практична діяльність Ф.Д.Рузвельта довела справедливість даного висловлювання?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8221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Актуалізація опорних знань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Які особливості розвитку США напередодні Першої світової війни?</a:t>
            </a:r>
          </a:p>
          <a:p>
            <a:r>
              <a:rPr lang="uk-UA" dirty="0" smtClean="0"/>
              <a:t>Яку роль відіграли США у Першій світовій війні?</a:t>
            </a:r>
          </a:p>
          <a:p>
            <a:r>
              <a:rPr lang="uk-UA" dirty="0" smtClean="0"/>
              <a:t>Як, на вашу думку,вплинула Перша світова війна на розвиток США?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125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60" y="932276"/>
            <a:ext cx="9149760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393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dirty="0"/>
              <a:t>США </a:t>
            </a:r>
            <a:r>
              <a:rPr lang="ru-RU" sz="3200" dirty="0" err="1"/>
              <a:t>після</a:t>
            </a:r>
            <a:r>
              <a:rPr lang="ru-RU" sz="3200" dirty="0"/>
              <a:t> </a:t>
            </a:r>
            <a:r>
              <a:rPr lang="ru-RU" sz="3200" dirty="0" err="1"/>
              <a:t>Першої</a:t>
            </a:r>
            <a:r>
              <a:rPr lang="ru-RU" sz="3200" dirty="0"/>
              <a:t> </a:t>
            </a:r>
            <a:r>
              <a:rPr lang="ru-RU" sz="3200" dirty="0" err="1"/>
              <a:t>світової</a:t>
            </a:r>
            <a:r>
              <a:rPr lang="ru-RU" sz="3200" dirty="0"/>
              <a:t> </a:t>
            </a:r>
            <a:r>
              <a:rPr lang="ru-RU" sz="3200" dirty="0" err="1"/>
              <a:t>війни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2894204"/>
              </p:ext>
            </p:extLst>
          </p:nvPr>
        </p:nvGraphicFramePr>
        <p:xfrm>
          <a:off x="467544" y="764704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04" y="5805264"/>
            <a:ext cx="8928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На основі даних діаграми:</a:t>
            </a:r>
          </a:p>
          <a:p>
            <a:pPr marL="342900" indent="-342900">
              <a:buAutoNum type="arabicPeriod"/>
            </a:pPr>
            <a:r>
              <a:rPr lang="uk-UA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Яке місце посідали США у світовій економіці в 1920р.?</a:t>
            </a:r>
          </a:p>
          <a:p>
            <a:pPr marL="342900" indent="-342900">
              <a:buAutoNum type="arabicPeriod"/>
            </a:pPr>
            <a:r>
              <a:rPr lang="uk-UA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Як вплинула Перша світова війна на економічний розвиток США?</a:t>
            </a:r>
            <a:endParaRPr lang="ru-RU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001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Наслідки Першої світової війни для США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63688" y="1700808"/>
            <a:ext cx="60486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Соціально - політичні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3356992"/>
            <a:ext cx="360040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Скорочення безробіття та зростання заробітної плати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64088" y="3356992"/>
            <a:ext cx="360040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Зростання притоку іммігрантів до США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15616" y="5085184"/>
            <a:ext cx="698477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Активізація американської зовнішньої політики, спрямованої на утвердження гегемонії США у світі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8" name="Прямая со стрелкой 7"/>
          <p:cNvCxnSpPr>
            <a:stCxn id="3" idx="2"/>
          </p:cNvCxnSpPr>
          <p:nvPr/>
        </p:nvCxnSpPr>
        <p:spPr>
          <a:xfrm flipH="1">
            <a:off x="3851920" y="2420888"/>
            <a:ext cx="936104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3" idx="2"/>
          </p:cNvCxnSpPr>
          <p:nvPr/>
        </p:nvCxnSpPr>
        <p:spPr>
          <a:xfrm>
            <a:off x="4788024" y="2420888"/>
            <a:ext cx="576064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3" idx="2"/>
          </p:cNvCxnSpPr>
          <p:nvPr/>
        </p:nvCxnSpPr>
        <p:spPr>
          <a:xfrm flipH="1">
            <a:off x="4644008" y="2420888"/>
            <a:ext cx="144016" cy="2592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6934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sha-u-20-h-rr-hh-st-velika-depres-ya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ssha-u-20-h-rr-hh-st-velika-depres-ya</Template>
  <TotalTime>0</TotalTime>
  <Words>864</Words>
  <Application>Microsoft Office PowerPoint</Application>
  <PresentationFormat>Экран (4:3)</PresentationFormat>
  <Paragraphs>137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ssha-u-20-h-rr-hh-st-velika-depres-ya</vt:lpstr>
      <vt:lpstr>США в 20-30-х роках ХХ століття</vt:lpstr>
      <vt:lpstr>Завдання уроку</vt:lpstr>
      <vt:lpstr>План</vt:lpstr>
      <vt:lpstr>Опорні поняття і дати</vt:lpstr>
      <vt:lpstr>Проблемне завдання</vt:lpstr>
      <vt:lpstr>Актуалізація опорних знань</vt:lpstr>
      <vt:lpstr>Презентация PowerPoint</vt:lpstr>
      <vt:lpstr>США після Першої світової війни</vt:lpstr>
      <vt:lpstr>Наслідки Першої світової війни для США</vt:lpstr>
      <vt:lpstr>Наслідки Першої світової війни для США</vt:lpstr>
      <vt:lpstr>Період «процвітання»  ( «проспериті»)</vt:lpstr>
      <vt:lpstr>Президент США У.Гардінг  (1921-1923 рр.)</vt:lpstr>
      <vt:lpstr>Президент США К.Кулідж  (1923-1929 рр.)</vt:lpstr>
      <vt:lpstr>Г.Гувер</vt:lpstr>
      <vt:lpstr>Презентация PowerPoint</vt:lpstr>
      <vt:lpstr>Ф.Д.Рузвельт</vt:lpstr>
      <vt:lpstr>«Новий курс» Ф.Д.Рузвельта</vt:lpstr>
      <vt:lpstr>Презентация PowerPoint</vt:lpstr>
      <vt:lpstr>Зовнішня політика США</vt:lpstr>
      <vt:lpstr>Закріплення</vt:lpstr>
      <vt:lpstr>Домашнє завдання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США в 20-30-х роках ХХ століття</dc:title>
  <dc:creator>Ира</dc:creator>
  <cp:lastModifiedBy>Ира</cp:lastModifiedBy>
  <cp:revision>1</cp:revision>
  <dcterms:created xsi:type="dcterms:W3CDTF">2014-04-03T16:42:02Z</dcterms:created>
  <dcterms:modified xsi:type="dcterms:W3CDTF">2014-04-03T16:42:13Z</dcterms:modified>
</cp:coreProperties>
</file>