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85" r:id="rId6"/>
    <p:sldId id="300" r:id="rId7"/>
    <p:sldId id="259" r:id="rId8"/>
    <p:sldId id="286" r:id="rId9"/>
    <p:sldId id="298" r:id="rId10"/>
    <p:sldId id="296" r:id="rId11"/>
    <p:sldId id="287" r:id="rId12"/>
    <p:sldId id="299" r:id="rId13"/>
    <p:sldId id="293" r:id="rId14"/>
    <p:sldId id="288" r:id="rId15"/>
    <p:sldId id="295" r:id="rId16"/>
    <p:sldId id="301" r:id="rId17"/>
    <p:sldId id="289" r:id="rId18"/>
    <p:sldId id="302" r:id="rId19"/>
    <p:sldId id="303" r:id="rId20"/>
    <p:sldId id="304" r:id="rId21"/>
    <p:sldId id="291" r:id="rId22"/>
    <p:sldId id="292" r:id="rId23"/>
    <p:sldId id="305" r:id="rId24"/>
    <p:sldId id="306" r:id="rId25"/>
    <p:sldId id="276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424B63-C678-45C4-B54C-3C93F6141A12}">
          <p14:sldIdLst>
            <p14:sldId id="256"/>
            <p14:sldId id="257"/>
            <p14:sldId id="260"/>
            <p14:sldId id="258"/>
            <p14:sldId id="285"/>
            <p14:sldId id="300"/>
            <p14:sldId id="259"/>
            <p14:sldId id="286"/>
            <p14:sldId id="298"/>
            <p14:sldId id="296"/>
            <p14:sldId id="287"/>
            <p14:sldId id="299"/>
            <p14:sldId id="293"/>
            <p14:sldId id="288"/>
            <p14:sldId id="295"/>
            <p14:sldId id="301"/>
            <p14:sldId id="289"/>
            <p14:sldId id="302"/>
            <p14:sldId id="303"/>
            <p14:sldId id="304"/>
            <p14:sldId id="291"/>
            <p14:sldId id="292"/>
            <p14:sldId id="305"/>
            <p14:sldId id="306"/>
            <p14:sldId id="27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Частина провідних держав у світовому промисловому виробництві в 1870р, </a:t>
            </a:r>
            <a:r>
              <a:rPr lang="en-US" dirty="0" smtClean="0"/>
              <a:t>%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Франція</c:v>
                </c:pt>
                <c:pt idx="1">
                  <c:v>Німеччина</c:v>
                </c:pt>
                <c:pt idx="2">
                  <c:v>Італія</c:v>
                </c:pt>
                <c:pt idx="3">
                  <c:v>Велика Британія</c:v>
                </c:pt>
                <c:pt idx="4">
                  <c:v>Росія</c:v>
                </c:pt>
                <c:pt idx="5">
                  <c:v>США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10.3</c:v>
                </c:pt>
                <c:pt idx="1">
                  <c:v>13.2</c:v>
                </c:pt>
                <c:pt idx="2">
                  <c:v>2.4</c:v>
                </c:pt>
                <c:pt idx="3">
                  <c:v>31.8</c:v>
                </c:pt>
                <c:pt idx="4">
                  <c:v>3.4</c:v>
                </c:pt>
                <c:pt idx="5">
                  <c:v>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Частка провідних</a:t>
            </a:r>
            <a:r>
              <a:rPr lang="uk-UA" baseline="0" dirty="0" smtClean="0"/>
              <a:t>  держав світу у світовій зовнішні торгівлі, </a:t>
            </a:r>
            <a:r>
              <a:rPr lang="en-US" dirty="0" smtClean="0"/>
              <a:t>%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Велика Британія</c:v>
                </c:pt>
                <c:pt idx="1">
                  <c:v>Франція</c:v>
                </c:pt>
                <c:pt idx="2">
                  <c:v>Німеччина</c:v>
                </c:pt>
                <c:pt idx="3">
                  <c:v>США</c:v>
                </c:pt>
                <c:pt idx="4">
                  <c:v>Решта країн світу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10.450000000000005</c:v>
                </c:pt>
                <c:pt idx="2">
                  <c:v>9.7000000000000011</c:v>
                </c:pt>
                <c:pt idx="3">
                  <c:v>7.5</c:v>
                </c:pt>
                <c:pt idx="4">
                  <c:v>47.349999999999994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41077410623351"/>
          <c:y val="0.24422240121467986"/>
          <c:w val="0.31663509339658036"/>
          <c:h val="0.573225660111839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</cdr:x>
      <cdr:y>0.54054</cdr:y>
    </cdr:from>
    <cdr:to>
      <cdr:x>0.45</cdr:x>
      <cdr:y>0.62162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2880320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31,8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0.18</cdr:x>
      <cdr:y>0.36486</cdr:y>
    </cdr:from>
    <cdr:to>
      <cdr:x>0.33</cdr:x>
      <cdr:y>0.41892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944216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23,3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0.37</cdr:x>
      <cdr:y>0.32432</cdr:y>
    </cdr:from>
    <cdr:to>
      <cdr:x>0.49</cdr:x>
      <cdr:y>0.39189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728192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10,3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0.48</cdr:x>
      <cdr:y>0.41892</cdr:y>
    </cdr:from>
    <cdr:to>
      <cdr:x>0.64</cdr:x>
      <cdr:y>0.48649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56384" y="22322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13,2</a:t>
          </a:r>
          <a:endParaRPr lang="ru-RU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0.3625</cdr:x>
      <cdr:y>0.35938</cdr:y>
    </cdr:from>
    <cdr:to>
      <cdr:x>0.5375</cdr:x>
      <cdr:y>0.45313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1656184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25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0.4375</cdr:x>
      <cdr:y>0.625</cdr:y>
    </cdr:from>
    <cdr:to>
      <cdr:x>0.6125</cdr:x>
      <cdr:y>0.71875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2880320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10,45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0.4</cdr:x>
      <cdr:y>0.75</cdr:y>
    </cdr:from>
    <cdr:to>
      <cdr:x>0.5125</cdr:x>
      <cdr:y>0.84375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3456384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9,7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0.2875</cdr:x>
      <cdr:y>0.85938</cdr:y>
    </cdr:from>
    <cdr:to>
      <cdr:x>0.3875</cdr:x>
      <cdr:y>0.9375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396044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dirty="0" smtClean="0"/>
            <a:t>7,5</a:t>
          </a:r>
          <a:endParaRPr lang="ru-RU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r>
              <a:rPr lang="uk-UA" dirty="0" err="1" smtClean="0"/>
              <a:t>Вікторіанська</a:t>
            </a:r>
            <a:r>
              <a:rPr lang="uk-UA" dirty="0" smtClean="0"/>
              <a:t> Британія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©Тарасов В.В.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читель історії Серпневської ЗОШ І-ІІІ ступенів</a:t>
            </a:r>
          </a:p>
          <a:p>
            <a:r>
              <a:rPr lang="uk-UA" sz="1800" dirty="0" smtClean="0"/>
              <a:t>2010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88640"/>
            <a:ext cx="2516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 </a:t>
            </a:r>
            <a:r>
              <a:rPr lang="ru-RU" dirty="0" err="1"/>
              <a:t>клас</a:t>
            </a:r>
            <a:r>
              <a:rPr lang="ru-RU" dirty="0"/>
              <a:t>. </a:t>
            </a:r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Економічний розвиток Великої Британії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08194"/>
              </p:ext>
            </p:extLst>
          </p:nvPr>
        </p:nvGraphicFramePr>
        <p:xfrm>
          <a:off x="251520" y="1397000"/>
          <a:ext cx="87129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512168"/>
                <a:gridCol w="194421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фабрик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бавовняних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2483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вовняних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1998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2579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51047"/>
              </p:ext>
            </p:extLst>
          </p:nvPr>
        </p:nvGraphicFramePr>
        <p:xfrm>
          <a:off x="357158" y="2857496"/>
          <a:ext cx="85725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079"/>
                <a:gridCol w="1639968"/>
                <a:gridCol w="171451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Показник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1854р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1864р.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Виплавка чавуну ( </a:t>
                      </a:r>
                      <a:r>
                        <a:rPr lang="uk-UA" dirty="0" err="1" smtClean="0"/>
                        <a:t>млн.т</a:t>
                      </a:r>
                      <a:r>
                        <a:rPr lang="uk-UA" dirty="0" smtClean="0"/>
                        <a:t>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Видобуток вугілля</a:t>
                      </a:r>
                      <a:r>
                        <a:rPr lang="uk-UA" baseline="0" dirty="0" smtClean="0"/>
                        <a:t> ( </a:t>
                      </a:r>
                      <a:r>
                        <a:rPr lang="uk-UA" baseline="0" dirty="0" err="1" smtClean="0"/>
                        <a:t>млн</a:t>
                      </a:r>
                      <a:r>
                        <a:rPr lang="uk-UA" baseline="0" dirty="0" smtClean="0"/>
                        <a:t> т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</a:t>
                      </a:r>
                      <a:r>
                        <a:rPr lang="uk-UA" baseline="0" dirty="0" smtClean="0"/>
                        <a:t> металургів ( тис. осіб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гірників ( тис. осіб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Довжина залізниць ( тис. миль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578645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основі даних таблиць, зробіть висновки про економічний розвиток Великої Британії в 50-60 роках ХІХ століття.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2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Велика </a:t>
            </a:r>
            <a:r>
              <a:rPr lang="ru-RU" dirty="0" err="1"/>
              <a:t>Британія</a:t>
            </a:r>
            <a:r>
              <a:rPr lang="ru-RU" dirty="0"/>
              <a:t> –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68388639"/>
              </p:ext>
            </p:extLst>
          </p:nvPr>
        </p:nvGraphicFramePr>
        <p:xfrm>
          <a:off x="1259632" y="1412776"/>
          <a:ext cx="72008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60932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Яка держава посідала перше місце у світі у світовому промисловому виробництві в 1870 році?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20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Велика </a:t>
            </a:r>
            <a:r>
              <a:rPr lang="ru-RU" dirty="0" err="1"/>
              <a:t>Британія</a:t>
            </a:r>
            <a:r>
              <a:rPr lang="ru-RU" dirty="0"/>
              <a:t> –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01141795"/>
              </p:ext>
            </p:extLst>
          </p:nvPr>
        </p:nvGraphicFramePr>
        <p:xfrm>
          <a:off x="1619672" y="1484784"/>
          <a:ext cx="57606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09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Лібералізм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Лібералізм – ідейна та суспільно – політична течія, яка виникла в європейських країнах у </a:t>
            </a:r>
            <a:r>
              <a:rPr lang="en-US" dirty="0" smtClean="0"/>
              <a:t>XVII – XVIII</a:t>
            </a:r>
            <a:r>
              <a:rPr lang="uk-UA" dirty="0" smtClean="0"/>
              <a:t> століттях та проголосила принцип громадянських, політичних та економічних свобод.</a:t>
            </a:r>
          </a:p>
          <a:p>
            <a:r>
              <a:rPr lang="uk-UA" dirty="0" smtClean="0"/>
              <a:t>У ХІХ – на початку ХХ століття сформувалися основні положення лібералізму – громадянське суспільство, права і свободи особи, правова держава, демократичні політичні інститути, свобода приватного підприємства та торгівлі.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09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лібералізму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Основні принципи лібералізму:</a:t>
            </a:r>
          </a:p>
          <a:p>
            <a:pPr>
              <a:buFontTx/>
              <a:buChar char="-"/>
            </a:pPr>
            <a:r>
              <a:rPr lang="uk-UA" dirty="0" smtClean="0"/>
              <a:t>Індивідуальні права ( на життя, особисту свободу, рівність);</a:t>
            </a:r>
          </a:p>
          <a:p>
            <a:pPr>
              <a:buFontTx/>
              <a:buChar char="-"/>
            </a:pPr>
            <a:r>
              <a:rPr lang="uk-UA" dirty="0" smtClean="0"/>
              <a:t>Рівні права людини і громадянина та їх загальна рівність перед законом;</a:t>
            </a:r>
          </a:p>
          <a:p>
            <a:pPr>
              <a:buFontTx/>
              <a:buChar char="-"/>
            </a:pPr>
            <a:r>
              <a:rPr lang="uk-UA" dirty="0" smtClean="0"/>
              <a:t>Вільна ринкова економіка, свобода приватного підприємництва та торгівлі;</a:t>
            </a:r>
          </a:p>
          <a:p>
            <a:pPr>
              <a:buFontTx/>
              <a:buChar char="-"/>
            </a:pPr>
            <a:r>
              <a:rPr lang="uk-UA" dirty="0" smtClean="0"/>
              <a:t>Загальне виборче право;</a:t>
            </a:r>
          </a:p>
          <a:p>
            <a:pPr>
              <a:buFontTx/>
              <a:buChar char="-"/>
            </a:pPr>
            <a:r>
              <a:rPr lang="uk-UA" dirty="0" smtClean="0"/>
              <a:t>Розподіл влади на законодавчу ( парламент ), виконавчу ( уряд ) та судову;</a:t>
            </a:r>
          </a:p>
          <a:p>
            <a:pPr>
              <a:buFontTx/>
              <a:buChar char="-"/>
            </a:pPr>
            <a:r>
              <a:rPr lang="uk-UA" dirty="0" smtClean="0"/>
              <a:t>Здійснення політичних та соціальних реформ;</a:t>
            </a:r>
          </a:p>
          <a:p>
            <a:pPr>
              <a:buFontTx/>
              <a:buChar char="-"/>
            </a:pPr>
            <a:r>
              <a:rPr lang="uk-UA" dirty="0" smtClean="0"/>
              <a:t>Справедливий розподіл податків серед членів суспільства;</a:t>
            </a:r>
          </a:p>
          <a:p>
            <a:pPr>
              <a:buFontTx/>
              <a:buChar char="-"/>
            </a:pPr>
            <a:r>
              <a:rPr lang="uk-UA" dirty="0" smtClean="0"/>
              <a:t>Самостійність місцевого самоврядування.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52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3688" y="404664"/>
            <a:ext cx="59046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ФОРМИ ЛІБЕРАЛІЗМУ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313" y="2060848"/>
            <a:ext cx="288032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Політичний лібералізм</a:t>
            </a:r>
          </a:p>
          <a:p>
            <a:pPr algn="ctr"/>
            <a:r>
              <a:rPr lang="uk-UA" dirty="0" smtClean="0"/>
              <a:t>( рух за демократію та проти абсолютизму або авторитаризму 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8837" y="4437112"/>
            <a:ext cx="2664296" cy="2063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Економічний лібералізм</a:t>
            </a:r>
          </a:p>
          <a:p>
            <a:pPr algn="ctr"/>
            <a:r>
              <a:rPr lang="uk-UA" dirty="0" smtClean="0"/>
              <a:t>( рух за приватну власність та вільний розвиток економіки)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2080460"/>
            <a:ext cx="2808312" cy="1348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Культурний лібералізм</a:t>
            </a:r>
          </a:p>
          <a:p>
            <a:pPr algn="ctr"/>
            <a:r>
              <a:rPr lang="uk-UA" dirty="0" smtClean="0"/>
              <a:t>( рух за особисту свободу людини та проти різних її обмежень 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4437112"/>
            <a:ext cx="2736304" cy="2063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Соціальний лібералізм</a:t>
            </a:r>
          </a:p>
          <a:p>
            <a:pPr algn="ctr"/>
            <a:r>
              <a:rPr lang="uk-UA" dirty="0" smtClean="0"/>
              <a:t>( рух за рівність можливостей людини та проти її економічної експлуатації )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2909633" y="1052736"/>
            <a:ext cx="1806383" cy="1027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>
            <a:off x="4716016" y="1052736"/>
            <a:ext cx="1512168" cy="10277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2820985" y="1052736"/>
            <a:ext cx="1895031" cy="33123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>
            <a:off x="4716016" y="1052736"/>
            <a:ext cx="1512168" cy="33123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4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Прояви політики лібералізму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Легальне існування робітничих і демократичних організацій;</a:t>
            </a:r>
          </a:p>
          <a:p>
            <a:r>
              <a:rPr lang="uk-UA" dirty="0" smtClean="0"/>
              <a:t>Відсутність значної кількості поліцейських сил;</a:t>
            </a:r>
          </a:p>
          <a:p>
            <a:r>
              <a:rPr lang="uk-UA" dirty="0" smtClean="0"/>
              <a:t>Відсутність великого управлінського ( бюрократичного ) апарату;</a:t>
            </a:r>
          </a:p>
          <a:p>
            <a:r>
              <a:rPr lang="uk-UA" dirty="0" smtClean="0"/>
              <a:t>Безперешкодна робота професійних спілок ( </a:t>
            </a:r>
            <a:r>
              <a:rPr lang="uk-UA" dirty="0" err="1" smtClean="0"/>
              <a:t>тред</a:t>
            </a:r>
            <a:r>
              <a:rPr lang="uk-UA" dirty="0" smtClean="0"/>
              <a:t> – </a:t>
            </a:r>
            <a:r>
              <a:rPr lang="uk-UA" dirty="0" err="1" smtClean="0"/>
              <a:t>юніонів</a:t>
            </a:r>
            <a:r>
              <a:rPr lang="uk-UA" dirty="0" smtClean="0"/>
              <a:t> );</a:t>
            </a:r>
          </a:p>
          <a:p>
            <a:r>
              <a:rPr lang="uk-UA" dirty="0" smtClean="0"/>
              <a:t>Участь широких верств населення у виборах парламенту;</a:t>
            </a:r>
          </a:p>
          <a:p>
            <a:r>
              <a:rPr lang="uk-UA" dirty="0" smtClean="0"/>
              <a:t>Свобода економічної та інших видів діяльності в рамках закону, без втручання держави;</a:t>
            </a:r>
          </a:p>
          <a:p>
            <a:r>
              <a:rPr lang="uk-UA" dirty="0" smtClean="0"/>
              <a:t>Скасування загальної військової повинності;</a:t>
            </a:r>
          </a:p>
          <a:p>
            <a:r>
              <a:rPr lang="uk-UA" dirty="0" smtClean="0"/>
              <a:t>Надання політичного захистку емігрантам з різних країн.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55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Формування</a:t>
            </a:r>
            <a:r>
              <a:rPr lang="ru-RU" dirty="0"/>
              <a:t>  </a:t>
            </a:r>
            <a:r>
              <a:rPr lang="ru-RU" dirty="0" err="1"/>
              <a:t>ліберальної</a:t>
            </a:r>
            <a:r>
              <a:rPr lang="ru-RU" dirty="0"/>
              <a:t> та </a:t>
            </a:r>
            <a:r>
              <a:rPr lang="ru-RU" dirty="0" err="1"/>
              <a:t>консервативної</a:t>
            </a:r>
            <a:r>
              <a:rPr lang="ru-RU" dirty="0"/>
              <a:t> </a:t>
            </a:r>
            <a:r>
              <a:rPr lang="ru-RU" dirty="0" err="1"/>
              <a:t>партій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Опрацювати п.3 § 12 і визначте: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Яка форма державного правління склалася у Великій Британії на середину ХІХ століття?</a:t>
            </a:r>
          </a:p>
          <a:p>
            <a:pPr marL="514350" indent="-514350">
              <a:buAutoNum type="arabicPeriod"/>
            </a:pPr>
            <a:r>
              <a:rPr lang="uk-UA" dirty="0" smtClean="0"/>
              <a:t>В чиїх руках зосереджувалася вища виконавча влада?</a:t>
            </a:r>
          </a:p>
          <a:p>
            <a:pPr marL="514350" indent="-514350">
              <a:buAutoNum type="arabicPeriod"/>
            </a:pPr>
            <a:r>
              <a:rPr lang="uk-UA" dirty="0" smtClean="0"/>
              <a:t>Яку роль відігравала королева Великої Британії?</a:t>
            </a:r>
          </a:p>
          <a:p>
            <a:pPr marL="514350" indent="-514350">
              <a:buAutoNum type="arabicPeriod"/>
            </a:pPr>
            <a:r>
              <a:rPr lang="uk-UA" dirty="0" smtClean="0"/>
              <a:t>В чому суть двопартійної системи Великої Британії?</a:t>
            </a:r>
          </a:p>
          <a:p>
            <a:pPr marL="514350" indent="-514350">
              <a:buAutoNum type="arabicPeriod"/>
            </a:pPr>
            <a:r>
              <a:rPr lang="uk-UA" smtClean="0"/>
              <a:t>Чи існували </a:t>
            </a:r>
            <a:r>
              <a:rPr lang="uk-UA" dirty="0" smtClean="0"/>
              <a:t>принципові відмінності між Ліберальною та Консервативною партіями?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46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Політика ліберальної партії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Уряд Джона Рассела ( 1846 - 1852рр.) відкрив британські гавані для кораблів будь -  яких держав світу та знищив навігаційні обмеження.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Чи вигідні були ці заходи для Великої Британії?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4894" y="1500174"/>
            <a:ext cx="39438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Політика ліберальної партії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Уряд Г.Пальмерстона ( 1855 – 1857, 1860 – 1865рр. ) проводив політику під гаслом “ У нас немає ані вічних союзників, ані постійних друзів, але вічні й постійні наші інтереси, і захищати їх – наш </a:t>
            </a:r>
            <a:r>
              <a:rPr lang="uk-UA" dirty="0" err="1" smtClean="0"/>
              <a:t>обов”язок”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99" y="1479453"/>
            <a:ext cx="3215551" cy="473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Познайомитися з економічним, політичним та суспільним розвитком Великої Британії у 50 – 60 роках ХІХ століття;</a:t>
            </a:r>
          </a:p>
          <a:p>
            <a:r>
              <a:rPr lang="uk-UA" dirty="0" smtClean="0"/>
              <a:t>Вчитися визначати характерні риси розвитку країни на основі аналізу окремих фактів,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Розуміти, що особливості політичного розвитку Британії мають важливе значення в сучасних умовах.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6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Політика ліберальної партії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Уряд В.</a:t>
            </a:r>
            <a:r>
              <a:rPr lang="uk-UA" dirty="0" err="1" smtClean="0"/>
              <a:t>Гладсона</a:t>
            </a:r>
            <a:r>
              <a:rPr lang="uk-UA" dirty="0" smtClean="0"/>
              <a:t> ( 1868 – 1874рр.) провід ряд реформ:</a:t>
            </a:r>
          </a:p>
          <a:p>
            <a:pPr>
              <a:buFontTx/>
              <a:buChar char="-"/>
            </a:pPr>
            <a:r>
              <a:rPr lang="uk-UA" dirty="0" smtClean="0"/>
              <a:t>Відкриття світських шкіл;</a:t>
            </a:r>
          </a:p>
          <a:p>
            <a:pPr>
              <a:buFontTx/>
              <a:buChar char="-"/>
            </a:pPr>
            <a:r>
              <a:rPr lang="uk-UA" dirty="0" smtClean="0"/>
              <a:t>Безкоштовна початкова освіта;</a:t>
            </a:r>
          </a:p>
          <a:p>
            <a:pPr>
              <a:buFontTx/>
              <a:buChar char="-"/>
            </a:pPr>
            <a:r>
              <a:rPr lang="uk-UA" dirty="0" smtClean="0"/>
              <a:t>Друга парламентська реформа ( ліквідація </a:t>
            </a:r>
            <a:r>
              <a:rPr lang="uk-UA" dirty="0" err="1" smtClean="0"/>
              <a:t>“гнилих</a:t>
            </a:r>
            <a:r>
              <a:rPr lang="uk-UA" dirty="0" smtClean="0"/>
              <a:t> </a:t>
            </a:r>
            <a:r>
              <a:rPr lang="uk-UA" dirty="0" err="1" smtClean="0"/>
              <a:t>містечок”</a:t>
            </a:r>
            <a:r>
              <a:rPr lang="uk-UA" dirty="0" smtClean="0"/>
              <a:t> та передача їх місць у парламенті великим містам, зросла кількість виборців до 2,25 млн. чоловік );</a:t>
            </a:r>
          </a:p>
          <a:p>
            <a:pPr>
              <a:buFontTx/>
              <a:buChar char="-"/>
            </a:pPr>
            <a:r>
              <a:rPr lang="uk-UA" dirty="0" smtClean="0"/>
              <a:t>Прийняття закону про таємне голосування.</a:t>
            </a:r>
            <a:endParaRPr lang="ru-RU" dirty="0"/>
          </a:p>
        </p:txBody>
      </p:sp>
      <p:pic>
        <p:nvPicPr>
          <p:cNvPr id="3074" name="Picture 2" descr="G:\Гладсон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11" y="1440616"/>
            <a:ext cx="3182979" cy="4774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Ірландське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1801р. – ліквідація автономії Ірландії;</a:t>
            </a:r>
          </a:p>
          <a:p>
            <a:r>
              <a:rPr lang="uk-UA" dirty="0" smtClean="0"/>
              <a:t>Витіснення ірландської мови;</a:t>
            </a:r>
          </a:p>
          <a:p>
            <a:r>
              <a:rPr lang="uk-UA" dirty="0" smtClean="0"/>
              <a:t>Проведення аграрної реформи та вигнання дрібних орендарів із землі;</a:t>
            </a:r>
          </a:p>
          <a:p>
            <a:r>
              <a:rPr lang="uk-UA" dirty="0" smtClean="0"/>
              <a:t>Голод 1845 – 1849рр.;</a:t>
            </a:r>
          </a:p>
          <a:p>
            <a:r>
              <a:rPr lang="uk-UA" dirty="0" smtClean="0"/>
              <a:t>Еміграція ірландців у США ( 1,5 млн. чол. Протягом 1846 – 1851рр.);</a:t>
            </a:r>
          </a:p>
          <a:p>
            <a:r>
              <a:rPr lang="uk-UA" dirty="0" smtClean="0"/>
              <a:t>Уряд </a:t>
            </a:r>
            <a:r>
              <a:rPr lang="uk-UA" dirty="0" err="1" smtClean="0"/>
              <a:t>Гладстона</a:t>
            </a:r>
            <a:r>
              <a:rPr lang="uk-UA" dirty="0" smtClean="0"/>
              <a:t> відмінив податок  на користь англіканської церкви в Ірландії та прийняв закон про захист ірландських селян проти свавілля </a:t>
            </a:r>
            <a:r>
              <a:rPr lang="uk-UA" smtClean="0"/>
              <a:t>англійських землевласників.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4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Зовнішня політика під гаслом “ У нас немає ані вічних союзників, ані постійних друзів, але вічні й постійні наші інтереси, і захищати їх – наш </a:t>
            </a:r>
            <a:r>
              <a:rPr lang="uk-UA" dirty="0" err="1" smtClean="0"/>
              <a:t>обов”язок”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Основні завдання: максимально розширити вплив Великої Британії у світі, послабити суперників та усунути конкурентів із зовнішніх ринків, захист інтересів англійських підприємців у світі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1794" y="1357298"/>
            <a:ext cx="334700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29256" y="642939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Г.Пальмерстон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4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політика Великої Британії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Велика Британія володіла 57 колоніальними територіями.</a:t>
            </a:r>
          </a:p>
          <a:p>
            <a:r>
              <a:rPr lang="uk-UA" dirty="0" err="1" smtClean="0"/>
              <a:t>Основнимии</a:t>
            </a:r>
            <a:r>
              <a:rPr lang="uk-UA" dirty="0" smtClean="0"/>
              <a:t> </a:t>
            </a:r>
            <a:r>
              <a:rPr lang="uk-UA" dirty="0" err="1" smtClean="0"/>
              <a:t>об”єктами</a:t>
            </a:r>
            <a:r>
              <a:rPr lang="uk-UA" dirty="0" smtClean="0"/>
              <a:t> колоніальної політики були: </a:t>
            </a:r>
          </a:p>
          <a:p>
            <a:pPr>
              <a:buFontTx/>
              <a:buChar char="-"/>
            </a:pPr>
            <a:r>
              <a:rPr lang="uk-UA" dirty="0" smtClean="0"/>
              <a:t>В </a:t>
            </a:r>
            <a:r>
              <a:rPr lang="uk-UA" dirty="0" err="1" smtClean="0"/>
              <a:t>Азії-</a:t>
            </a:r>
            <a:r>
              <a:rPr lang="uk-UA" dirty="0" smtClean="0"/>
              <a:t>  Бірма, Малайя, </a:t>
            </a:r>
            <a:r>
              <a:rPr lang="uk-UA" dirty="0" err="1" smtClean="0"/>
              <a:t>Афганстан</a:t>
            </a:r>
            <a:r>
              <a:rPr lang="uk-UA" dirty="0" smtClean="0"/>
              <a:t>, Іран, Китай, Індія;</a:t>
            </a:r>
          </a:p>
          <a:p>
            <a:pPr>
              <a:buFontTx/>
              <a:buChar char="-"/>
            </a:pPr>
            <a:r>
              <a:rPr lang="uk-UA" dirty="0" smtClean="0"/>
              <a:t>В Африці – Нігерія, Південна Африка;</a:t>
            </a:r>
          </a:p>
          <a:p>
            <a:pPr>
              <a:buFontTx/>
              <a:buChar char="-"/>
            </a:pPr>
            <a:r>
              <a:rPr lang="uk-UA" dirty="0" smtClean="0"/>
              <a:t>Австралія, Нова Зеландія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Колонії Великої Британії поділялися на  </a:t>
            </a:r>
            <a:r>
              <a:rPr lang="uk-UA" dirty="0" err="1" smtClean="0"/>
              <a:t>“переселенські”</a:t>
            </a:r>
            <a:r>
              <a:rPr lang="uk-UA" dirty="0" smtClean="0"/>
              <a:t> ( білі ) та </a:t>
            </a:r>
            <a:r>
              <a:rPr lang="uk-UA" dirty="0" err="1" smtClean="0"/>
              <a:t>“кольорові”</a:t>
            </a:r>
            <a:r>
              <a:rPr lang="uk-UA" dirty="0" smtClean="0"/>
              <a:t> з туземним населенням.</a:t>
            </a:r>
          </a:p>
          <a:p>
            <a:r>
              <a:rPr lang="uk-UA" dirty="0" smtClean="0"/>
              <a:t>Велика Британія надала права домініону ( самостійної держави у складі Британської імперії) таким колоніям:</a:t>
            </a:r>
          </a:p>
          <a:p>
            <a:pPr>
              <a:buFontTx/>
              <a:buChar char="-"/>
            </a:pPr>
            <a:r>
              <a:rPr lang="uk-UA" dirty="0" smtClean="0"/>
              <a:t>1867р. – Канаді;</a:t>
            </a:r>
          </a:p>
          <a:p>
            <a:pPr>
              <a:buFontTx/>
              <a:buChar char="-"/>
            </a:pPr>
            <a:r>
              <a:rPr lang="uk-UA" dirty="0" smtClean="0"/>
              <a:t>1901р. – Австралійському Союзу;</a:t>
            </a:r>
          </a:p>
          <a:p>
            <a:pPr>
              <a:buFontTx/>
              <a:buChar char="-"/>
            </a:pPr>
            <a:r>
              <a:rPr lang="uk-UA" dirty="0" smtClean="0"/>
              <a:t>1907р. – Новій Зеландії;</a:t>
            </a:r>
          </a:p>
          <a:p>
            <a:pPr>
              <a:buFontTx/>
              <a:buChar char="-"/>
            </a:pPr>
            <a:r>
              <a:rPr lang="uk-UA" dirty="0" smtClean="0"/>
              <a:t>1910р. – </a:t>
            </a:r>
            <a:r>
              <a:rPr lang="uk-UA" dirty="0" err="1" smtClean="0"/>
              <a:t>Південно</a:t>
            </a:r>
            <a:r>
              <a:rPr lang="uk-UA" dirty="0" smtClean="0"/>
              <a:t> – Африканському Союзу.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vit_naprukintsi_XIX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17" y="0"/>
            <a:ext cx="90547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Чому Велику Британію називають </a:t>
            </a:r>
            <a:r>
              <a:rPr lang="uk-UA" dirty="0" err="1" smtClean="0"/>
              <a:t>“майстернею</a:t>
            </a:r>
            <a:r>
              <a:rPr lang="uk-UA" dirty="0" smtClean="0"/>
              <a:t> </a:t>
            </a:r>
            <a:r>
              <a:rPr lang="uk-UA" dirty="0" err="1" smtClean="0"/>
              <a:t>світу”</a:t>
            </a:r>
            <a:r>
              <a:rPr lang="uk-UA" dirty="0" smtClean="0"/>
              <a:t>, </a:t>
            </a:r>
            <a:r>
              <a:rPr lang="uk-UA" dirty="0" err="1" smtClean="0"/>
              <a:t>“світовим</a:t>
            </a:r>
            <a:r>
              <a:rPr lang="uk-UA" dirty="0" smtClean="0"/>
              <a:t> </a:t>
            </a:r>
            <a:r>
              <a:rPr lang="uk-UA" dirty="0" err="1" smtClean="0"/>
              <a:t>банкіром”</a:t>
            </a:r>
            <a:r>
              <a:rPr lang="uk-UA" dirty="0" smtClean="0"/>
              <a:t>, </a:t>
            </a:r>
            <a:r>
              <a:rPr lang="uk-UA" dirty="0" err="1" smtClean="0"/>
              <a:t>“світовим</a:t>
            </a:r>
            <a:r>
              <a:rPr lang="uk-UA" dirty="0" smtClean="0"/>
              <a:t> </a:t>
            </a:r>
            <a:r>
              <a:rPr lang="uk-UA" dirty="0" err="1" smtClean="0"/>
              <a:t>перевізником”</a:t>
            </a:r>
            <a:r>
              <a:rPr lang="uk-UA" dirty="0" smtClean="0"/>
              <a:t>?</a:t>
            </a:r>
            <a:endParaRPr lang="ru-RU" dirty="0" smtClean="0"/>
          </a:p>
          <a:p>
            <a:r>
              <a:rPr lang="uk-UA" dirty="0" smtClean="0"/>
              <a:t>У чому полягали головні завдання внутрішньої та зовнішньої політики Великої Британії в 50 – 60 роках ХІХ століття?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5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§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Велика Британія – лідер світової економіки.</a:t>
            </a:r>
          </a:p>
          <a:p>
            <a:r>
              <a:rPr lang="uk-UA" dirty="0" smtClean="0"/>
              <a:t>Утвердження лібералізму.</a:t>
            </a:r>
          </a:p>
          <a:p>
            <a:r>
              <a:rPr lang="uk-UA" dirty="0" smtClean="0"/>
              <a:t>Формування  ліберальної та консервативної партій.</a:t>
            </a:r>
          </a:p>
          <a:p>
            <a:r>
              <a:rPr lang="uk-UA" dirty="0" smtClean="0"/>
              <a:t>Друга парламентська реформа.</a:t>
            </a:r>
          </a:p>
          <a:p>
            <a:r>
              <a:rPr lang="uk-UA" dirty="0" smtClean="0"/>
              <a:t>Ірландське питання.</a:t>
            </a:r>
          </a:p>
          <a:p>
            <a:r>
              <a:rPr lang="uk-UA" dirty="0" smtClean="0"/>
              <a:t>Зовнішня політика  Англії.</a:t>
            </a:r>
          </a:p>
        </p:txBody>
      </p:sp>
    </p:spTree>
    <p:extLst>
      <p:ext uri="{BB962C8B-B14F-4D97-AF65-F5344CB8AC3E}">
        <p14:creationId xmlns:p14="http://schemas.microsoft.com/office/powerpoint/2010/main" val="2829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244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Опорні поняття:</a:t>
            </a:r>
          </a:p>
          <a:p>
            <a:r>
              <a:rPr lang="uk-UA" dirty="0" smtClean="0"/>
              <a:t>Модернізація;</a:t>
            </a:r>
          </a:p>
          <a:p>
            <a:r>
              <a:rPr lang="uk-UA" dirty="0" smtClean="0"/>
              <a:t>Лібералізм;</a:t>
            </a:r>
          </a:p>
          <a:p>
            <a:r>
              <a:rPr lang="uk-UA" dirty="0" err="1" smtClean="0"/>
              <a:t>Вікторіанська</a:t>
            </a:r>
            <a:r>
              <a:rPr lang="uk-UA" dirty="0" smtClean="0"/>
              <a:t> епоха;</a:t>
            </a:r>
          </a:p>
          <a:p>
            <a:r>
              <a:rPr lang="uk-UA" dirty="0" smtClean="0"/>
              <a:t>Консерватизм;</a:t>
            </a:r>
          </a:p>
          <a:p>
            <a:r>
              <a:rPr lang="uk-UA" dirty="0" smtClean="0"/>
              <a:t>Парламентська реформа;</a:t>
            </a:r>
          </a:p>
          <a:p>
            <a:r>
              <a:rPr lang="uk-UA" dirty="0" smtClean="0"/>
              <a:t>Колонія;</a:t>
            </a:r>
          </a:p>
          <a:p>
            <a:r>
              <a:rPr lang="uk-UA" dirty="0" smtClean="0"/>
              <a:t>Метрополія;</a:t>
            </a:r>
          </a:p>
          <a:p>
            <a:r>
              <a:rPr lang="uk-UA" dirty="0" smtClean="0"/>
              <a:t>Домініон</a:t>
            </a:r>
          </a:p>
          <a:p>
            <a:r>
              <a:rPr lang="uk-UA" dirty="0" smtClean="0"/>
              <a:t>Ірландське питання.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07632" cy="47244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Опорні дати:</a:t>
            </a:r>
          </a:p>
          <a:p>
            <a:r>
              <a:rPr lang="uk-UA" dirty="0" smtClean="0"/>
              <a:t>1837 – 1901рр. – «</a:t>
            </a:r>
            <a:r>
              <a:rPr lang="uk-UA" dirty="0" err="1" smtClean="0"/>
              <a:t>вікторіанська</a:t>
            </a:r>
            <a:r>
              <a:rPr lang="uk-UA" dirty="0" smtClean="0"/>
              <a:t> епоха»;</a:t>
            </a:r>
          </a:p>
          <a:p>
            <a:r>
              <a:rPr lang="uk-UA" dirty="0" smtClean="0"/>
              <a:t>1867р. – друга парламентська реформа</a:t>
            </a:r>
          </a:p>
        </p:txBody>
      </p:sp>
    </p:spTree>
    <p:extLst>
      <p:ext uri="{BB962C8B-B14F-4D97-AF65-F5344CB8AC3E}">
        <p14:creationId xmlns:p14="http://schemas.microsoft.com/office/powerpoint/2010/main" val="34900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чому полягали головні завдання внутрішньої та зовнішньої політики Великої Британії в 50 – 60 роках ХІХ століття?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8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и\Школа\Історія\9 клас\Наочність 9\Всесвітня історія\Європа 1815 - 1847рр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087"/>
            <a:ext cx="9108504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3093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Показати на карті Велику Британію.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59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таке промислова революція?</a:t>
            </a:r>
          </a:p>
          <a:p>
            <a:r>
              <a:rPr lang="uk-UA" dirty="0" smtClean="0"/>
              <a:t>В якій країні світу промислова революція відбулася найраніше? Чому?</a:t>
            </a:r>
          </a:p>
          <a:p>
            <a:r>
              <a:rPr lang="uk-UA" dirty="0" smtClean="0"/>
              <a:t>Якими були особливості політичного життя Великої Британії в 1815 – 1847рр.?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4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Вікторіанська</a:t>
            </a:r>
            <a:r>
              <a:rPr lang="uk-UA" dirty="0" smtClean="0"/>
              <a:t> Британія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1837 – 1901 рр. – період правління  королеви Великої Британії Вікторії.</a:t>
            </a:r>
          </a:p>
          <a:p>
            <a:r>
              <a:rPr lang="uk-UA" dirty="0" smtClean="0"/>
              <a:t>Цей період в історії Британії отримав назву «</a:t>
            </a:r>
            <a:r>
              <a:rPr lang="uk-UA" dirty="0" err="1" smtClean="0"/>
              <a:t>Вікторіанська</a:t>
            </a:r>
            <a:r>
              <a:rPr lang="uk-UA" dirty="0" smtClean="0"/>
              <a:t> Британія».</a:t>
            </a:r>
          </a:p>
          <a:p>
            <a:r>
              <a:rPr lang="uk-UA" dirty="0" smtClean="0"/>
              <a:t>Характерні риси епохи:</a:t>
            </a:r>
          </a:p>
          <a:p>
            <a:pPr>
              <a:buFontTx/>
              <a:buChar char="-"/>
            </a:pPr>
            <a:r>
              <a:rPr lang="uk-UA" dirty="0" smtClean="0"/>
              <a:t>Завершення промислової революції;</a:t>
            </a:r>
          </a:p>
          <a:p>
            <a:pPr>
              <a:buFontTx/>
              <a:buChar char="-"/>
            </a:pPr>
            <a:r>
              <a:rPr lang="uk-UA" dirty="0" smtClean="0"/>
              <a:t>Швидкий розвиток промисловості;</a:t>
            </a:r>
          </a:p>
          <a:p>
            <a:pPr>
              <a:buFontTx/>
              <a:buChar char="-"/>
            </a:pPr>
            <a:r>
              <a:rPr lang="uk-UA" dirty="0" smtClean="0"/>
              <a:t>Встановлення консервативних моральних цінностей;</a:t>
            </a:r>
          </a:p>
          <a:p>
            <a:pPr>
              <a:buFontTx/>
              <a:buChar char="-"/>
            </a:pPr>
            <a:r>
              <a:rPr lang="uk-UA" dirty="0" smtClean="0"/>
              <a:t>Зростання колоніальної експансії Великої Британії.</a:t>
            </a:r>
            <a:endParaRPr lang="ru-RU" dirty="0"/>
          </a:p>
        </p:txBody>
      </p:sp>
      <p:pic>
        <p:nvPicPr>
          <p:cNvPr id="1026" name="Picture 2" descr="D:\Мои документи\Школа\Історія\9 клас\Наочність 9\Всесвітня історія\425px-Queen_Victoria_by_Bassan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646354"/>
            <a:ext cx="3240360" cy="45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Досягнення Великої </a:t>
            </a:r>
            <a:r>
              <a:rPr lang="uk-UA" dirty="0" err="1" smtClean="0"/>
              <a:t>британії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«Майстерня світу «</a:t>
            </a:r>
          </a:p>
          <a:p>
            <a:r>
              <a:rPr lang="uk-UA" dirty="0" smtClean="0"/>
              <a:t>«Світовий перевізник»</a:t>
            </a:r>
          </a:p>
          <a:p>
            <a:r>
              <a:rPr lang="uk-UA" dirty="0" smtClean="0"/>
              <a:t>«Світовий банкір»</a:t>
            </a:r>
          </a:p>
          <a:p>
            <a:r>
              <a:rPr lang="uk-UA" dirty="0" smtClean="0"/>
              <a:t>«Світовий експортер»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Факти:</a:t>
            </a:r>
          </a:p>
          <a:p>
            <a:r>
              <a:rPr lang="uk-UA" dirty="0" smtClean="0"/>
              <a:t>1850р. – підводний кабель, що </a:t>
            </a:r>
            <a:r>
              <a:rPr lang="uk-UA" dirty="0" err="1" smtClean="0"/>
              <a:t>з»єднав</a:t>
            </a:r>
            <a:r>
              <a:rPr lang="uk-UA" dirty="0" smtClean="0"/>
              <a:t> Велику Британію та Францію;</a:t>
            </a:r>
          </a:p>
          <a:p>
            <a:r>
              <a:rPr lang="uk-UA" dirty="0" smtClean="0"/>
              <a:t>1851р. – перша Всесвітня виставка у Лондоні;</a:t>
            </a:r>
          </a:p>
          <a:p>
            <a:r>
              <a:rPr lang="uk-UA" dirty="0" smtClean="0"/>
              <a:t>1852р. – спущено на воду перше у світі парове судно з гвинтовим двигуном;</a:t>
            </a:r>
          </a:p>
          <a:p>
            <a:r>
              <a:rPr lang="uk-UA" dirty="0" smtClean="0"/>
              <a:t>1863р. – у Лондоні пущена в дію перша підземна залізниця ( метро );</a:t>
            </a:r>
          </a:p>
          <a:p>
            <a:r>
              <a:rPr lang="uk-UA" dirty="0" smtClean="0"/>
              <a:t>1866р. – підводний кабель між Британією та США;</a:t>
            </a:r>
          </a:p>
          <a:p>
            <a:r>
              <a:rPr lang="uk-UA" dirty="0" smtClean="0"/>
              <a:t>1867р. – телеграфний </a:t>
            </a:r>
            <a:r>
              <a:rPr lang="uk-UA" dirty="0" err="1" smtClean="0"/>
              <a:t>зв»язок</a:t>
            </a:r>
            <a:r>
              <a:rPr lang="uk-UA" dirty="0" smtClean="0"/>
              <a:t> з Індією;</a:t>
            </a:r>
          </a:p>
          <a:p>
            <a:r>
              <a:rPr lang="uk-UA" dirty="0" smtClean="0"/>
              <a:t>Вперше </a:t>
            </a:r>
            <a:r>
              <a:rPr lang="uk-UA" dirty="0" err="1" smtClean="0"/>
              <a:t>випробовано</a:t>
            </a:r>
            <a:r>
              <a:rPr lang="uk-UA" dirty="0" smtClean="0"/>
              <a:t> виплавляння сталі у конверторах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632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-ktor-anska-britan-ya-angl-ya-maysternya-sv-tu-utverdzhennya-l-beral-zmu-formuvannya-l-beralnoi-ta-konservativnoi-part-y-druga-parlamentska-reforma-rlandske-pitannya-zovn-shnya-pol-tika-angl-i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v-ktor-anska-britan-ya-angl-ya-maysternya-sv-tu-utverdzhennya-l-beral-zmu-formuvannya-l-beralnoi-ta-konservativnoi-part-y-druga-parlamentska-reforma-rlandske-pitannya-zovn-shnya-pol-tika-angl-i</Template>
  <TotalTime>0</TotalTime>
  <Words>1207</Words>
  <Application>Microsoft Office PowerPoint</Application>
  <PresentationFormat>Экран (4:3)</PresentationFormat>
  <Paragraphs>177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v-ktor-anska-britan-ya-angl-ya-maysternya-sv-tu-utverdzhennya-l-beral-zmu-formuvannya-l-beralnoi-ta-konservativnoi-part-y-druga-parlamentska-reforma-rlandske-pitannya-zovn-shnya-pol-tika-angl-i</vt:lpstr>
      <vt:lpstr>Вікторіанська Британія</vt:lpstr>
      <vt:lpstr>Завдання уроку</vt:lpstr>
      <vt:lpstr>План</vt:lpstr>
      <vt:lpstr>Опорні поняття і дати</vt:lpstr>
      <vt:lpstr>Проблемне завдання</vt:lpstr>
      <vt:lpstr>Презентация PowerPoint</vt:lpstr>
      <vt:lpstr>Актуалізація опорних знань</vt:lpstr>
      <vt:lpstr>Вікторіанська Британія</vt:lpstr>
      <vt:lpstr>Досягнення Великої британії</vt:lpstr>
      <vt:lpstr>Економічний розвиток Великої Британії </vt:lpstr>
      <vt:lpstr>Велика Британія – лідер світової економіки.</vt:lpstr>
      <vt:lpstr>Велика Британія – лідер світової економіки.</vt:lpstr>
      <vt:lpstr>Лібералізм</vt:lpstr>
      <vt:lpstr>Утвердження лібералізму.</vt:lpstr>
      <vt:lpstr>Презентация PowerPoint</vt:lpstr>
      <vt:lpstr>Прояви політики лібералізму </vt:lpstr>
      <vt:lpstr>Формування  ліберальної та консервативної партій.</vt:lpstr>
      <vt:lpstr>Політика ліберальної партії</vt:lpstr>
      <vt:lpstr>Політика ліберальної партії</vt:lpstr>
      <vt:lpstr>Політика ліберальної партії</vt:lpstr>
      <vt:lpstr>Ірландське питання.</vt:lpstr>
      <vt:lpstr>Зовнішня політика  великої британії</vt:lpstr>
      <vt:lpstr>Зовнішня політика Великої Британії</vt:lpstr>
      <vt:lpstr>Презентация PowerPoint</vt:lpstr>
      <vt:lpstr>Закріплення</vt:lpstr>
      <vt:lpstr>Домашнє завдання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Вікторіанська Британія</dc:title>
  <dc:creator>Ира</dc:creator>
  <cp:lastModifiedBy>Ира</cp:lastModifiedBy>
  <cp:revision>1</cp:revision>
  <dcterms:created xsi:type="dcterms:W3CDTF">2014-09-25T18:43:42Z</dcterms:created>
  <dcterms:modified xsi:type="dcterms:W3CDTF">2014-09-25T18:43:47Z</dcterms:modified>
</cp:coreProperties>
</file>