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96" r:id="rId7"/>
    <p:sldId id="293" r:id="rId8"/>
    <p:sldId id="299" r:id="rId9"/>
    <p:sldId id="287" r:id="rId10"/>
    <p:sldId id="288" r:id="rId11"/>
    <p:sldId id="295" r:id="rId12"/>
    <p:sldId id="289" r:id="rId13"/>
    <p:sldId id="300" r:id="rId14"/>
    <p:sldId id="292" r:id="rId15"/>
    <p:sldId id="291" r:id="rId16"/>
    <p:sldId id="294" r:id="rId17"/>
    <p:sldId id="290" r:id="rId18"/>
    <p:sldId id="27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065" y="3501008"/>
            <a:ext cx="8458200" cy="1222375"/>
          </a:xfrm>
        </p:spPr>
        <p:txBody>
          <a:bodyPr/>
          <a:lstStyle/>
          <a:p>
            <a:r>
              <a:rPr lang="uk-UA" dirty="0" smtClean="0"/>
              <a:t>Велика Британія в останній третині ХІХ 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Серпневської ЗОШ І-ІІІ ступенів</a:t>
            </a:r>
          </a:p>
          <a:p>
            <a:r>
              <a:rPr lang="uk-UA" sz="180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88640"/>
            <a:ext cx="2516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090"/>
            <a:ext cx="8686800" cy="841248"/>
          </a:xfrm>
        </p:spPr>
        <p:txBody>
          <a:bodyPr/>
          <a:lstStyle/>
          <a:p>
            <a:r>
              <a:rPr lang="uk-UA" dirty="0"/>
              <a:t>Ірландське питання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1" y="1124744"/>
            <a:ext cx="5942935" cy="5199856"/>
          </a:xfrm>
        </p:spPr>
        <p:txBody>
          <a:bodyPr>
            <a:noAutofit/>
          </a:bodyPr>
          <a:lstStyle/>
          <a:p>
            <a:r>
              <a:rPr lang="ru-RU" sz="1800" dirty="0" err="1"/>
              <a:t>Наприкінці</a:t>
            </a:r>
            <a:r>
              <a:rPr lang="ru-RU" sz="1800" dirty="0"/>
              <a:t> </a:t>
            </a:r>
            <a:r>
              <a:rPr lang="en-US" sz="1800" dirty="0"/>
              <a:t>XIX </a:t>
            </a:r>
            <a:r>
              <a:rPr lang="ru-RU" sz="1800" dirty="0"/>
              <a:t>ст. - </a:t>
            </a:r>
            <a:r>
              <a:rPr lang="ru-RU" sz="1800" dirty="0" err="1"/>
              <a:t>розгорнувся</a:t>
            </a:r>
            <a:r>
              <a:rPr lang="ru-RU" sz="1800" dirty="0"/>
              <a:t> </a:t>
            </a:r>
            <a:r>
              <a:rPr lang="ru-RU" sz="1800" dirty="0" err="1"/>
              <a:t>масовий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 </a:t>
            </a:r>
            <a:r>
              <a:rPr lang="ru-RU" sz="1800" dirty="0" err="1" smtClean="0"/>
              <a:t>ірландців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аграрну</a:t>
            </a:r>
            <a:r>
              <a:rPr lang="ru-RU" sz="1800" dirty="0"/>
              <a:t> реформу і </a:t>
            </a:r>
            <a:r>
              <a:rPr lang="ru-RU" sz="1800" dirty="0" err="1"/>
              <a:t>самоуправління</a:t>
            </a:r>
            <a:r>
              <a:rPr lang="ru-RU" sz="1800" dirty="0"/>
              <a:t> (гомруль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 </a:t>
            </a:r>
            <a:r>
              <a:rPr lang="ru-RU" sz="1800" dirty="0" err="1"/>
              <a:t>Очолив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 Чарльз </a:t>
            </a:r>
            <a:r>
              <a:rPr lang="ru-RU" sz="1800" dirty="0" err="1"/>
              <a:t>Парнелл</a:t>
            </a:r>
            <a:r>
              <a:rPr lang="ru-RU" sz="1800" dirty="0"/>
              <a:t>, </a:t>
            </a:r>
            <a:r>
              <a:rPr lang="ru-RU" sz="1800" dirty="0" err="1"/>
              <a:t>обраний</a:t>
            </a:r>
            <a:r>
              <a:rPr lang="ru-RU" sz="1800" dirty="0"/>
              <a:t> до </a:t>
            </a:r>
            <a:r>
              <a:rPr lang="ru-RU" sz="1800" dirty="0" err="1"/>
              <a:t>англійського</a:t>
            </a:r>
            <a:r>
              <a:rPr lang="ru-RU" sz="1800" dirty="0"/>
              <a:t> парламенту в 1875 р.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використовував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можливі</a:t>
            </a:r>
            <a:r>
              <a:rPr lang="ru-RU" sz="1800" dirty="0"/>
              <a:t> </a:t>
            </a:r>
            <a:r>
              <a:rPr lang="ru-RU" sz="1800" dirty="0" err="1"/>
              <a:t>парламентські</a:t>
            </a:r>
            <a:r>
              <a:rPr lang="ru-RU" sz="1800" dirty="0"/>
              <a:t> </a:t>
            </a:r>
            <a:r>
              <a:rPr lang="ru-RU" sz="1800" dirty="0" err="1"/>
              <a:t>методи</a:t>
            </a:r>
            <a:r>
              <a:rPr lang="ru-RU" sz="1800" dirty="0"/>
              <a:t> - </a:t>
            </a:r>
            <a:r>
              <a:rPr lang="ru-RU" sz="1800" dirty="0" err="1"/>
              <a:t>обструкцію</a:t>
            </a:r>
            <a:r>
              <a:rPr lang="ru-RU" sz="1800" dirty="0"/>
              <a:t>, позови, </a:t>
            </a:r>
            <a:r>
              <a:rPr lang="ru-RU" sz="1800" dirty="0" err="1"/>
              <a:t>запити</a:t>
            </a:r>
            <a:r>
              <a:rPr lang="ru-RU" sz="1800" dirty="0"/>
              <a:t>, </a:t>
            </a:r>
            <a:r>
              <a:rPr lang="ru-RU" sz="1800" dirty="0" err="1"/>
              <a:t>аби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привернути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</a:t>
            </a:r>
            <a:r>
              <a:rPr lang="ru-RU" sz="1800" dirty="0" err="1"/>
              <a:t>громадськості</a:t>
            </a:r>
            <a:r>
              <a:rPr lang="ru-RU" sz="1800" dirty="0"/>
              <a:t> до проблем </a:t>
            </a:r>
            <a:r>
              <a:rPr lang="ru-RU" sz="1800" dirty="0" err="1"/>
              <a:t>Ірландії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Одночасно</a:t>
            </a:r>
            <a:r>
              <a:rPr lang="ru-RU" sz="1800" dirty="0"/>
              <a:t> в </a:t>
            </a:r>
            <a:r>
              <a:rPr lang="ru-RU" sz="1800" dirty="0" err="1"/>
              <a:t>Ірландії</a:t>
            </a:r>
            <a:r>
              <a:rPr lang="ru-RU" sz="1800" dirty="0"/>
              <a:t> </a:t>
            </a:r>
            <a:r>
              <a:rPr lang="ru-RU" sz="1800" dirty="0" err="1"/>
              <a:t>селяни</a:t>
            </a:r>
            <a:r>
              <a:rPr lang="ru-RU" sz="1800" dirty="0"/>
              <a:t>, </a:t>
            </a:r>
            <a:r>
              <a:rPr lang="ru-RU" sz="1800" dirty="0" err="1"/>
              <a:t>керовані</a:t>
            </a:r>
            <a:r>
              <a:rPr lang="ru-RU" sz="1800" dirty="0"/>
              <a:t> Земельною </a:t>
            </a:r>
            <a:r>
              <a:rPr lang="ru-RU" sz="1800" dirty="0" err="1"/>
              <a:t>лігою</a:t>
            </a:r>
            <a:r>
              <a:rPr lang="ru-RU" sz="1800" dirty="0"/>
              <a:t>, </a:t>
            </a:r>
            <a:r>
              <a:rPr lang="ru-RU" sz="1800" dirty="0" err="1"/>
              <a:t>розгорнули</a:t>
            </a:r>
            <a:r>
              <a:rPr lang="ru-RU" sz="1800" dirty="0"/>
              <a:t> </a:t>
            </a:r>
            <a:r>
              <a:rPr lang="ru-RU" sz="1800" dirty="0" err="1"/>
              <a:t>боротьбу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r>
              <a:rPr lang="ru-RU" sz="1800" dirty="0" err="1"/>
              <a:t>англійських</a:t>
            </a:r>
            <a:r>
              <a:rPr lang="ru-RU" sz="1800" dirty="0"/>
              <a:t> </a:t>
            </a:r>
            <a:r>
              <a:rPr lang="ru-RU" sz="1800" dirty="0" err="1"/>
              <a:t>лендлордів</a:t>
            </a:r>
            <a:r>
              <a:rPr lang="ru-RU" sz="1800" dirty="0"/>
              <a:t>. Вони </a:t>
            </a:r>
            <a:r>
              <a:rPr lang="ru-RU" sz="1800" dirty="0" err="1"/>
              <a:t>нищили</a:t>
            </a:r>
            <a:r>
              <a:rPr lang="ru-RU" sz="1800" dirty="0"/>
              <a:t> </a:t>
            </a:r>
            <a:r>
              <a:rPr lang="ru-RU" sz="1800" dirty="0" err="1"/>
              <a:t>їхні</a:t>
            </a:r>
            <a:r>
              <a:rPr lang="ru-RU" sz="1800" dirty="0"/>
              <a:t> </a:t>
            </a:r>
            <a:r>
              <a:rPr lang="ru-RU" sz="1800" dirty="0" err="1"/>
              <a:t>маєтки</a:t>
            </a:r>
            <a:r>
              <a:rPr lang="ru-RU" sz="1800" dirty="0"/>
              <a:t>, </a:t>
            </a:r>
            <a:r>
              <a:rPr lang="ru-RU" sz="1800" dirty="0" err="1"/>
              <a:t>врожай</a:t>
            </a:r>
            <a:r>
              <a:rPr lang="ru-RU" sz="1800" dirty="0"/>
              <a:t>, </a:t>
            </a:r>
            <a:r>
              <a:rPr lang="ru-RU" sz="1800" dirty="0" smtClean="0"/>
              <a:t>худобу. </a:t>
            </a:r>
          </a:p>
          <a:p>
            <a:r>
              <a:rPr lang="ru-RU" sz="1800" dirty="0" smtClean="0"/>
              <a:t>У </a:t>
            </a:r>
            <a:r>
              <a:rPr lang="ru-RU" sz="1800" dirty="0"/>
              <a:t>1886 р. уряд </a:t>
            </a:r>
            <a:r>
              <a:rPr lang="ru-RU" sz="1800" dirty="0" err="1"/>
              <a:t>Гладстона</a:t>
            </a:r>
            <a:r>
              <a:rPr lang="ru-RU" sz="1800" dirty="0"/>
              <a:t> </a:t>
            </a:r>
            <a:r>
              <a:rPr lang="ru-RU" sz="1800" dirty="0" err="1"/>
              <a:t>вирішив</a:t>
            </a:r>
            <a:r>
              <a:rPr lang="ru-RU" sz="1800" dirty="0"/>
              <a:t> внести до парламенту закон про гомруль, але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відхилено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початку XX ст. становище в </a:t>
            </a:r>
            <a:r>
              <a:rPr lang="ru-RU" sz="1800" dirty="0" err="1"/>
              <a:t>Ірландії</a:t>
            </a:r>
            <a:r>
              <a:rPr lang="ru-RU" sz="1800" dirty="0"/>
              <a:t> </a:t>
            </a:r>
            <a:r>
              <a:rPr lang="ru-RU" sz="1800" dirty="0" err="1"/>
              <a:t>загострилося</a:t>
            </a:r>
            <a:r>
              <a:rPr lang="ru-RU" sz="1800" dirty="0"/>
              <a:t>, радикальна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ірландського</a:t>
            </a:r>
            <a:r>
              <a:rPr lang="ru-RU" sz="1800" dirty="0"/>
              <a:t> </a:t>
            </a:r>
            <a:r>
              <a:rPr lang="ru-RU" sz="1800" dirty="0" err="1"/>
              <a:t>національно-визвольного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утворила</a:t>
            </a:r>
            <a:r>
              <a:rPr lang="ru-RU" sz="1800" dirty="0"/>
              <a:t> </a:t>
            </a:r>
            <a:r>
              <a:rPr lang="ru-RU" sz="1800" dirty="0" err="1"/>
              <a:t>партію</a:t>
            </a:r>
            <a:r>
              <a:rPr lang="ru-RU" sz="1800" dirty="0"/>
              <a:t>, яку назвали "</a:t>
            </a:r>
            <a:r>
              <a:rPr lang="ru-RU" sz="1800" dirty="0" err="1"/>
              <a:t>Шинн</a:t>
            </a:r>
            <a:r>
              <a:rPr lang="ru-RU" sz="1800" dirty="0"/>
              <a:t> </a:t>
            </a:r>
            <a:r>
              <a:rPr lang="ru-RU" sz="1800" dirty="0" err="1"/>
              <a:t>Фейн</a:t>
            </a:r>
            <a:r>
              <a:rPr lang="ru-RU" sz="1800" dirty="0"/>
              <a:t>" ("Ми </a:t>
            </a:r>
            <a:r>
              <a:rPr lang="ru-RU" sz="1800" dirty="0" err="1"/>
              <a:t>самі</a:t>
            </a:r>
            <a:r>
              <a:rPr lang="ru-RU" sz="1800" dirty="0"/>
              <a:t>"). Вона </a:t>
            </a:r>
            <a:r>
              <a:rPr lang="ru-RU" sz="1800" dirty="0" err="1"/>
              <a:t>виступила</a:t>
            </a:r>
            <a:r>
              <a:rPr lang="ru-RU" sz="1800" dirty="0"/>
              <a:t> за </a:t>
            </a:r>
            <a:r>
              <a:rPr lang="ru-RU" sz="1800" dirty="0" err="1"/>
              <a:t>самостійну</a:t>
            </a:r>
            <a:r>
              <a:rPr lang="ru-RU" sz="1800" dirty="0"/>
              <a:t> </a:t>
            </a:r>
            <a:r>
              <a:rPr lang="ru-RU" sz="1800" dirty="0" err="1"/>
              <a:t>Ірландську</a:t>
            </a:r>
            <a:r>
              <a:rPr lang="ru-RU" sz="1800" dirty="0"/>
              <a:t> державу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гаслом</a:t>
            </a:r>
            <a:r>
              <a:rPr lang="ru-RU" sz="1800" dirty="0"/>
              <a:t> "</a:t>
            </a:r>
            <a:r>
              <a:rPr lang="ru-RU" sz="1800" dirty="0" err="1"/>
              <a:t>Ірландія</a:t>
            </a:r>
            <a:r>
              <a:rPr lang="ru-RU" sz="1800" dirty="0"/>
              <a:t> для </a:t>
            </a:r>
            <a:r>
              <a:rPr lang="ru-RU" sz="1800" dirty="0" err="1"/>
              <a:t>ірландців</a:t>
            </a:r>
            <a:r>
              <a:rPr lang="ru-RU" sz="1800" dirty="0"/>
              <a:t>". </a:t>
            </a:r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7" y="1406194"/>
            <a:ext cx="28860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48264" y="5589240"/>
            <a:ext cx="1769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Чарльз </a:t>
            </a:r>
            <a:r>
              <a:rPr lang="ru-RU" dirty="0" err="1"/>
              <a:t>Парнелл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3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Прояви політики лібералізму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Легальне існування робітничих і демократичних організацій;</a:t>
            </a:r>
          </a:p>
          <a:p>
            <a:r>
              <a:rPr lang="uk-UA" dirty="0" smtClean="0"/>
              <a:t>Відсутність значної кількості поліцейських сил;</a:t>
            </a:r>
          </a:p>
          <a:p>
            <a:r>
              <a:rPr lang="uk-UA" dirty="0" smtClean="0"/>
              <a:t>Відсутність великого управлінського ( бюрократичного ) апарату;</a:t>
            </a:r>
          </a:p>
          <a:p>
            <a:r>
              <a:rPr lang="uk-UA" dirty="0" smtClean="0"/>
              <a:t>Безперешкодна робота професійних спілок ( </a:t>
            </a:r>
            <a:r>
              <a:rPr lang="uk-UA" dirty="0" err="1" smtClean="0"/>
              <a:t>тред</a:t>
            </a:r>
            <a:r>
              <a:rPr lang="uk-UA" dirty="0" smtClean="0"/>
              <a:t> – </a:t>
            </a:r>
            <a:r>
              <a:rPr lang="uk-UA" dirty="0" err="1" smtClean="0"/>
              <a:t>юніонів</a:t>
            </a:r>
            <a:r>
              <a:rPr lang="uk-UA" dirty="0" smtClean="0"/>
              <a:t> );</a:t>
            </a:r>
          </a:p>
          <a:p>
            <a:r>
              <a:rPr lang="uk-UA" dirty="0" smtClean="0"/>
              <a:t>Участь широких верств населення у виборах парламенту;</a:t>
            </a:r>
          </a:p>
          <a:p>
            <a:r>
              <a:rPr lang="uk-UA" dirty="0" smtClean="0"/>
              <a:t>Свобода економічної та інших видів діяльності в рамках закону, без втручання держави;</a:t>
            </a:r>
          </a:p>
          <a:p>
            <a:r>
              <a:rPr lang="uk-UA" dirty="0" smtClean="0"/>
              <a:t>Скасування загальної військової повинності;</a:t>
            </a:r>
          </a:p>
          <a:p>
            <a:r>
              <a:rPr lang="uk-UA" dirty="0" smtClean="0"/>
              <a:t>Надання політичного захистку емігрантам з різних країн.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2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Криза класичного лібералізму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п.4 §17 і визначте:</a:t>
            </a:r>
          </a:p>
          <a:p>
            <a:pPr marL="0" indent="0">
              <a:buNone/>
            </a:pPr>
            <a:r>
              <a:rPr lang="uk-UA" dirty="0" smtClean="0"/>
              <a:t>1. В чому виявилася криза класичного лібералізму?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3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фабіанство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п.5.2 §17 і визначте:</a:t>
            </a:r>
          </a:p>
          <a:p>
            <a:pPr marL="514350" indent="-514350">
              <a:buAutoNum type="arabicPeriod"/>
            </a:pPr>
            <a:r>
              <a:rPr lang="uk-UA" dirty="0" smtClean="0"/>
              <a:t>Що таке фабіанське товариство?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Яку назву отримала система поглядів фабіанців?</a:t>
            </a:r>
          </a:p>
          <a:p>
            <a:pPr marL="514350" indent="-514350">
              <a:buAutoNum type="arabicPeriod"/>
            </a:pPr>
            <a:r>
              <a:rPr lang="uk-UA" dirty="0" smtClean="0"/>
              <a:t>Чому фабіанці відмовилися від радикально – революційних теорій?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 рахунок чого фабіанці сподівалися перейти до соціалізму?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7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Тред</a:t>
            </a:r>
            <a:r>
              <a:rPr lang="uk-UA" dirty="0"/>
              <a:t> – </a:t>
            </a:r>
            <a:r>
              <a:rPr lang="uk-UA" dirty="0" err="1"/>
              <a:t>юніони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1871р. – дозвіл на існування британських </a:t>
            </a:r>
            <a:r>
              <a:rPr lang="uk-UA" dirty="0" err="1" smtClean="0"/>
              <a:t>тред</a:t>
            </a:r>
            <a:r>
              <a:rPr lang="uk-UA" dirty="0" smtClean="0"/>
              <a:t> – </a:t>
            </a:r>
            <a:r>
              <a:rPr lang="uk-UA" dirty="0" err="1" smtClean="0"/>
              <a:t>юніонів</a:t>
            </a:r>
            <a:r>
              <a:rPr lang="uk-UA" dirty="0" smtClean="0"/>
              <a:t>, основу яких складали робітнича аристократія.</a:t>
            </a:r>
          </a:p>
          <a:p>
            <a:r>
              <a:rPr lang="uk-UA" dirty="0" smtClean="0"/>
              <a:t>Наприкінці 80-х років ХІХ століття формуються «нові </a:t>
            </a:r>
            <a:r>
              <a:rPr lang="uk-UA" dirty="0" err="1" smtClean="0"/>
              <a:t>тред</a:t>
            </a:r>
            <a:r>
              <a:rPr lang="uk-UA" dirty="0" smtClean="0"/>
              <a:t> – </a:t>
            </a:r>
            <a:r>
              <a:rPr lang="uk-UA" dirty="0" err="1" smtClean="0"/>
              <a:t>юніони</a:t>
            </a:r>
            <a:r>
              <a:rPr lang="uk-UA" dirty="0" smtClean="0"/>
              <a:t>», основу яких складали некваліфіковані робітники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1889р. – страйк докерів у Лондонському порту</a:t>
            </a:r>
          </a:p>
          <a:p>
            <a:r>
              <a:rPr lang="uk-UA" dirty="0" smtClean="0"/>
              <a:t>1900р. – утворення Комітету робітничого представництва для обрання робітничих депутатів у парламент.</a:t>
            </a:r>
          </a:p>
          <a:p>
            <a:r>
              <a:rPr lang="uk-UA" dirty="0" smtClean="0"/>
              <a:t>1906р. – комітет був перетворений  у Лейбористську партію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9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 Великої Британії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Урегулювання відносин з Францією стосовно колоній;</a:t>
            </a:r>
          </a:p>
          <a:p>
            <a:r>
              <a:rPr lang="uk-UA" dirty="0" smtClean="0"/>
              <a:t>1904р. – </a:t>
            </a:r>
            <a:r>
              <a:rPr lang="uk-UA" dirty="0" err="1" smtClean="0"/>
              <a:t>англо</a:t>
            </a:r>
            <a:r>
              <a:rPr lang="uk-UA" dirty="0" smtClean="0"/>
              <a:t> – французька угода;</a:t>
            </a:r>
          </a:p>
          <a:p>
            <a:r>
              <a:rPr lang="uk-UA" dirty="0" smtClean="0"/>
              <a:t>1905р. – </a:t>
            </a:r>
            <a:r>
              <a:rPr lang="uk-UA" dirty="0" err="1" smtClean="0"/>
              <a:t>англо</a:t>
            </a:r>
            <a:r>
              <a:rPr lang="uk-UA" dirty="0" smtClean="0"/>
              <a:t> – російська угода;</a:t>
            </a:r>
          </a:p>
          <a:p>
            <a:r>
              <a:rPr lang="uk-UA" dirty="0" smtClean="0"/>
              <a:t>1907р. – утворення </a:t>
            </a:r>
            <a:r>
              <a:rPr lang="uk-UA" dirty="0" err="1" smtClean="0"/>
              <a:t>воєнно</a:t>
            </a:r>
            <a:r>
              <a:rPr lang="uk-UA" dirty="0" smtClean="0"/>
              <a:t> – політичного союзу держав – АНТАНТА – у складі Англії, Франції, Росії.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05" y="1556792"/>
            <a:ext cx="3777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9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Військово</a:t>
            </a:r>
            <a:r>
              <a:rPr lang="uk-UA" dirty="0" smtClean="0"/>
              <a:t> – політичні союзи в Європі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04922" cy="48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7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92156" y="116632"/>
            <a:ext cx="37444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Колоніальна політика Великої Британії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2088232" cy="243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Невдоволення Франції та Німеччини, загострення відносин </a:t>
            </a:r>
          </a:p>
          <a:p>
            <a:pPr algn="ctr"/>
            <a:r>
              <a:rPr lang="uk-UA" dirty="0"/>
              <a:t>з</a:t>
            </a:r>
            <a:r>
              <a:rPr lang="uk-UA" dirty="0" smtClean="0"/>
              <a:t> Англією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86732" y="53295"/>
            <a:ext cx="1944216" cy="249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Посилення національно – визвольної боротьби народів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234" y="2780928"/>
            <a:ext cx="22322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Захоплення Кіпру</a:t>
            </a:r>
          </a:p>
          <a:p>
            <a:pPr algn="ctr"/>
            <a:r>
              <a:rPr lang="uk-UA" dirty="0" smtClean="0"/>
              <a:t>(1878)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8884" y="3789040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Війна в Афганістані</a:t>
            </a:r>
          </a:p>
          <a:p>
            <a:pPr algn="ctr"/>
            <a:r>
              <a:rPr lang="uk-UA" dirty="0" smtClean="0"/>
              <a:t>( 1878 – 1880 )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2708920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Захоплення долини ріки Янцзи та Шанхая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789040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44% акцій Суецького каналу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4797152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Захоплення Єгипту</a:t>
            </a:r>
          </a:p>
          <a:p>
            <a:pPr algn="ctr"/>
            <a:r>
              <a:rPr lang="uk-UA" dirty="0" smtClean="0"/>
              <a:t>( 1882 )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28358" y="4797152"/>
            <a:ext cx="230753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Захоплення Бірми</a:t>
            </a:r>
          </a:p>
          <a:p>
            <a:pPr algn="ctr"/>
            <a:r>
              <a:rPr lang="uk-UA" dirty="0" smtClean="0"/>
              <a:t>( 1886 )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5805264"/>
            <a:ext cx="23246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Боротьба за оволодіння Іраном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5805264"/>
            <a:ext cx="20826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Експансія </a:t>
            </a:r>
            <a:r>
              <a:rPr lang="uk-UA" dirty="0"/>
              <a:t>в</a:t>
            </a:r>
            <a:r>
              <a:rPr lang="uk-UA" dirty="0" smtClean="0"/>
              <a:t> Африці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XIX cm</a:t>
            </a:r>
            <a:r>
              <a:rPr lang="en-US" dirty="0" smtClean="0"/>
              <a:t>.?</a:t>
            </a:r>
            <a:endParaRPr lang="en-US" dirty="0"/>
          </a:p>
          <a:p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XIX cm. </a:t>
            </a:r>
            <a:r>
              <a:rPr lang="ru-RU" dirty="0"/>
              <a:t>Велика </a:t>
            </a:r>
            <a:r>
              <a:rPr lang="ru-RU" dirty="0" err="1"/>
              <a:t>Британія</a:t>
            </a:r>
            <a:r>
              <a:rPr lang="ru-RU" dirty="0"/>
              <a:t> почала </a:t>
            </a:r>
            <a:r>
              <a:rPr lang="ru-RU" dirty="0" err="1"/>
              <a:t>втрачати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err="1" smtClean="0"/>
              <a:t>Схарактеризуйте</a:t>
            </a:r>
            <a:r>
              <a:rPr lang="ru-RU" dirty="0" smtClean="0"/>
              <a:t> </a:t>
            </a:r>
            <a:r>
              <a:rPr lang="ru-RU" dirty="0" err="1"/>
              <a:t>колоніальну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XIX- </a:t>
            </a:r>
            <a:r>
              <a:rPr lang="ru-RU" dirty="0"/>
              <a:t>на початку </a:t>
            </a:r>
            <a:r>
              <a:rPr lang="en-US" dirty="0"/>
              <a:t>XX cm.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колоніальні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Англія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smtClean="0"/>
              <a:t>?</a:t>
            </a:r>
          </a:p>
          <a:p>
            <a:r>
              <a:rPr lang="ru-RU" dirty="0" smtClean="0"/>
              <a:t>Як </a:t>
            </a:r>
            <a:r>
              <a:rPr lang="ru-RU" dirty="0" err="1"/>
              <a:t>розгорталася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гомруль 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§17</a:t>
            </a:r>
          </a:p>
          <a:p>
            <a:r>
              <a:rPr lang="uk-UA" dirty="0" smtClean="0"/>
              <a:t>Повторити §13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Визначити причини зміни лідерства в економічному розвитку Великої Британії;</a:t>
            </a:r>
          </a:p>
          <a:p>
            <a:r>
              <a:rPr lang="uk-UA" dirty="0" smtClean="0"/>
              <a:t>Познайомитися з особливостями внутрішньої та зовнішньої політики Великої Британії в останній третині ХІХ століття;</a:t>
            </a:r>
          </a:p>
          <a:p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історичними джерелами, робити висновки та узагальнення.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Втрата Англією промислового лідерства.</a:t>
            </a:r>
          </a:p>
          <a:p>
            <a:r>
              <a:rPr lang="uk-UA" dirty="0" smtClean="0"/>
              <a:t>Внутрішнє становище.</a:t>
            </a:r>
          </a:p>
          <a:p>
            <a:r>
              <a:rPr lang="uk-UA" dirty="0" smtClean="0"/>
              <a:t>Ірландське питання.</a:t>
            </a:r>
          </a:p>
          <a:p>
            <a:r>
              <a:rPr lang="uk-UA" dirty="0" smtClean="0"/>
              <a:t>Криза класичного лібералізму</a:t>
            </a:r>
          </a:p>
          <a:p>
            <a:r>
              <a:rPr lang="uk-UA" dirty="0" err="1" smtClean="0"/>
              <a:t>Тред</a:t>
            </a:r>
            <a:r>
              <a:rPr lang="uk-UA" dirty="0" smtClean="0"/>
              <a:t> – </a:t>
            </a:r>
            <a:r>
              <a:rPr lang="uk-UA" dirty="0" err="1" smtClean="0"/>
              <a:t>юніони</a:t>
            </a:r>
            <a:r>
              <a:rPr lang="uk-UA" dirty="0" smtClean="0"/>
              <a:t>. Фабіанство.</a:t>
            </a:r>
          </a:p>
        </p:txBody>
      </p:sp>
    </p:spTree>
    <p:extLst>
      <p:ext uri="{BB962C8B-B14F-4D97-AF65-F5344CB8AC3E}">
        <p14:creationId xmlns:p14="http://schemas.microsoft.com/office/powerpoint/2010/main" val="2829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/>
          </a:bodyPr>
          <a:lstStyle/>
          <a:p>
            <a:r>
              <a:rPr lang="uk-UA" dirty="0" smtClean="0"/>
              <a:t>Опорні поняття:</a:t>
            </a:r>
          </a:p>
          <a:p>
            <a:r>
              <a:rPr lang="uk-UA" dirty="0" smtClean="0"/>
              <a:t>Двопартійна система;</a:t>
            </a:r>
          </a:p>
          <a:p>
            <a:r>
              <a:rPr lang="uk-UA" dirty="0" smtClean="0"/>
              <a:t>Третя парламентська реформа;</a:t>
            </a:r>
          </a:p>
          <a:p>
            <a:r>
              <a:rPr lang="uk-UA" dirty="0" err="1" smtClean="0"/>
              <a:t>Гомруль</a:t>
            </a:r>
            <a:r>
              <a:rPr lang="uk-UA" dirty="0" smtClean="0"/>
              <a:t>;</a:t>
            </a:r>
          </a:p>
          <a:p>
            <a:r>
              <a:rPr lang="uk-UA" dirty="0" smtClean="0"/>
              <a:t>Лейбористська партія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/>
          </a:bodyPr>
          <a:lstStyle/>
          <a:p>
            <a:r>
              <a:rPr lang="uk-UA" dirty="0" smtClean="0"/>
              <a:t>Опорні дати:</a:t>
            </a:r>
          </a:p>
          <a:p>
            <a:r>
              <a:rPr lang="uk-UA" dirty="0" smtClean="0"/>
              <a:t>1884 – 1885рр. – третя виборча реформа у Великій Британії;</a:t>
            </a:r>
          </a:p>
          <a:p>
            <a:r>
              <a:rPr lang="uk-UA" dirty="0" smtClean="0"/>
              <a:t>1900р. – створення Комітету робітничого представництва</a:t>
            </a:r>
          </a:p>
        </p:txBody>
      </p:sp>
    </p:spTree>
    <p:extLst>
      <p:ext uri="{BB962C8B-B14F-4D97-AF65-F5344CB8AC3E}">
        <p14:creationId xmlns:p14="http://schemas.microsoft.com/office/powerpoint/2010/main" val="34900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Коли в Англії почалася «</a:t>
            </a:r>
            <a:r>
              <a:rPr lang="uk-UA" dirty="0" err="1" smtClean="0"/>
              <a:t>Вікторіанська</a:t>
            </a:r>
            <a:r>
              <a:rPr lang="uk-UA" dirty="0" smtClean="0"/>
              <a:t> епоха»?</a:t>
            </a:r>
          </a:p>
          <a:p>
            <a:r>
              <a:rPr lang="uk-UA" dirty="0" smtClean="0"/>
              <a:t>Яке місце займала Велика Британія в світовому економічному розвитку?</a:t>
            </a:r>
          </a:p>
          <a:p>
            <a:r>
              <a:rPr lang="uk-UA" dirty="0" smtClean="0"/>
              <a:t>Із якою метою в Англії були проведені парламентські реформи 1832 та 1867років?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42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138" y="515719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 даних таблиць: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Проаналізуйте темпи економічного розвитку Великої Британії у 1871 – 1913рр.</a:t>
            </a:r>
          </a:p>
          <a:p>
            <a:pPr marL="342900" indent="-342900">
              <a:buAutoNum type="arabicPeriod"/>
            </a:pPr>
            <a:r>
              <a:rPr lang="uk-UA" dirty="0" smtClean="0"/>
              <a:t>Яке місце займає Велика Британія в промисловому розвитку?</a:t>
            </a:r>
          </a:p>
          <a:p>
            <a:pPr marL="342900" indent="-342900">
              <a:buAutoNum type="arabicPeriod"/>
            </a:pPr>
            <a:r>
              <a:rPr lang="uk-UA" dirty="0" smtClean="0"/>
              <a:t>Які зміни відбулися в позиції Великої Британії серед провідних держав світу в економічному розвитку?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3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7687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Особливості економічного розвитку Великої Британії</a:t>
            </a:r>
          </a:p>
          <a:p>
            <a:pPr algn="ctr"/>
            <a:r>
              <a:rPr lang="uk-UA" dirty="0" smtClean="0"/>
              <a:t> в 1870 – 1914рр.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25" y="2001098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Втрата першості у промисловості і торгівлі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140968"/>
            <a:ext cx="33123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Англійські товари витискають на світовому ринку товари з Німеччини та США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1988840"/>
            <a:ext cx="25202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Занепад вугільної промисловості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3176972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Лондон – фінансовий центр світу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4437112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Вивіз капіталів за кордон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8365" y="4437112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Повільне впровадження нової техніки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95836" y="5877272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Фритредерська політика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Двопартійна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972816"/>
          </a:xfrm>
        </p:spPr>
        <p:txBody>
          <a:bodyPr/>
          <a:lstStyle/>
          <a:p>
            <a:r>
              <a:rPr lang="uk-UA" dirty="0" smtClean="0"/>
              <a:t>Ліберальна партія</a:t>
            </a:r>
          </a:p>
          <a:p>
            <a:r>
              <a:rPr lang="uk-UA" dirty="0" smtClean="0"/>
              <a:t>1870 – 1890-і роки – лідер партії Вільям </a:t>
            </a:r>
            <a:r>
              <a:rPr lang="uk-UA" dirty="0" err="1" smtClean="0"/>
              <a:t>Гладстон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900808"/>
          </a:xfrm>
        </p:spPr>
        <p:txBody>
          <a:bodyPr/>
          <a:lstStyle/>
          <a:p>
            <a:r>
              <a:rPr lang="uk-UA" dirty="0" smtClean="0"/>
              <a:t>Консервативна партія</a:t>
            </a:r>
          </a:p>
          <a:p>
            <a:r>
              <a:rPr lang="uk-UA" dirty="0" smtClean="0"/>
              <a:t>1874 – 1880рр. – лідер партії Бенджамін </a:t>
            </a:r>
            <a:r>
              <a:rPr lang="uk-UA" dirty="0" err="1" smtClean="0"/>
              <a:t>Дізраелі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64502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Реформи уряду Вільяма </a:t>
            </a:r>
            <a:r>
              <a:rPr lang="uk-UA" dirty="0" err="1" smtClean="0"/>
              <a:t>Гладстона</a:t>
            </a:r>
            <a:r>
              <a:rPr lang="uk-UA" dirty="0" smtClean="0"/>
              <a:t>:</a:t>
            </a:r>
          </a:p>
          <a:p>
            <a:pPr marL="342900" indent="-342900">
              <a:buAutoNum type="arabicPeriod"/>
            </a:pPr>
            <a:r>
              <a:rPr lang="uk-UA" dirty="0" smtClean="0"/>
              <a:t>Відстоювала принципи вільної торгівлі, розширення демократичних свобод.</a:t>
            </a:r>
          </a:p>
          <a:p>
            <a:pPr marL="342900" indent="-342900">
              <a:buAutoNum type="arabicPeriod"/>
            </a:pPr>
            <a:r>
              <a:rPr lang="uk-UA" dirty="0" smtClean="0"/>
              <a:t>Скорочення терміну служби в армії.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Створення системи державної початкової освіти.</a:t>
            </a:r>
          </a:p>
          <a:p>
            <a:pPr marL="342900" indent="-342900">
              <a:buAutoNum type="arabicPeriod"/>
            </a:pPr>
            <a:r>
              <a:rPr lang="uk-UA" dirty="0" smtClean="0"/>
              <a:t>1884 – 1885рр. – парламентська реформа: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Зниження майнового цензу;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Збільшення кількості виборців до 4,5 </a:t>
            </a:r>
            <a:r>
              <a:rPr lang="uk-UA" dirty="0" err="1" smtClean="0"/>
              <a:t>млн.чол</a:t>
            </a:r>
            <a:r>
              <a:rPr lang="uk-UA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Право голосу отримали батраки, шахтарі, дрібні орендарі;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Остаточна ліквідація «гнилих містечок»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Країна була поділена на виборчі округи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75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Внутрішнє становище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Політика консерваторів:</a:t>
            </a:r>
          </a:p>
          <a:p>
            <a:pPr>
              <a:buFontTx/>
              <a:buChar char="-"/>
            </a:pPr>
            <a:r>
              <a:rPr lang="uk-UA" dirty="0" smtClean="0"/>
              <a:t>Запровадження 56 – годинного робочого тижня;</a:t>
            </a:r>
          </a:p>
          <a:p>
            <a:pPr>
              <a:buFontTx/>
              <a:buChar char="-"/>
            </a:pPr>
            <a:r>
              <a:rPr lang="uk-UA" dirty="0" smtClean="0"/>
              <a:t>Заборона праці дітей;</a:t>
            </a:r>
          </a:p>
          <a:p>
            <a:pPr>
              <a:buFontTx/>
              <a:buChar char="-"/>
            </a:pPr>
            <a:r>
              <a:rPr lang="uk-UA" dirty="0" smtClean="0"/>
              <a:t>Покращення житлових умов робітників;</a:t>
            </a:r>
          </a:p>
          <a:p>
            <a:pPr>
              <a:buFontTx/>
              <a:buChar char="-"/>
            </a:pPr>
            <a:r>
              <a:rPr lang="uk-UA" dirty="0" smtClean="0"/>
              <a:t>Безкоштовна початкова освіта;</a:t>
            </a:r>
          </a:p>
          <a:p>
            <a:pPr>
              <a:buFontTx/>
              <a:buChar char="-"/>
            </a:pPr>
            <a:r>
              <a:rPr lang="uk-UA" dirty="0" smtClean="0"/>
              <a:t>Реформа місцевого самоврядування;</a:t>
            </a:r>
          </a:p>
          <a:p>
            <a:pPr>
              <a:buFontTx/>
              <a:buChar char="-"/>
            </a:pPr>
            <a:r>
              <a:rPr lang="uk-UA" dirty="0" smtClean="0"/>
              <a:t>Запровадження загальної системи охорони </a:t>
            </a:r>
            <a:r>
              <a:rPr lang="uk-UA" dirty="0" err="1" smtClean="0"/>
              <a:t>здоров»я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96344" cy="45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6165304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Бенджамін</a:t>
            </a:r>
            <a:r>
              <a:rPr lang="ru-RU" dirty="0"/>
              <a:t> </a:t>
            </a:r>
            <a:r>
              <a:rPr lang="ru-RU" dirty="0" err="1"/>
              <a:t>Дізраелі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18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lika-britan-ya-v-ostann-y-tretin-h-h-st-vtrata-angl-yu-promislovogo-l-derstva-vnutr-shn-stanovische-rlandske-pitannya-kriza-klasichnogo-l-beral-zmu-tred-yun-on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velika-britan-ya-v-ostann-y-tretin-h-h-st-vtrata-angl-yu-promislovogo-l-derstva-vnutr-shn-stanovische-rlandske-pitannya-kriza-klasichnogo-l-beral-zmu-tred-yun-oni</Template>
  <TotalTime>0</TotalTime>
  <Words>886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velika-britan-ya-v-ostann-y-tretin-h-h-st-vtrata-angl-yu-promislovogo-l-derstva-vnutr-shn-stanovische-rlandske-pitannya-kriza-klasichnogo-l-beral-zmu-tred-yun-oni</vt:lpstr>
      <vt:lpstr>Велика Британія в останній третині ХІХ століття</vt:lpstr>
      <vt:lpstr>Завдання уроку</vt:lpstr>
      <vt:lpstr>План</vt:lpstr>
      <vt:lpstr>Опорні поняття і дати</vt:lpstr>
      <vt:lpstr>Актуалізація опорних знань</vt:lpstr>
      <vt:lpstr>Презентация PowerPoint</vt:lpstr>
      <vt:lpstr>Презентация PowerPoint</vt:lpstr>
      <vt:lpstr>Двопартійна система</vt:lpstr>
      <vt:lpstr>Внутрішнє становище</vt:lpstr>
      <vt:lpstr>Ірландське питання</vt:lpstr>
      <vt:lpstr>Прояви політики лібералізму </vt:lpstr>
      <vt:lpstr>Криза класичного лібералізму</vt:lpstr>
      <vt:lpstr>фабіанство</vt:lpstr>
      <vt:lpstr>Тред – юніони. </vt:lpstr>
      <vt:lpstr>Зовнішня політика Великої Британії</vt:lpstr>
      <vt:lpstr>Військово – політичні союзи в Європі</vt:lpstr>
      <vt:lpstr>Презентация PowerPoint</vt:lpstr>
      <vt:lpstr>Закріплення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 в останній третині ХІХ століття</dc:title>
  <dc:creator>Ира</dc:creator>
  <cp:lastModifiedBy>Ира</cp:lastModifiedBy>
  <cp:revision>1</cp:revision>
  <dcterms:created xsi:type="dcterms:W3CDTF">2014-09-25T18:50:39Z</dcterms:created>
  <dcterms:modified xsi:type="dcterms:W3CDTF">2014-09-25T18:50:42Z</dcterms:modified>
</cp:coreProperties>
</file>