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287" r:id="rId3"/>
    <p:sldId id="288" r:id="rId4"/>
    <p:sldId id="289" r:id="rId5"/>
    <p:sldId id="305" r:id="rId6"/>
    <p:sldId id="290" r:id="rId7"/>
    <p:sldId id="304" r:id="rId8"/>
    <p:sldId id="310" r:id="rId9"/>
    <p:sldId id="312" r:id="rId10"/>
    <p:sldId id="298" r:id="rId11"/>
    <p:sldId id="308" r:id="rId12"/>
    <p:sldId id="315" r:id="rId13"/>
    <p:sldId id="313" r:id="rId14"/>
    <p:sldId id="293" r:id="rId15"/>
    <p:sldId id="299" r:id="rId16"/>
    <p:sldId id="307" r:id="rId17"/>
    <p:sldId id="311" r:id="rId18"/>
    <p:sldId id="309" r:id="rId19"/>
    <p:sldId id="306" r:id="rId20"/>
    <p:sldId id="314" r:id="rId21"/>
    <p:sldId id="302" r:id="rId22"/>
    <p:sldId id="30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urier New" pitchFamily="49" charset="0"/>
                <a:cs typeface="Courier New" pitchFamily="49" charset="0"/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ourier New" pitchFamily="49" charset="0"/>
                <a:cs typeface="Courier New" pitchFamily="49" charset="0"/>
              </a:defRPr>
            </a:lvl1pPr>
            <a:lvl2pPr>
              <a:defRPr b="1">
                <a:latin typeface="Courier New" pitchFamily="49" charset="0"/>
                <a:cs typeface="Courier New" pitchFamily="49" charset="0"/>
              </a:defRPr>
            </a:lvl2pPr>
            <a:lvl3pPr>
              <a:defRPr b="1">
                <a:latin typeface="Courier New" pitchFamily="49" charset="0"/>
                <a:cs typeface="Courier New" pitchFamily="49" charset="0"/>
              </a:defRPr>
            </a:lvl3pPr>
            <a:lvl4pPr>
              <a:defRPr b="1">
                <a:latin typeface="Courier New" pitchFamily="49" charset="0"/>
                <a:cs typeface="Courier New" pitchFamily="49" charset="0"/>
              </a:defRPr>
            </a:lvl4pPr>
            <a:lvl5pPr>
              <a:defRPr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urier New" pitchFamily="49" charset="0"/>
                <a:cs typeface="Courier New" pitchFamily="49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tx1">
              <a:lumMod val="95000"/>
            </a:schemeClr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>
            <a:normAutofit/>
          </a:bodyPr>
          <a:lstStyle/>
          <a:p>
            <a:r>
              <a:rPr lang="ru-RU" dirty="0" err="1" smtClean="0"/>
              <a:t>Італія</a:t>
            </a:r>
            <a:r>
              <a:rPr lang="ru-RU" dirty="0" smtClean="0"/>
              <a:t> в 20-30-х роках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589240"/>
            <a:ext cx="6400800" cy="985664"/>
          </a:xfrm>
        </p:spPr>
        <p:txBody>
          <a:bodyPr>
            <a:noAutofit/>
          </a:bodyPr>
          <a:lstStyle/>
          <a:p>
            <a:r>
              <a:rPr lang="ru-RU" sz="1800" dirty="0" smtClean="0"/>
              <a:t>©Тарасов В.В.</a:t>
            </a:r>
          </a:p>
          <a:p>
            <a:r>
              <a:rPr lang="uk-UA" sz="1800" dirty="0"/>
              <a:t>в</a:t>
            </a:r>
            <a:r>
              <a:rPr lang="uk-UA" sz="1800" dirty="0" smtClean="0"/>
              <a:t>читель історії Серпневого НВК</a:t>
            </a:r>
          </a:p>
          <a:p>
            <a:r>
              <a:rPr lang="uk-UA" sz="1800" dirty="0" smtClean="0"/>
              <a:t>2011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207598"/>
            <a:ext cx="376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Всесвітня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історія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 10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клас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0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ФАШИЗМ</a:t>
            </a:r>
            <a:endParaRPr lang="uk-UA" dirty="0"/>
          </a:p>
        </p:txBody>
      </p:sp>
      <p:pic>
        <p:nvPicPr>
          <p:cNvPr id="1026" name="Picture 2" descr="D:\Мои документи\Школа\Історія\10 клас\Наочність 10\Всесвітня історія\250px-Benito_Mussolini_by_Philip_Alexius_de_László,_19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73" y="1980280"/>
            <a:ext cx="3075891" cy="425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38641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Courier New" pitchFamily="49" charset="0"/>
                <a:cs typeface="Courier New" pitchFamily="49" charset="0"/>
              </a:rPr>
              <a:t>Б.Муссоліні</a:t>
            </a:r>
            <a:endParaRPr lang="uk-UA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386419"/>
            <a:ext cx="12192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5896" y="1916832"/>
            <a:ext cx="52565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uk-UA" sz="2400" b="1" u="sng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Термін фашизм </a:t>
            </a:r>
            <a:r>
              <a:rPr lang="uk-UA" sz="2400" dirty="0" smtClean="0">
                <a:latin typeface="Courier New" pitchFamily="49" charset="0"/>
                <a:cs typeface="Courier New" pitchFamily="49" charset="0"/>
              </a:rPr>
              <a:t>Муссоліні </a:t>
            </a:r>
            <a:r>
              <a:rPr lang="uk-UA" sz="2400" dirty="0">
                <a:latin typeface="Courier New" pitchFamily="49" charset="0"/>
                <a:cs typeface="Courier New" pitchFamily="49" charset="0"/>
              </a:rPr>
              <a:t>виводив від слова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fasces (</a:t>
            </a:r>
            <a:r>
              <a:rPr lang="uk-UA" sz="2400" dirty="0" err="1">
                <a:latin typeface="Courier New" pitchFamily="49" charset="0"/>
                <a:cs typeface="Courier New" pitchFamily="49" charset="0"/>
              </a:rPr>
              <a:t>іт</a:t>
            </a:r>
            <a:r>
              <a:rPr lang="uk-UA" sz="2400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fascio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 (</a:t>
            </a:r>
            <a:r>
              <a:rPr lang="uk-UA" sz="2400" dirty="0">
                <a:latin typeface="Courier New" pitchFamily="49" charset="0"/>
                <a:cs typeface="Courier New" pitchFamily="49" charset="0"/>
              </a:rPr>
              <a:t>Фасції - зв'язка прутів, яку несли ліктори перед римськими магістратами і яка була символом державної влади</a:t>
            </a:r>
            <a:r>
              <a:rPr lang="uk-UA" sz="2400" dirty="0" smtClean="0">
                <a:latin typeface="Courier New" pitchFamily="49" charset="0"/>
                <a:cs typeface="Courier New" pitchFamily="49" charset="0"/>
              </a:rPr>
              <a:t>).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uk-UA" sz="2400" b="1" u="sng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Фашизм</a:t>
            </a:r>
            <a:r>
              <a:rPr lang="uk-UA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uk-UA" sz="2400" dirty="0">
                <a:latin typeface="Courier New" pitchFamily="49" charset="0"/>
                <a:cs typeface="Courier New" pitchFamily="49" charset="0"/>
              </a:rPr>
              <a:t>став для італійців символом сили та порядку.</a:t>
            </a:r>
          </a:p>
        </p:txBody>
      </p:sp>
    </p:spTree>
    <p:extLst>
      <p:ext uri="{BB962C8B-B14F-4D97-AF65-F5344CB8AC3E}">
        <p14:creationId xmlns:p14="http://schemas.microsoft.com/office/powerpoint/2010/main" val="1030211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Провідні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</a:t>
            </a:r>
            <a:r>
              <a:rPr lang="ru-RU" dirty="0" err="1"/>
              <a:t>італійського</a:t>
            </a:r>
            <a:r>
              <a:rPr lang="ru-RU" dirty="0"/>
              <a:t> фашизму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err="1" smtClean="0"/>
              <a:t>Італійці</a:t>
            </a:r>
            <a:r>
              <a:rPr lang="ru-RU" dirty="0" smtClean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пишатися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 smtClean="0"/>
              <a:t>країною</a:t>
            </a: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фашистської</a:t>
            </a:r>
            <a:r>
              <a:rPr lang="ru-RU" dirty="0"/>
              <a:t>, </a:t>
            </a:r>
            <a:r>
              <a:rPr lang="ru-RU" dirty="0" err="1" smtClean="0"/>
              <a:t>забороняються</a:t>
            </a: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/>
              <a:t>італійської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 - </a:t>
            </a:r>
            <a:r>
              <a:rPr lang="ru-RU" dirty="0" err="1"/>
              <a:t>вдома</a:t>
            </a:r>
            <a:r>
              <a:rPr lang="ru-RU" dirty="0"/>
              <a:t>. </a:t>
            </a:r>
            <a:r>
              <a:rPr lang="ru-RU" dirty="0" err="1"/>
              <a:t>Італійки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- </a:t>
            </a:r>
            <a:r>
              <a:rPr lang="ru-RU" dirty="0" err="1"/>
              <a:t>майбутніх</a:t>
            </a:r>
            <a:r>
              <a:rPr lang="ru-RU" dirty="0"/>
              <a:t> </a:t>
            </a:r>
            <a:r>
              <a:rPr lang="ru-RU" dirty="0" err="1" smtClean="0"/>
              <a:t>вояків</a:t>
            </a: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Демократія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потрібна</a:t>
            </a:r>
            <a:r>
              <a:rPr lang="ru-RU" dirty="0"/>
              <a:t>. </a:t>
            </a:r>
            <a:r>
              <a:rPr lang="ru-RU" dirty="0" err="1"/>
              <a:t>Італія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 сильного </a:t>
            </a:r>
            <a:r>
              <a:rPr lang="ru-RU" dirty="0" err="1"/>
              <a:t>лідера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дасть</a:t>
            </a:r>
            <a:r>
              <a:rPr lang="ru-RU" dirty="0"/>
              <a:t> народу те,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 smtClean="0"/>
              <a:t>хоче</a:t>
            </a: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Комунізм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соціалізм</a:t>
            </a:r>
            <a:r>
              <a:rPr lang="ru-RU" dirty="0"/>
              <a:t> - вороги </a:t>
            </a:r>
            <a:r>
              <a:rPr lang="ru-RU" dirty="0" smtClean="0"/>
              <a:t>фашизму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Війна</a:t>
            </a:r>
            <a:r>
              <a:rPr lang="ru-RU" dirty="0" smtClean="0"/>
              <a:t> </a:t>
            </a:r>
            <a:r>
              <a:rPr lang="ru-RU" dirty="0"/>
              <a:t>є благом для </a:t>
            </a:r>
            <a:r>
              <a:rPr lang="ru-RU" dirty="0" err="1"/>
              <a:t>країни</a:t>
            </a:r>
            <a:r>
              <a:rPr lang="ru-RU" dirty="0"/>
              <a:t>. </a:t>
            </a:r>
            <a:r>
              <a:rPr lang="ru-RU" dirty="0" err="1"/>
              <a:t>Італійська</a:t>
            </a:r>
            <a:r>
              <a:rPr lang="ru-RU" dirty="0"/>
              <a:t> молодь повинна бути готовою до </a:t>
            </a:r>
            <a:r>
              <a:rPr lang="ru-RU" dirty="0" err="1" smtClean="0"/>
              <a:t>боротьби</a:t>
            </a: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Італія</a:t>
            </a:r>
            <a:r>
              <a:rPr lang="ru-RU" dirty="0" smtClean="0"/>
              <a:t> </a:t>
            </a:r>
            <a:r>
              <a:rPr lang="ru-RU" dirty="0"/>
              <a:t>повинна </a:t>
            </a:r>
            <a:r>
              <a:rPr lang="ru-RU" dirty="0" err="1"/>
              <a:t>утвердитись</a:t>
            </a:r>
            <a:r>
              <a:rPr lang="ru-RU" dirty="0"/>
              <a:t> як </a:t>
            </a:r>
            <a:r>
              <a:rPr lang="ru-RU" dirty="0" err="1"/>
              <a:t>імперія</a:t>
            </a:r>
            <a:r>
              <a:rPr lang="ru-RU" dirty="0"/>
              <a:t> в </a:t>
            </a:r>
            <a:r>
              <a:rPr lang="ru-RU" dirty="0" err="1"/>
              <a:t>Африці</a:t>
            </a:r>
            <a:r>
              <a:rPr lang="ru-RU" dirty="0"/>
              <a:t> 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/>
              <a:t>збити</a:t>
            </a:r>
            <a:r>
              <a:rPr lang="ru-RU" dirty="0"/>
              <a:t> </a:t>
            </a:r>
            <a:r>
              <a:rPr lang="ru-RU" dirty="0" err="1"/>
              <a:t>пиху</a:t>
            </a:r>
            <a:r>
              <a:rPr lang="ru-RU" dirty="0"/>
              <a:t> </a:t>
            </a:r>
            <a:r>
              <a:rPr lang="ru-RU" dirty="0" err="1"/>
              <a:t>самовпевненості</a:t>
            </a:r>
            <a:r>
              <a:rPr lang="ru-RU" dirty="0"/>
              <a:t> з великих держав.</a:t>
            </a:r>
          </a:p>
        </p:txBody>
      </p:sp>
    </p:spTree>
    <p:extLst>
      <p:ext uri="{BB962C8B-B14F-4D97-AF65-F5344CB8AC3E}">
        <p14:creationId xmlns:p14="http://schemas.microsoft.com/office/powerpoint/2010/main" val="3737631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Встановлення фашистської диктатури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1921р – утворення Національної фашистської партії.</a:t>
            </a:r>
          </a:p>
          <a:p>
            <a:endParaRPr lang="uk-UA" dirty="0"/>
          </a:p>
          <a:p>
            <a:r>
              <a:rPr lang="ru-RU" dirty="0"/>
              <a:t>30 </a:t>
            </a:r>
            <a:r>
              <a:rPr lang="ru-RU" dirty="0" err="1"/>
              <a:t>жовтня</a:t>
            </a:r>
            <a:r>
              <a:rPr lang="ru-RU" dirty="0"/>
              <a:t> 1922 р. </a:t>
            </a:r>
            <a:r>
              <a:rPr lang="ru-RU" dirty="0" err="1"/>
              <a:t>Муссоліні</a:t>
            </a:r>
            <a:r>
              <a:rPr lang="ru-RU" dirty="0"/>
              <a:t> на </a:t>
            </a:r>
            <a:r>
              <a:rPr lang="ru-RU" dirty="0" err="1"/>
              <a:t>чолі</a:t>
            </a:r>
            <a:r>
              <a:rPr lang="ru-RU" dirty="0"/>
              <a:t> </a:t>
            </a:r>
            <a:r>
              <a:rPr lang="ru-RU" dirty="0" err="1"/>
              <a:t>загонів</a:t>
            </a:r>
            <a:r>
              <a:rPr lang="ru-RU" dirty="0"/>
              <a:t> </a:t>
            </a:r>
            <a:r>
              <a:rPr lang="ru-RU" dirty="0" err="1"/>
              <a:t>чорносорочечників</a:t>
            </a:r>
            <a:r>
              <a:rPr lang="ru-RU" dirty="0"/>
              <a:t> вступив до Рима та </a:t>
            </a:r>
            <a:r>
              <a:rPr lang="ru-RU" dirty="0" err="1"/>
              <a:t>очолив</a:t>
            </a:r>
            <a:r>
              <a:rPr lang="ru-RU" dirty="0"/>
              <a:t> уряд ("</a:t>
            </a:r>
            <a:r>
              <a:rPr lang="ru-RU" dirty="0" err="1"/>
              <a:t>похід</a:t>
            </a:r>
            <a:r>
              <a:rPr lang="ru-RU" dirty="0"/>
              <a:t> на Рим").</a:t>
            </a:r>
            <a:r>
              <a:rPr lang="uk-UA" dirty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455070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76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Встановлення фашистської диктатури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716016" cy="5517232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ru-RU" dirty="0" err="1"/>
              <a:t>Із</a:t>
            </a:r>
            <a:r>
              <a:rPr lang="ru-RU" dirty="0"/>
              <a:t> заяви </a:t>
            </a:r>
            <a:r>
              <a:rPr lang="ru-RU" dirty="0" err="1"/>
              <a:t>Муссоліні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головою уряду </a:t>
            </a:r>
            <a:r>
              <a:rPr lang="ru-RU" dirty="0" err="1" smtClean="0"/>
              <a:t>Італії</a:t>
            </a: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 algn="just">
              <a:buNone/>
            </a:pPr>
            <a:r>
              <a:rPr lang="ru-RU" b="1" u="sng" dirty="0" smtClean="0">
                <a:solidFill>
                  <a:srgbClr val="FFFF00"/>
                </a:solidFill>
              </a:rPr>
              <a:t>"</a:t>
            </a:r>
            <a:r>
              <a:rPr lang="ru-RU" b="1" u="sng" dirty="0">
                <a:solidFill>
                  <a:srgbClr val="FFFF00"/>
                </a:solidFill>
              </a:rPr>
              <a:t>Те,  </a:t>
            </a:r>
            <a:r>
              <a:rPr lang="ru-RU" b="1" u="sng" dirty="0" err="1">
                <a:solidFill>
                  <a:srgbClr val="FFFF00"/>
                </a:solidFill>
              </a:rPr>
              <a:t>чого</a:t>
            </a:r>
            <a:r>
              <a:rPr lang="ru-RU" b="1" u="sng" dirty="0">
                <a:solidFill>
                  <a:srgbClr val="FFFF00"/>
                </a:solidFill>
              </a:rPr>
              <a:t> до </a:t>
            </a:r>
            <a:r>
              <a:rPr lang="ru-RU" b="1" u="sng" dirty="0" err="1">
                <a:solidFill>
                  <a:srgbClr val="FFFF00"/>
                </a:solidFill>
              </a:rPr>
              <a:t>цього</a:t>
            </a:r>
            <a:r>
              <a:rPr lang="ru-RU" b="1" u="sng" dirty="0">
                <a:solidFill>
                  <a:srgbClr val="FFFF00"/>
                </a:solidFill>
              </a:rPr>
              <a:t> часу не </a:t>
            </a:r>
            <a:r>
              <a:rPr lang="ru-RU" b="1" u="sng" dirty="0" err="1">
                <a:solidFill>
                  <a:srgbClr val="FFFF00"/>
                </a:solidFill>
              </a:rPr>
              <a:t>було</a:t>
            </a:r>
            <a:r>
              <a:rPr lang="ru-RU" b="1" u="sng" dirty="0">
                <a:solidFill>
                  <a:srgbClr val="FFFF00"/>
                </a:solidFill>
              </a:rPr>
              <a:t>,  є — уряд. </a:t>
            </a:r>
            <a:r>
              <a:rPr lang="ru-RU" b="1" u="sng" dirty="0" err="1">
                <a:solidFill>
                  <a:srgbClr val="FFFF00"/>
                </a:solidFill>
              </a:rPr>
              <a:t>Це</a:t>
            </a:r>
            <a:r>
              <a:rPr lang="ru-RU" b="1" u="sng" dirty="0">
                <a:solidFill>
                  <a:srgbClr val="FFFF00"/>
                </a:solidFill>
              </a:rPr>
              <a:t> я. І </a:t>
            </a:r>
            <a:r>
              <a:rPr lang="ru-RU" b="1" u="sng" dirty="0" err="1">
                <a:solidFill>
                  <a:srgbClr val="FFFF00"/>
                </a:solidFill>
              </a:rPr>
              <a:t>всі</a:t>
            </a:r>
            <a:r>
              <a:rPr lang="ru-RU" b="1" u="sng" dirty="0">
                <a:solidFill>
                  <a:srgbClr val="FFFF00"/>
                </a:solidFill>
              </a:rPr>
              <a:t>,  </a:t>
            </a:r>
            <a:r>
              <a:rPr lang="ru-RU" b="1" u="sng" dirty="0" err="1">
                <a:solidFill>
                  <a:srgbClr val="FFFF00"/>
                </a:solidFill>
              </a:rPr>
              <a:t>слухайте</a:t>
            </a:r>
            <a:r>
              <a:rPr lang="ru-RU" b="1" u="sng" dirty="0">
                <a:solidFill>
                  <a:srgbClr val="FFFF00"/>
                </a:solidFill>
              </a:rPr>
              <a:t> мене добре, </a:t>
            </a:r>
            <a:r>
              <a:rPr lang="ru-RU" b="1" u="sng" dirty="0" err="1">
                <a:solidFill>
                  <a:srgbClr val="FFFF00"/>
                </a:solidFill>
              </a:rPr>
              <a:t>всі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італійці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повинні</a:t>
            </a:r>
            <a:r>
              <a:rPr lang="ru-RU" b="1" u="sng" dirty="0">
                <a:solidFill>
                  <a:srgbClr val="FFFF00"/>
                </a:solidFill>
              </a:rPr>
              <a:t> і </a:t>
            </a:r>
            <a:r>
              <a:rPr lang="ru-RU" b="1" u="sng" dirty="0" err="1">
                <a:solidFill>
                  <a:srgbClr val="FFFF00"/>
                </a:solidFill>
              </a:rPr>
              <a:t>будуть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коритися</a:t>
            </a:r>
            <a:r>
              <a:rPr lang="ru-RU" b="1" u="sng" dirty="0">
                <a:solidFill>
                  <a:srgbClr val="FFFF00"/>
                </a:solidFill>
              </a:rPr>
              <a:t>. </a:t>
            </a:r>
            <a:r>
              <a:rPr lang="ru-RU" b="1" u="sng" dirty="0" err="1">
                <a:solidFill>
                  <a:srgbClr val="FFFF00"/>
                </a:solidFill>
              </a:rPr>
              <a:t>Італійці</a:t>
            </a:r>
            <a:r>
              <a:rPr lang="ru-RU" b="1" u="sng" dirty="0">
                <a:solidFill>
                  <a:srgbClr val="FFFF00"/>
                </a:solidFill>
              </a:rPr>
              <a:t> до </a:t>
            </a:r>
            <a:r>
              <a:rPr lang="ru-RU" b="1" u="sng" dirty="0" err="1">
                <a:solidFill>
                  <a:srgbClr val="FFFF00"/>
                </a:solidFill>
              </a:rPr>
              <a:t>цього</a:t>
            </a:r>
            <a:r>
              <a:rPr lang="ru-RU" b="1" u="sng" dirty="0">
                <a:solidFill>
                  <a:srgbClr val="FFFF00"/>
                </a:solidFill>
              </a:rPr>
              <a:t> часу </a:t>
            </a:r>
            <a:r>
              <a:rPr lang="ru-RU" b="1" u="sng" dirty="0" err="1">
                <a:solidFill>
                  <a:srgbClr val="FFFF00"/>
                </a:solidFill>
              </a:rPr>
              <a:t>нікому</a:t>
            </a:r>
            <a:r>
              <a:rPr lang="ru-RU" b="1" u="sng" dirty="0">
                <a:solidFill>
                  <a:srgbClr val="FFFF00"/>
                </a:solidFill>
              </a:rPr>
              <a:t> не </a:t>
            </a:r>
            <a:r>
              <a:rPr lang="ru-RU" b="1" u="sng" dirty="0" err="1">
                <a:solidFill>
                  <a:srgbClr val="FFFF00"/>
                </a:solidFill>
              </a:rPr>
              <a:t>корилися</a:t>
            </a:r>
            <a:r>
              <a:rPr lang="ru-RU" b="1" u="sng" dirty="0">
                <a:solidFill>
                  <a:srgbClr val="FFFF00"/>
                </a:solidFill>
              </a:rPr>
              <a:t>. </a:t>
            </a:r>
            <a:r>
              <a:rPr lang="ru-RU" b="1" u="sng" dirty="0" err="1">
                <a:solidFill>
                  <a:srgbClr val="FFFF00"/>
                </a:solidFill>
              </a:rPr>
              <a:t>Жоден</a:t>
            </a:r>
            <a:r>
              <a:rPr lang="ru-RU" b="1" u="sng" dirty="0">
                <a:solidFill>
                  <a:srgbClr val="FFFF00"/>
                </a:solidFill>
              </a:rPr>
              <a:t> уряд не </a:t>
            </a:r>
            <a:r>
              <a:rPr lang="ru-RU" b="1" u="sng" dirty="0" err="1">
                <a:solidFill>
                  <a:srgbClr val="FFFF00"/>
                </a:solidFill>
              </a:rPr>
              <a:t>мав</a:t>
            </a:r>
            <a:r>
              <a:rPr lang="ru-RU" b="1" u="sng" dirty="0">
                <a:solidFill>
                  <a:srgbClr val="FFFF00"/>
                </a:solidFill>
              </a:rPr>
              <a:t> в </a:t>
            </a:r>
            <a:r>
              <a:rPr lang="ru-RU" b="1" u="sng" dirty="0" err="1">
                <a:solidFill>
                  <a:srgbClr val="FFFF00"/>
                </a:solidFill>
              </a:rPr>
              <a:t>Італії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реальної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влади</a:t>
            </a:r>
            <a:r>
              <a:rPr lang="ru-RU" b="1" u="sng" dirty="0">
                <a:solidFill>
                  <a:srgbClr val="FFFF00"/>
                </a:solidFill>
              </a:rPr>
              <a:t>. </a:t>
            </a:r>
            <a:r>
              <a:rPr lang="ru-RU" b="1" u="sng" dirty="0" err="1">
                <a:solidFill>
                  <a:srgbClr val="FFFF00"/>
                </a:solidFill>
              </a:rPr>
              <a:t>Італійці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повинні</a:t>
            </a:r>
            <a:r>
              <a:rPr lang="ru-RU" b="1" u="sng" dirty="0">
                <a:solidFill>
                  <a:srgbClr val="FFFF00"/>
                </a:solidFill>
              </a:rPr>
              <a:t> бути </a:t>
            </a:r>
            <a:r>
              <a:rPr lang="ru-RU" b="1" u="sng" dirty="0" err="1">
                <a:solidFill>
                  <a:srgbClr val="FFFF00"/>
                </a:solidFill>
              </a:rPr>
              <a:t>керовані</a:t>
            </a:r>
            <a:r>
              <a:rPr lang="ru-RU" b="1" u="sng" dirty="0">
                <a:solidFill>
                  <a:srgbClr val="FFFF00"/>
                </a:solidFill>
              </a:rPr>
              <a:t>… </a:t>
            </a:r>
            <a:r>
              <a:rPr lang="ru-RU" b="1" u="sng" dirty="0" err="1">
                <a:solidFill>
                  <a:srgbClr val="FFFF00"/>
                </a:solidFill>
              </a:rPr>
              <a:t>завжди</a:t>
            </a:r>
            <a:r>
              <a:rPr lang="ru-RU" b="1" u="sng" dirty="0">
                <a:solidFill>
                  <a:srgbClr val="FFFF00"/>
                </a:solidFill>
              </a:rPr>
              <a:t>, в </a:t>
            </a:r>
            <a:r>
              <a:rPr lang="ru-RU" b="1" u="sng" dirty="0" err="1">
                <a:solidFill>
                  <a:srgbClr val="FFFF00"/>
                </a:solidFill>
              </a:rPr>
              <a:t>усіх</a:t>
            </a:r>
            <a:r>
              <a:rPr lang="ru-RU" b="1" u="sng" dirty="0">
                <a:solidFill>
                  <a:srgbClr val="FFFF00"/>
                </a:solidFill>
              </a:rPr>
              <a:t> сферах </a:t>
            </a:r>
            <a:r>
              <a:rPr lang="ru-RU" b="1" u="sng" dirty="0" err="1">
                <a:solidFill>
                  <a:srgbClr val="FFFF00"/>
                </a:solidFill>
              </a:rPr>
              <a:t>життя</a:t>
            </a:r>
            <a:r>
              <a:rPr lang="ru-RU" b="1" u="sng" dirty="0" smtClean="0">
                <a:solidFill>
                  <a:srgbClr val="FFFF00"/>
                </a:solidFill>
              </a:rPr>
              <a:t>".</a:t>
            </a:r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dirty="0"/>
              <a:t>1. Як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оцінюєте</a:t>
            </a:r>
            <a:r>
              <a:rPr lang="ru-RU" dirty="0"/>
              <a:t> </a:t>
            </a:r>
            <a:r>
              <a:rPr lang="ru-RU" dirty="0" err="1"/>
              <a:t>заяву</a:t>
            </a:r>
            <a:r>
              <a:rPr lang="ru-RU" dirty="0"/>
              <a:t> </a:t>
            </a:r>
            <a:r>
              <a:rPr lang="ru-RU" dirty="0" err="1"/>
              <a:t>Муссоліні</a:t>
            </a:r>
            <a:r>
              <a:rPr lang="ru-RU" dirty="0" smtClean="0"/>
              <a:t>?</a:t>
            </a:r>
            <a:endParaRPr lang="ru-RU" dirty="0"/>
          </a:p>
          <a:p>
            <a:pPr marL="137160" indent="0">
              <a:buNone/>
            </a:pPr>
            <a:r>
              <a:rPr lang="ru-RU" dirty="0"/>
              <a:t>2. Чим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зумовлено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зухвалий</a:t>
            </a:r>
            <a:r>
              <a:rPr lang="ru-RU" dirty="0"/>
              <a:t> </a:t>
            </a:r>
            <a:r>
              <a:rPr lang="ru-RU" dirty="0" err="1"/>
              <a:t>виступ</a:t>
            </a:r>
            <a:r>
              <a:rPr lang="ru-RU" dirty="0"/>
              <a:t> дуче? На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спирався</a:t>
            </a:r>
            <a:r>
              <a:rPr lang="ru-RU" dirty="0"/>
              <a:t>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285853" cy="332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206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6" y="260648"/>
            <a:ext cx="619268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Етапи фашизації Італії</a:t>
            </a:r>
            <a:endParaRPr lang="ru-RU" b="1" i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484784"/>
            <a:ext cx="374441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Грудень 1922р. – створення «Великої фашистської ради»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68676" y="1480438"/>
            <a:ext cx="374441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Січень 1923р. – королівський декрет про створення фашистської міліції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3789040"/>
            <a:ext cx="374441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3 квітня 1926р. – закон про контроль уряду над профспілками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4941168"/>
            <a:ext cx="36724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5 листопада 1926р. – закон про розпуск усіх «антинаціональних» партій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560" y="2492896"/>
            <a:ext cx="37178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1924р. – однопартійний фашистський уряд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9584" y="2478221"/>
            <a:ext cx="374441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1925р. – курс на фашизацію Італії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37768" y="3717032"/>
            <a:ext cx="37753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1926р. – виборчий закон, який монопольно закріпляв владу за фашистською партією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98719" y="4875350"/>
            <a:ext cx="3600400" cy="8579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Звільнення глави уряду від відповідальності перед парламентом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3688" y="6237312"/>
            <a:ext cx="5544616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Державне регулювання економікою в інтересах підготовки країни до війни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" name="Прямая со стрелкой 2"/>
          <p:cNvCxnSpPr>
            <a:stCxn id="4" idx="2"/>
            <a:endCxn id="5" idx="3"/>
          </p:cNvCxnSpPr>
          <p:nvPr/>
        </p:nvCxnSpPr>
        <p:spPr>
          <a:xfrm flipH="1">
            <a:off x="3744416" y="980728"/>
            <a:ext cx="82758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</p:cNvCxnSpPr>
          <p:nvPr/>
        </p:nvCxnSpPr>
        <p:spPr>
          <a:xfrm>
            <a:off x="4572000" y="980728"/>
            <a:ext cx="765768" cy="85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</p:cNvCxnSpPr>
          <p:nvPr/>
        </p:nvCxnSpPr>
        <p:spPr>
          <a:xfrm flipH="1">
            <a:off x="3851920" y="980728"/>
            <a:ext cx="720080" cy="18575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2"/>
          </p:cNvCxnSpPr>
          <p:nvPr/>
        </p:nvCxnSpPr>
        <p:spPr>
          <a:xfrm>
            <a:off x="4572000" y="980728"/>
            <a:ext cx="765768" cy="18575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2"/>
          </p:cNvCxnSpPr>
          <p:nvPr/>
        </p:nvCxnSpPr>
        <p:spPr>
          <a:xfrm flipH="1">
            <a:off x="3851920" y="980728"/>
            <a:ext cx="720080" cy="2880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2"/>
          </p:cNvCxnSpPr>
          <p:nvPr/>
        </p:nvCxnSpPr>
        <p:spPr>
          <a:xfrm>
            <a:off x="4572000" y="980728"/>
            <a:ext cx="648072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744416" y="980728"/>
            <a:ext cx="791580" cy="4032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4" idx="2"/>
          </p:cNvCxnSpPr>
          <p:nvPr/>
        </p:nvCxnSpPr>
        <p:spPr>
          <a:xfrm>
            <a:off x="4572000" y="980728"/>
            <a:ext cx="765768" cy="4032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4" idx="2"/>
          </p:cNvCxnSpPr>
          <p:nvPr/>
        </p:nvCxnSpPr>
        <p:spPr>
          <a:xfrm>
            <a:off x="4572000" y="980728"/>
            <a:ext cx="72008" cy="511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917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Корпоративна система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5141168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Корпоративна система – </a:t>
            </a:r>
            <a:r>
              <a:rPr lang="uk-UA" dirty="0" err="1" smtClean="0"/>
              <a:t>система</a:t>
            </a:r>
            <a:r>
              <a:rPr lang="uk-UA" dirty="0" smtClean="0"/>
              <a:t> влади, за якої державні </a:t>
            </a:r>
            <a:r>
              <a:rPr lang="uk-UA" dirty="0" err="1" smtClean="0"/>
              <a:t>об»єднання</a:t>
            </a:r>
            <a:r>
              <a:rPr lang="uk-UA" dirty="0" smtClean="0"/>
              <a:t> ( корпорації) контролюють інститути громадського суспільства.</a:t>
            </a:r>
          </a:p>
          <a:p>
            <a:pPr marL="137160" indent="0">
              <a:buNone/>
            </a:pPr>
            <a:endParaRPr lang="uk-UA" dirty="0" smtClean="0"/>
          </a:p>
          <a:p>
            <a:r>
              <a:rPr lang="uk-UA" dirty="0" smtClean="0"/>
              <a:t>1927р. – прийняття «Хартії праці» – встановлення корпоративного принципу структури держави та суспільства.</a:t>
            </a:r>
          </a:p>
          <a:p>
            <a:pPr marL="137160" indent="0">
              <a:buNone/>
            </a:pPr>
            <a:endParaRPr lang="uk-UA" dirty="0" smtClean="0"/>
          </a:p>
          <a:p>
            <a:r>
              <a:rPr lang="uk-UA" u="sng" dirty="0" smtClean="0">
                <a:solidFill>
                  <a:srgbClr val="FFFF00"/>
                </a:solidFill>
              </a:rPr>
              <a:t>Основний зміст системи: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Інтереси нації вище інтересів окремої людини;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Інтереси нації виражає фашистська держава;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Примирення державою різноманітних суспільних інтересів. 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36995"/>
            <a:ext cx="2095500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273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43808" y="2636912"/>
            <a:ext cx="374441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Основні складові корпоративної системи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288032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Скасування сенату, поліції, привілеїв, титулів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7864" y="116632"/>
            <a:ext cx="252028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Загальне виборче право, громадські свободи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8184" y="116632"/>
            <a:ext cx="266429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Відміна таємної дипломатії,загальне роззброєння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2492896"/>
            <a:ext cx="244827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Прогресивний податок на капітал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76256" y="2492896"/>
            <a:ext cx="216024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Передача землі селянам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5445224"/>
            <a:ext cx="288032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Націоналізація військової промисловості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7864" y="544522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8 – годинний робочий день, мінімум зарплати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0192" y="5445224"/>
            <a:ext cx="273630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Участь робітників у технологічному управлінні підприємствами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814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066130"/>
          </a:xfrm>
        </p:spPr>
        <p:txBody>
          <a:bodyPr>
            <a:noAutofit/>
          </a:bodyPr>
          <a:lstStyle/>
          <a:p>
            <a:r>
              <a:rPr lang="uk-UA" sz="2800" dirty="0" smtClean="0"/>
              <a:t>Органи влади італійської «корпоративної держави» та їх повноваження</a:t>
            </a:r>
            <a:endParaRPr lang="ru-RU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83768" y="1484784"/>
            <a:ext cx="424847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Національна рада корпорацій</a:t>
            </a:r>
          </a:p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( представники профспілок і фашистської партії)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79812" y="2780928"/>
            <a:ext cx="345638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22 корпорації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79812" y="4293096"/>
            <a:ext cx="345638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Корпорація складалася з підприємців та робітників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79712" y="5445224"/>
            <a:ext cx="532859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Визначали умови праці;</a:t>
            </a:r>
          </a:p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Призначали членів палати депутатів ( за погодженням </a:t>
            </a:r>
            <a:r>
              <a:rPr lang="uk-UA" smtClean="0">
                <a:latin typeface="Courier New" pitchFamily="49" charset="0"/>
                <a:cs typeface="Courier New" pitchFamily="49" charset="0"/>
              </a:rPr>
              <a:t>з фашистською партією)</a:t>
            </a:r>
            <a:endParaRPr lang="ru-RU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905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«Битви» Муссоліні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/>
              <a:t>битва за урожай</a:t>
            </a:r>
            <a:r>
              <a:rPr lang="ru-RU" dirty="0" smtClean="0"/>
              <a:t>»; </a:t>
            </a:r>
          </a:p>
          <a:p>
            <a:r>
              <a:rPr lang="ru-RU" dirty="0" smtClean="0"/>
              <a:t>«</a:t>
            </a:r>
            <a:r>
              <a:rPr lang="ru-RU" dirty="0"/>
              <a:t>битва за </a:t>
            </a:r>
            <a:r>
              <a:rPr lang="ru-RU" dirty="0" err="1"/>
              <a:t>народжуваність</a:t>
            </a:r>
            <a:r>
              <a:rPr lang="ru-RU" dirty="0" smtClean="0"/>
              <a:t>»; </a:t>
            </a:r>
          </a:p>
          <a:p>
            <a:r>
              <a:rPr lang="ru-RU" dirty="0" smtClean="0"/>
              <a:t>«</a:t>
            </a:r>
            <a:r>
              <a:rPr lang="ru-RU" dirty="0" err="1"/>
              <a:t>битви</a:t>
            </a:r>
            <a:r>
              <a:rPr lang="ru-RU" dirty="0"/>
              <a:t>» </a:t>
            </a:r>
            <a:r>
              <a:rPr lang="ru-RU" dirty="0" err="1"/>
              <a:t>проти</a:t>
            </a:r>
            <a:r>
              <a:rPr lang="ru-RU" dirty="0"/>
              <a:t>... </a:t>
            </a:r>
            <a:r>
              <a:rPr lang="ru-RU" dirty="0" err="1"/>
              <a:t>горобців</a:t>
            </a:r>
            <a:r>
              <a:rPr lang="ru-RU" dirty="0"/>
              <a:t>, </a:t>
            </a:r>
            <a:r>
              <a:rPr lang="ru-RU" dirty="0" err="1"/>
              <a:t>мишей</a:t>
            </a:r>
            <a:r>
              <a:rPr lang="ru-RU" dirty="0"/>
              <a:t> і </a:t>
            </a:r>
            <a:r>
              <a:rPr lang="ru-RU" dirty="0" err="1"/>
              <a:t>кімнатних</a:t>
            </a:r>
            <a:r>
              <a:rPr lang="ru-RU" dirty="0"/>
              <a:t> мух</a:t>
            </a:r>
            <a:r>
              <a:rPr lang="ru-RU" dirty="0" smtClean="0"/>
              <a:t>.</a:t>
            </a:r>
          </a:p>
          <a:p>
            <a:pPr marL="137160" indent="0">
              <a:buNone/>
            </a:pPr>
            <a:endParaRPr lang="uk-UA" dirty="0"/>
          </a:p>
          <a:p>
            <a:pPr marL="137160" indent="0">
              <a:buNone/>
            </a:pPr>
            <a:endParaRPr lang="uk-UA" dirty="0" smtClean="0"/>
          </a:p>
          <a:p>
            <a:pPr marL="137160" indent="0">
              <a:buNone/>
            </a:pPr>
            <a:r>
              <a:rPr lang="uk-UA" dirty="0" smtClean="0"/>
              <a:t>Як ці битви характеризують внутрішню політику Б.Муссоліні?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700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Зовнішня політика Італії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41168"/>
          </a:xfrm>
        </p:spPr>
        <p:txBody>
          <a:bodyPr>
            <a:normAutofit fontScale="55000" lnSpcReduction="20000"/>
          </a:bodyPr>
          <a:lstStyle/>
          <a:p>
            <a:r>
              <a:rPr lang="uk-UA" sz="2900" b="1" dirty="0" smtClean="0"/>
              <a:t>1919р. – загарбання італійськими націоналістами м. Фіуме.</a:t>
            </a:r>
          </a:p>
          <a:p>
            <a:endParaRPr lang="uk-UA" sz="2900" b="1" dirty="0" smtClean="0"/>
          </a:p>
          <a:p>
            <a:r>
              <a:rPr lang="uk-UA" sz="2900" b="1" dirty="0" smtClean="0"/>
              <a:t>Серпень 1923р. – провал спроби анексувати острів Корфу.</a:t>
            </a:r>
          </a:p>
          <a:p>
            <a:endParaRPr lang="uk-UA" sz="2900" b="1" dirty="0" smtClean="0"/>
          </a:p>
          <a:p>
            <a:r>
              <a:rPr lang="ru-RU" sz="2900" b="1" dirty="0" smtClean="0"/>
              <a:t>1935-36 </a:t>
            </a:r>
            <a:r>
              <a:rPr lang="ru-RU" sz="2900" b="1" dirty="0" err="1" smtClean="0"/>
              <a:t>рр</a:t>
            </a:r>
            <a:r>
              <a:rPr lang="ru-RU" sz="2900" b="1" dirty="0" smtClean="0"/>
              <a:t>. - </a:t>
            </a:r>
            <a:r>
              <a:rPr lang="ru-RU" sz="2900" b="1" dirty="0"/>
              <a:t>	</a:t>
            </a:r>
            <a:r>
              <a:rPr lang="ru-RU" sz="2900" b="1" dirty="0" err="1" smtClean="0"/>
              <a:t>Італія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захопила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Ефіопію</a:t>
            </a:r>
            <a:r>
              <a:rPr lang="ru-RU" sz="2900" b="1" dirty="0" smtClean="0"/>
              <a:t>.</a:t>
            </a:r>
            <a:endParaRPr lang="ru-RU" sz="2900" b="1" dirty="0"/>
          </a:p>
          <a:p>
            <a:pPr marL="137160" indent="0">
              <a:buNone/>
            </a:pPr>
            <a:endParaRPr lang="uk-UA" sz="2900" b="1" dirty="0" smtClean="0"/>
          </a:p>
          <a:p>
            <a:r>
              <a:rPr lang="ru-RU" sz="2900" b="1" dirty="0"/>
              <a:t>1936 </a:t>
            </a:r>
            <a:r>
              <a:rPr lang="ru-RU" sz="2900" b="1" dirty="0" smtClean="0"/>
              <a:t>р. </a:t>
            </a:r>
            <a:r>
              <a:rPr lang="ru-RU" sz="2900" b="1" dirty="0"/>
              <a:t>	</a:t>
            </a:r>
            <a:r>
              <a:rPr lang="ru-RU" sz="2900" b="1" dirty="0" smtClean="0"/>
              <a:t>- </a:t>
            </a:r>
            <a:r>
              <a:rPr lang="ru-RU" sz="2900" b="1" dirty="0" err="1" smtClean="0"/>
              <a:t>оформлення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німецько</a:t>
            </a:r>
            <a:r>
              <a:rPr lang="ru-RU" sz="2900" b="1" dirty="0" smtClean="0"/>
              <a:t> – </a:t>
            </a:r>
            <a:r>
              <a:rPr lang="ru-RU" sz="2900" b="1" dirty="0" err="1" smtClean="0"/>
              <a:t>італійського</a:t>
            </a:r>
            <a:r>
              <a:rPr lang="ru-RU" sz="2900" b="1" dirty="0" smtClean="0"/>
              <a:t> союзу.</a:t>
            </a:r>
            <a:endParaRPr lang="ru-RU" sz="2900" b="1" dirty="0"/>
          </a:p>
          <a:p>
            <a:r>
              <a:rPr lang="ru-RU" sz="2900" b="1" dirty="0"/>
              <a:t>1937 </a:t>
            </a:r>
            <a:r>
              <a:rPr lang="ru-RU" sz="2900" b="1" dirty="0" smtClean="0"/>
              <a:t>р. – </a:t>
            </a:r>
            <a:r>
              <a:rPr lang="ru-RU" sz="2900" b="1" dirty="0" err="1" smtClean="0"/>
              <a:t>приєднання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Італії</a:t>
            </a:r>
            <a:r>
              <a:rPr lang="ru-RU" sz="2900" b="1" dirty="0" smtClean="0"/>
              <a:t> до </a:t>
            </a:r>
            <a:r>
              <a:rPr lang="ru-RU" sz="2900" b="1" dirty="0" err="1" smtClean="0"/>
              <a:t>Антикомінтернівського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пакту.Утворення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осі</a:t>
            </a:r>
            <a:r>
              <a:rPr lang="ru-RU" sz="2900" b="1" dirty="0" smtClean="0"/>
              <a:t> «</a:t>
            </a:r>
            <a:r>
              <a:rPr lang="ru-RU" sz="2900" b="1" dirty="0" err="1" smtClean="0"/>
              <a:t>Берлін</a:t>
            </a:r>
            <a:r>
              <a:rPr lang="ru-RU" sz="2900" b="1" dirty="0" smtClean="0"/>
              <a:t> – Рим – </a:t>
            </a:r>
            <a:r>
              <a:rPr lang="ru-RU" sz="2900" b="1" dirty="0" err="1"/>
              <a:t>Т</a:t>
            </a:r>
            <a:r>
              <a:rPr lang="ru-RU" sz="2900" b="1" dirty="0" err="1" smtClean="0"/>
              <a:t>окіо</a:t>
            </a:r>
            <a:r>
              <a:rPr lang="ru-RU" sz="2900" b="1" dirty="0" smtClean="0"/>
              <a:t>».</a:t>
            </a:r>
          </a:p>
          <a:p>
            <a:pPr marL="137160" indent="0">
              <a:buNone/>
            </a:pPr>
            <a:r>
              <a:rPr lang="ru-RU" sz="2900" b="1" dirty="0"/>
              <a:t>	</a:t>
            </a:r>
          </a:p>
          <a:p>
            <a:r>
              <a:rPr lang="ru-RU" sz="2900" b="1" dirty="0" smtClean="0"/>
              <a:t>1939 </a:t>
            </a:r>
            <a:r>
              <a:rPr lang="ru-RU" sz="2900" b="1" dirty="0"/>
              <a:t>г. 	</a:t>
            </a:r>
            <a:r>
              <a:rPr lang="ru-RU" sz="2900" b="1" dirty="0" smtClean="0"/>
              <a:t>- </a:t>
            </a:r>
            <a:r>
              <a:rPr lang="ru-RU" sz="2900" b="1" dirty="0" err="1" smtClean="0"/>
              <a:t>вторгнення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Італії</a:t>
            </a:r>
            <a:r>
              <a:rPr lang="ru-RU" sz="2900" b="1" dirty="0" smtClean="0"/>
              <a:t> в </a:t>
            </a:r>
            <a:r>
              <a:rPr lang="ru-RU" sz="2900" b="1" dirty="0" err="1" smtClean="0"/>
              <a:t>Албанію</a:t>
            </a:r>
            <a:r>
              <a:rPr lang="ru-RU" sz="2900" b="1" dirty="0" smtClean="0"/>
              <a:t>.</a:t>
            </a:r>
          </a:p>
          <a:p>
            <a:pPr marL="137160" indent="0">
              <a:buNone/>
            </a:pPr>
            <a:endParaRPr lang="ru-RU" sz="2900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47" y="1772816"/>
            <a:ext cx="40386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8547" y="5589240"/>
            <a:ext cx="4091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Гітлер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і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Муссоліні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після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укладення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„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Сталевого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пакту”</a:t>
            </a:r>
          </a:p>
        </p:txBody>
      </p:sp>
    </p:spTree>
    <p:extLst>
      <p:ext uri="{BB962C8B-B14F-4D97-AF65-F5344CB8AC3E}">
        <p14:creationId xmlns:p14="http://schemas.microsoft.com/office/powerpoint/2010/main" val="98714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 smtClean="0"/>
              <a:t>сформувати</a:t>
            </a:r>
            <a:r>
              <a:rPr lang="ru-RU" dirty="0"/>
              <a:t>	 </a:t>
            </a:r>
            <a:r>
              <a:rPr lang="ru-RU" dirty="0" err="1"/>
              <a:t>уявлення</a:t>
            </a:r>
            <a:r>
              <a:rPr lang="ru-RU" dirty="0"/>
              <a:t>	 </a:t>
            </a:r>
            <a:r>
              <a:rPr lang="ru-RU" dirty="0" smtClean="0"/>
              <a:t>про</a:t>
            </a:r>
            <a:r>
              <a:rPr lang="ru-RU" dirty="0"/>
              <a:t>	 </a:t>
            </a:r>
            <a:r>
              <a:rPr lang="ru-RU" dirty="0" err="1" smtClean="0"/>
              <a:t>Італію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/>
              <a:t>	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/>
              <a:t>;	</a:t>
            </a:r>
          </a:p>
          <a:p>
            <a:pPr algn="just"/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/>
              <a:t>	 </a:t>
            </a:r>
            <a:r>
              <a:rPr lang="ru-RU" dirty="0" smtClean="0"/>
              <a:t>причини</a:t>
            </a:r>
            <a:r>
              <a:rPr lang="ru-RU" dirty="0"/>
              <a:t>	 та	 </a:t>
            </a:r>
            <a:r>
              <a:rPr lang="ru-RU" dirty="0" err="1" smtClean="0"/>
              <a:t>наслідки</a:t>
            </a:r>
            <a:r>
              <a:rPr lang="ru-RU" dirty="0" smtClean="0"/>
              <a:t> приходу</a:t>
            </a:r>
            <a:r>
              <a:rPr lang="ru-RU" dirty="0"/>
              <a:t>	</a:t>
            </a:r>
            <a:r>
              <a:rPr lang="ru-RU" dirty="0" smtClean="0"/>
              <a:t>до</a:t>
            </a:r>
            <a:r>
              <a:rPr lang="ru-RU" dirty="0"/>
              <a:t>	</a:t>
            </a:r>
            <a:r>
              <a:rPr lang="ru-RU" dirty="0" err="1"/>
              <a:t>влади</a:t>
            </a:r>
            <a:r>
              <a:rPr lang="ru-RU" dirty="0"/>
              <a:t>	</a:t>
            </a:r>
            <a:r>
              <a:rPr lang="ru-RU" dirty="0" err="1"/>
              <a:t>фашистів</a:t>
            </a:r>
            <a:r>
              <a:rPr lang="ru-RU" dirty="0" smtClean="0"/>
              <a:t>;</a:t>
            </a:r>
          </a:p>
          <a:p>
            <a:pPr algn="just"/>
            <a:r>
              <a:rPr lang="ru-RU" dirty="0" err="1" smtClean="0"/>
              <a:t>Вчитися</a:t>
            </a:r>
            <a:r>
              <a:rPr lang="ru-RU" dirty="0" smtClean="0"/>
              <a:t> </a:t>
            </a:r>
            <a:r>
              <a:rPr lang="ru-RU" dirty="0" err="1" smtClean="0"/>
              <a:t>встановлюввати</a:t>
            </a:r>
            <a:r>
              <a:rPr lang="ru-RU" dirty="0" smtClean="0"/>
              <a:t> причинно – </a:t>
            </a:r>
            <a:r>
              <a:rPr lang="ru-RU" dirty="0" err="1" smtClean="0"/>
              <a:t>наслідкові</a:t>
            </a:r>
            <a:r>
              <a:rPr lang="ru-RU" dirty="0" smtClean="0"/>
              <a:t> </a:t>
            </a:r>
            <a:r>
              <a:rPr lang="ru-RU" dirty="0" err="1" smtClean="0"/>
              <a:t>зв»язки</a:t>
            </a:r>
            <a:r>
              <a:rPr lang="ru-RU" dirty="0" smtClean="0"/>
              <a:t>, </a:t>
            </a:r>
            <a:r>
              <a:rPr lang="ru-RU" dirty="0" err="1" smtClean="0"/>
              <a:t>працювати</a:t>
            </a:r>
            <a:r>
              <a:rPr lang="ru-RU" dirty="0" smtClean="0"/>
              <a:t> з документами,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висновки</a:t>
            </a:r>
            <a:r>
              <a:rPr lang="ru-RU" dirty="0" smtClean="0"/>
              <a:t> та </a:t>
            </a:r>
            <a:r>
              <a:rPr lang="ru-RU" dirty="0" err="1" smtClean="0"/>
              <a:t>узагальнення</a:t>
            </a:r>
            <a:r>
              <a:rPr lang="ru-RU" dirty="0" smtClean="0"/>
              <a:t>.</a:t>
            </a: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674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Культурна політика фашизму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Розвиток фізкультури і спорту.</a:t>
            </a:r>
          </a:p>
          <a:p>
            <a:r>
              <a:rPr lang="uk-UA" dirty="0" smtClean="0"/>
              <a:t>Заснування Італійської академії.</a:t>
            </a:r>
          </a:p>
          <a:p>
            <a:r>
              <a:rPr lang="uk-UA" dirty="0" smtClean="0"/>
              <a:t>Історія Риму та пропаганда  відтворення «Великої</a:t>
            </a:r>
          </a:p>
          <a:p>
            <a:r>
              <a:rPr lang="uk-UA" dirty="0"/>
              <a:t> </a:t>
            </a:r>
            <a:r>
              <a:rPr lang="uk-UA" dirty="0" smtClean="0"/>
              <a:t>Італії»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2550021" cy="468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50442" y="6314235"/>
            <a:ext cx="1929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Фашистська</a:t>
            </a:r>
            <a:r>
              <a:rPr lang="ru-RU" dirty="0"/>
              <a:t> мода</a:t>
            </a:r>
          </a:p>
        </p:txBody>
      </p:sp>
    </p:spTree>
    <p:extLst>
      <p:ext uri="{BB962C8B-B14F-4D97-AF65-F5344CB8AC3E}">
        <p14:creationId xmlns:p14="http://schemas.microsoft.com/office/powerpoint/2010/main" val="846920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 marL="651510" indent="-514350">
              <a:buAutoNum type="arabicPeriod"/>
            </a:pPr>
            <a:r>
              <a:rPr lang="uk-UA" dirty="0" smtClean="0"/>
              <a:t>Чому</a:t>
            </a:r>
            <a:r>
              <a:rPr lang="uk-UA" dirty="0"/>
              <a:t>, на Вашу думку, італійці підтримали Б.Муссоліні на початку 1920-х </a:t>
            </a:r>
            <a:r>
              <a:rPr lang="uk-UA" dirty="0" smtClean="0"/>
              <a:t>років?</a:t>
            </a:r>
            <a:endParaRPr lang="ru-RU" dirty="0" smtClean="0"/>
          </a:p>
          <a:p>
            <a:pPr marL="651510" indent="-514350">
              <a:buAutoNum type="arabicPeriod"/>
            </a:pP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/>
              <a:t>причини </a:t>
            </a:r>
            <a:r>
              <a:rPr lang="ru-RU" dirty="0" err="1"/>
              <a:t>виникнення</a:t>
            </a:r>
            <a:r>
              <a:rPr lang="ru-RU" dirty="0"/>
              <a:t> фашизму в </a:t>
            </a:r>
            <a:r>
              <a:rPr lang="ru-RU" dirty="0" err="1"/>
              <a:t>Італії</a:t>
            </a:r>
            <a:r>
              <a:rPr lang="ru-RU" dirty="0"/>
              <a:t>? </a:t>
            </a:r>
            <a:r>
              <a:rPr lang="ru-RU" dirty="0" err="1"/>
              <a:t>Хто</a:t>
            </a:r>
            <a:r>
              <a:rPr lang="ru-RU" dirty="0"/>
              <a:t> став на </a:t>
            </a:r>
            <a:r>
              <a:rPr lang="ru-RU" dirty="0" err="1"/>
              <a:t>чолі</a:t>
            </a:r>
            <a:r>
              <a:rPr lang="ru-RU" dirty="0"/>
              <a:t> </a:t>
            </a:r>
            <a:r>
              <a:rPr lang="ru-RU" dirty="0" err="1"/>
              <a:t>фашистського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в </a:t>
            </a:r>
            <a:r>
              <a:rPr lang="ru-RU" dirty="0" err="1"/>
              <a:t>Італії</a:t>
            </a:r>
            <a:r>
              <a:rPr lang="ru-RU" dirty="0" smtClean="0"/>
              <a:t>?</a:t>
            </a:r>
          </a:p>
          <a:p>
            <a:pPr marL="651510" indent="-514350">
              <a:buAutoNum type="arabicPeriod"/>
            </a:pPr>
            <a:r>
              <a:rPr lang="uk-UA" dirty="0" smtClean="0"/>
              <a:t>В чому проявилася фашизація Італії?</a:t>
            </a:r>
            <a:endParaRPr lang="ru-RU" dirty="0" smtClean="0"/>
          </a:p>
          <a:p>
            <a:pPr marL="651510" indent="-514350">
              <a:buAutoNum type="arabicPeriod"/>
            </a:pPr>
            <a:r>
              <a:rPr lang="ru-RU" dirty="0" smtClean="0"/>
              <a:t>Яку </a:t>
            </a:r>
            <a:r>
              <a:rPr lang="ru-RU" dirty="0" err="1"/>
              <a:t>зовнішню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 проводили </a:t>
            </a:r>
            <a:r>
              <a:rPr lang="ru-RU" dirty="0" err="1"/>
              <a:t>фашисти</a:t>
            </a:r>
            <a:r>
              <a:rPr lang="ru-RU" dirty="0"/>
              <a:t>?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Читати § 13;</a:t>
            </a:r>
          </a:p>
          <a:p>
            <a:r>
              <a:rPr lang="uk-UA" dirty="0" smtClean="0"/>
              <a:t>Знати опорні поняття і дати.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3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uk-UA" dirty="0" smtClean="0"/>
              <a:t>Встановлення фашистської диктатури.</a:t>
            </a:r>
          </a:p>
          <a:p>
            <a:pPr marL="514350" indent="-514350">
              <a:buAutoNum type="arabicPeriod"/>
            </a:pPr>
            <a:r>
              <a:rPr lang="uk-UA" dirty="0" smtClean="0"/>
              <a:t>Фашизація країни.</a:t>
            </a:r>
          </a:p>
        </p:txBody>
      </p:sp>
    </p:spTree>
    <p:extLst>
      <p:ext uri="{BB962C8B-B14F-4D97-AF65-F5344CB8AC3E}">
        <p14:creationId xmlns:p14="http://schemas.microsoft.com/office/powerpoint/2010/main" val="31773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88296" cy="4724400"/>
          </a:xfrm>
        </p:spPr>
        <p:txBody>
          <a:bodyPr>
            <a:normAutofit fontScale="85000" lnSpcReduction="20000"/>
          </a:bodyPr>
          <a:lstStyle/>
          <a:p>
            <a:r>
              <a:rPr lang="uk-UA" sz="3100" b="1" dirty="0" smtClean="0"/>
              <a:t>Опорні поняття:</a:t>
            </a:r>
          </a:p>
          <a:p>
            <a:r>
              <a:rPr lang="uk-UA" dirty="0" smtClean="0"/>
              <a:t>Фашизм;</a:t>
            </a:r>
          </a:p>
          <a:p>
            <a:r>
              <a:rPr lang="uk-UA" dirty="0" smtClean="0"/>
              <a:t>Корпоративна система;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707632" cy="4724400"/>
          </a:xfrm>
        </p:spPr>
        <p:txBody>
          <a:bodyPr>
            <a:normAutofit fontScale="85000" lnSpcReduction="20000"/>
          </a:bodyPr>
          <a:lstStyle/>
          <a:p>
            <a:r>
              <a:rPr lang="uk-UA" sz="3100" b="1" dirty="0" smtClean="0"/>
              <a:t>Опорні дати:</a:t>
            </a:r>
            <a:endParaRPr lang="uk-UA" sz="3100" b="1" dirty="0"/>
          </a:p>
          <a:p>
            <a:r>
              <a:rPr lang="uk-UA" dirty="0"/>
              <a:t>1922 р.  </a:t>
            </a:r>
            <a:r>
              <a:rPr lang="uk-UA" dirty="0" smtClean="0"/>
              <a:t>- прихід </a:t>
            </a:r>
            <a:r>
              <a:rPr lang="uk-UA" dirty="0"/>
              <a:t>фашистів до влади в Італії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dirty="0" smtClean="0"/>
              <a:t>1925 </a:t>
            </a:r>
            <a:r>
              <a:rPr lang="uk-UA" dirty="0"/>
              <a:t>р. </a:t>
            </a:r>
            <a:r>
              <a:rPr lang="uk-UA" dirty="0" smtClean="0"/>
              <a:t>-  проголошення курсу на фашизацію Італії.</a:t>
            </a:r>
            <a:endParaRPr lang="uk-UA" dirty="0"/>
          </a:p>
          <a:p>
            <a:r>
              <a:rPr lang="uk-UA" dirty="0" smtClean="0"/>
              <a:t>1935-1936 </a:t>
            </a:r>
            <a:r>
              <a:rPr lang="uk-UA" dirty="0"/>
              <a:t>рр. </a:t>
            </a:r>
            <a:r>
              <a:rPr lang="uk-UA" dirty="0" smtClean="0"/>
              <a:t>-  </a:t>
            </a:r>
            <a:r>
              <a:rPr lang="uk-UA" dirty="0"/>
              <a:t>італо-ефіопська війна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dirty="0"/>
              <a:t>9 травня 1936 р. – проголошення </a:t>
            </a:r>
            <a:r>
              <a:rPr lang="uk-UA" dirty="0" smtClean="0"/>
              <a:t>Італії </a:t>
            </a:r>
            <a:r>
              <a:rPr lang="uk-UA" dirty="0"/>
              <a:t>імперією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dirty="0"/>
              <a:t>1939 р. </a:t>
            </a:r>
            <a:r>
              <a:rPr lang="uk-UA" dirty="0" smtClean="0"/>
              <a:t>-  </a:t>
            </a:r>
            <a:r>
              <a:rPr lang="uk-UA" dirty="0"/>
              <a:t>"Сталевий пакт" між Італією та Німеччиною.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1589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70916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uk-UA" sz="4800" dirty="0"/>
              <a:t>“Все для держави, нічого проти держави, нічого поза державою</a:t>
            </a:r>
            <a:r>
              <a:rPr lang="uk-UA" sz="4800" dirty="0" smtClean="0"/>
              <a:t>”</a:t>
            </a:r>
          </a:p>
          <a:p>
            <a:pPr marL="137160" indent="0" algn="ctr">
              <a:buNone/>
            </a:pPr>
            <a:endParaRPr lang="uk-UA" sz="4800" dirty="0"/>
          </a:p>
          <a:p>
            <a:pPr marL="137160" indent="0" algn="r">
              <a:buNone/>
            </a:pPr>
            <a:r>
              <a:rPr lang="uk-UA" sz="3200" dirty="0"/>
              <a:t>Б.Муссоліні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86903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Проблемне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Чому, на Вашу думку, італійці підтримали Б.Муссоліні на початку 1920-х років?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221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936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Наслідки Першої світової війни для Італії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197080"/>
              </p:ext>
            </p:extLst>
          </p:nvPr>
        </p:nvGraphicFramePr>
        <p:xfrm>
          <a:off x="457200" y="1600200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640"/>
                <a:gridCol w="555496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Людські втрати</a:t>
                      </a:r>
                      <a:endParaRPr lang="ru-RU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Більше 700 тис. чол. загинули, 1 </a:t>
                      </a:r>
                      <a:r>
                        <a:rPr lang="uk-UA" dirty="0" err="1" smtClean="0">
                          <a:latin typeface="Courier New" pitchFamily="49" charset="0"/>
                          <a:cs typeface="Courier New" pitchFamily="49" charset="0"/>
                        </a:rPr>
                        <a:t>млн</a:t>
                      </a:r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 залишилися каліками, 1,5 </a:t>
                      </a:r>
                      <a:r>
                        <a:rPr lang="uk-UA" dirty="0" err="1" smtClean="0">
                          <a:latin typeface="Courier New" pitchFamily="49" charset="0"/>
                          <a:cs typeface="Courier New" pitchFamily="49" charset="0"/>
                        </a:rPr>
                        <a:t>млн</a:t>
                      </a:r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 потрапили в полон</a:t>
                      </a:r>
                      <a:endParaRPr lang="ru-RU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Фінансові втрати</a:t>
                      </a:r>
                      <a:endParaRPr lang="ru-RU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Більше 65,5 </a:t>
                      </a:r>
                      <a:r>
                        <a:rPr lang="uk-UA" dirty="0" err="1" smtClean="0">
                          <a:latin typeface="Courier New" pitchFamily="49" charset="0"/>
                          <a:cs typeface="Courier New" pitchFamily="49" charset="0"/>
                        </a:rPr>
                        <a:t>млрд</a:t>
                      </a:r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 лір золотом;</a:t>
                      </a:r>
                    </a:p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Зовнішній борг</a:t>
                      </a:r>
                      <a:r>
                        <a:rPr lang="uk-UA" baseline="0" dirty="0" smtClean="0">
                          <a:latin typeface="Courier New" pitchFamily="49" charset="0"/>
                          <a:cs typeface="Courier New" pitchFamily="49" charset="0"/>
                        </a:rPr>
                        <a:t> США та Великій Британії – 4 </a:t>
                      </a:r>
                      <a:r>
                        <a:rPr lang="uk-UA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млрд</a:t>
                      </a:r>
                      <a:r>
                        <a:rPr lang="uk-UA" baseline="0" dirty="0" smtClean="0">
                          <a:latin typeface="Courier New" pitchFamily="49" charset="0"/>
                          <a:cs typeface="Courier New" pitchFamily="49" charset="0"/>
                        </a:rPr>
                        <a:t> дол.</a:t>
                      </a:r>
                      <a:endParaRPr lang="ru-RU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643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273630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Слабкість італійського уряду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5661248"/>
            <a:ext cx="32403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Погіршення становища більшості населення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16216" y="0"/>
            <a:ext cx="252028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Проблема фронтовиків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7664" y="1988840"/>
            <a:ext cx="237626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Страйковий рух, захоплення заводів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68144" y="5742745"/>
            <a:ext cx="313723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Загострення боротьби між політичними партіями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4005064"/>
            <a:ext cx="74888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Криза довіри до інститутів парламентаризму та монархії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7864" y="44624"/>
            <a:ext cx="2592288" cy="963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Слабкість італійської монархії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20072" y="1988840"/>
            <a:ext cx="266429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Аграрна революція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4" name="Прямая со стрелкой 13"/>
          <p:cNvCxnSpPr>
            <a:stCxn id="5" idx="2"/>
          </p:cNvCxnSpPr>
          <p:nvPr/>
        </p:nvCxnSpPr>
        <p:spPr>
          <a:xfrm>
            <a:off x="1368152" y="1008112"/>
            <a:ext cx="0" cy="2852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1" idx="2"/>
          </p:cNvCxnSpPr>
          <p:nvPr/>
        </p:nvCxnSpPr>
        <p:spPr>
          <a:xfrm>
            <a:off x="4644008" y="1008112"/>
            <a:ext cx="0" cy="2924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2"/>
          </p:cNvCxnSpPr>
          <p:nvPr/>
        </p:nvCxnSpPr>
        <p:spPr>
          <a:xfrm>
            <a:off x="2735796" y="2924944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2" idx="2"/>
          </p:cNvCxnSpPr>
          <p:nvPr/>
        </p:nvCxnSpPr>
        <p:spPr>
          <a:xfrm>
            <a:off x="6552220" y="2924944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8028384" y="1008112"/>
            <a:ext cx="72008" cy="2852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0"/>
          </p:cNvCxnSpPr>
          <p:nvPr/>
        </p:nvCxnSpPr>
        <p:spPr>
          <a:xfrm flipV="1">
            <a:off x="1727684" y="486916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9" idx="0"/>
          </p:cNvCxnSpPr>
          <p:nvPr/>
        </p:nvCxnSpPr>
        <p:spPr>
          <a:xfrm flipV="1">
            <a:off x="7436761" y="4869160"/>
            <a:ext cx="0" cy="873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861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-ya-v-20-30h-rokah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tal-ya-v-20-30h-rokah</Template>
  <TotalTime>0</TotalTime>
  <Words>844</Words>
  <Application>Microsoft Office PowerPoint</Application>
  <PresentationFormat>Экран (4:3)</PresentationFormat>
  <Paragraphs>135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tal-ya-v-20-30h-rokah</vt:lpstr>
      <vt:lpstr>Італія в 20-30-х роках</vt:lpstr>
      <vt:lpstr>Завдання уроку</vt:lpstr>
      <vt:lpstr>План</vt:lpstr>
      <vt:lpstr>Опорні поняття і дати</vt:lpstr>
      <vt:lpstr>Презентация PowerPoint</vt:lpstr>
      <vt:lpstr>Проблемне завдання</vt:lpstr>
      <vt:lpstr>Презентация PowerPoint</vt:lpstr>
      <vt:lpstr>Наслідки Першої світової війни для Італії</vt:lpstr>
      <vt:lpstr>Презентация PowerPoint</vt:lpstr>
      <vt:lpstr>ФАШИЗМ</vt:lpstr>
      <vt:lpstr>Провідні ідеї італійського фашизму</vt:lpstr>
      <vt:lpstr>Встановлення фашистської диктатури</vt:lpstr>
      <vt:lpstr>Встановлення фашистської диктатури</vt:lpstr>
      <vt:lpstr>Презентация PowerPoint</vt:lpstr>
      <vt:lpstr>Корпоративна система</vt:lpstr>
      <vt:lpstr>Презентация PowerPoint</vt:lpstr>
      <vt:lpstr>Органи влади італійської «корпоративної держави» та їх повноваження</vt:lpstr>
      <vt:lpstr>«Битви» Муссоліні</vt:lpstr>
      <vt:lpstr>Зовнішня політика Італії</vt:lpstr>
      <vt:lpstr>Культурна політика фашизму</vt:lpstr>
      <vt:lpstr>Закріплення</vt:lpstr>
      <vt:lpstr>Домашнє завдання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Італія в 20-30-х роках</dc:title>
  <dc:creator>Ира</dc:creator>
  <cp:lastModifiedBy>Ира</cp:lastModifiedBy>
  <cp:revision>1</cp:revision>
  <dcterms:created xsi:type="dcterms:W3CDTF">2014-09-25T18:56:29Z</dcterms:created>
  <dcterms:modified xsi:type="dcterms:W3CDTF">2014-09-25T18:56:32Z</dcterms:modified>
</cp:coreProperties>
</file>