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9AE606-B5E3-42F7-AF22-0D2AFAE7CF8B}" type="datetimeFigureOut">
              <a:rPr lang="uk-UA" smtClean="0"/>
              <a:t>27.03.2014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CE929E-6849-45C4-9C18-F9775501B1BB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5776" y="256490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3600" b="1" dirty="0" smtClean="0"/>
              <a:t>Світ на початку </a:t>
            </a:r>
          </a:p>
          <a:p>
            <a:pPr algn="ctr"/>
            <a:r>
              <a:rPr lang="ru-RU" sz="3600" b="1" dirty="0" smtClean="0"/>
              <a:t>XX ст.</a:t>
            </a:r>
            <a:endParaRPr lang="uk-UA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515719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Виконав студент групи 13 1/9 ОП</a:t>
            </a:r>
          </a:p>
          <a:p>
            <a:r>
              <a:rPr lang="uk-UA" dirty="0" smtClean="0"/>
              <a:t>Плужник Олександр Юрійович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Презентація на тему: </a:t>
            </a:r>
            <a:endParaRPr lang="uk-UA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650630" cy="2482543"/>
          </a:xfrm>
          <a:prstGeom prst="rect">
            <a:avLst/>
          </a:prstGeom>
        </p:spPr>
      </p:pic>
      <p:pic>
        <p:nvPicPr>
          <p:cNvPr id="3" name="Рисунок 2" descr="1306001376_cvetnaja_letopis_avtokhroma_17_foto_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540722"/>
            <a:ext cx="5868144" cy="43172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76056" y="6611779"/>
            <a:ext cx="16561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Лондон</a:t>
            </a:r>
            <a:endParaRPr lang="uk-UA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2204864"/>
            <a:ext cx="28803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Британські території на поч. 20 </a:t>
            </a:r>
            <a:r>
              <a:rPr lang="uk-UA" sz="1000" dirty="0" err="1" smtClean="0"/>
              <a:t>ст</a:t>
            </a:r>
            <a:endParaRPr lang="uk-UA" sz="1000" dirty="0"/>
          </a:p>
        </p:txBody>
      </p:sp>
      <p:pic>
        <p:nvPicPr>
          <p:cNvPr id="6" name="Рисунок 5" descr="3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17022" y="0"/>
            <a:ext cx="4126978" cy="31044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40152" y="3212976"/>
            <a:ext cx="30243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/>
              <a:t>Політична</a:t>
            </a:r>
            <a:r>
              <a:rPr lang="ru-RU" b="1" dirty="0" smtClean="0"/>
              <a:t> карта. У XIX ст. </a:t>
            </a:r>
            <a:r>
              <a:rPr lang="ru-RU" b="1" dirty="0" err="1" smtClean="0"/>
              <a:t>наймогутнішою</a:t>
            </a:r>
            <a:r>
              <a:rPr lang="ru-RU" b="1" dirty="0" smtClean="0"/>
              <a:t> державою </a:t>
            </a:r>
            <a:r>
              <a:rPr lang="ru-RU" b="1" dirty="0" err="1" smtClean="0"/>
              <a:t>світу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Британська</a:t>
            </a:r>
            <a:r>
              <a:rPr lang="ru-RU" b="1" dirty="0" smtClean="0"/>
              <a:t> </a:t>
            </a:r>
            <a:r>
              <a:rPr lang="ru-RU" b="1" dirty="0" err="1" smtClean="0"/>
              <a:t>імперія</a:t>
            </a:r>
            <a:r>
              <a:rPr lang="ru-RU" b="1" dirty="0" smtClean="0"/>
              <a:t>. </a:t>
            </a:r>
            <a:r>
              <a:rPr lang="ru-RU" b="1" dirty="0" err="1" smtClean="0"/>
              <a:t>її</a:t>
            </a:r>
            <a:r>
              <a:rPr lang="ru-RU" b="1" dirty="0" smtClean="0"/>
              <a:t> </a:t>
            </a:r>
            <a:r>
              <a:rPr lang="ru-RU" b="1" dirty="0" err="1" smtClean="0"/>
              <a:t>влада</a:t>
            </a:r>
            <a:r>
              <a:rPr lang="ru-RU" b="1" dirty="0" smtClean="0"/>
              <a:t> </a:t>
            </a:r>
            <a:r>
              <a:rPr lang="ru-RU" b="1" dirty="0" err="1" smtClean="0"/>
              <a:t>поширювалась</a:t>
            </a:r>
            <a:r>
              <a:rPr lang="ru-RU" b="1" dirty="0" smtClean="0"/>
              <a:t> на </a:t>
            </a:r>
            <a:r>
              <a:rPr lang="ru-RU" b="1" dirty="0" err="1" smtClean="0"/>
              <a:t>третину</a:t>
            </a:r>
            <a:r>
              <a:rPr lang="ru-RU" b="1" dirty="0" smtClean="0"/>
              <a:t> </a:t>
            </a:r>
            <a:r>
              <a:rPr lang="ru-RU" b="1" dirty="0" err="1" smtClean="0"/>
              <a:t>суші</a:t>
            </a:r>
            <a:r>
              <a:rPr lang="ru-RU" b="1" dirty="0" smtClean="0"/>
              <a:t> </a:t>
            </a:r>
            <a:r>
              <a:rPr lang="ru-RU" b="1" dirty="0" err="1" smtClean="0"/>
              <a:t>Землі</a:t>
            </a:r>
            <a:r>
              <a:rPr lang="ru-RU" b="1" dirty="0" smtClean="0"/>
              <a:t>. Другою за величиною </a:t>
            </a:r>
            <a:r>
              <a:rPr lang="ru-RU" b="1" dirty="0" err="1" smtClean="0"/>
              <a:t>колоніальною</a:t>
            </a:r>
            <a:r>
              <a:rPr lang="ru-RU" b="1" dirty="0" smtClean="0"/>
              <a:t> </a:t>
            </a:r>
            <a:r>
              <a:rPr lang="ru-RU" b="1" dirty="0" err="1" smtClean="0"/>
              <a:t>імперією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Франція</a:t>
            </a:r>
            <a:r>
              <a:rPr lang="ru-RU" b="1" dirty="0" smtClean="0"/>
              <a:t>. На початку XX ст. у них </a:t>
            </a:r>
            <a:r>
              <a:rPr lang="ru-RU" b="1" dirty="0" err="1" smtClean="0"/>
              <a:t>були</a:t>
            </a:r>
            <a:r>
              <a:rPr lang="ru-RU" b="1" dirty="0" smtClean="0"/>
              <a:t> </a:t>
            </a:r>
            <a:r>
              <a:rPr lang="ru-RU" b="1" dirty="0" err="1" smtClean="0"/>
              <a:t>серйозні</a:t>
            </a:r>
            <a:r>
              <a:rPr lang="ru-RU" b="1" dirty="0" smtClean="0"/>
              <a:t> </a:t>
            </a:r>
            <a:r>
              <a:rPr lang="ru-RU" b="1" dirty="0" err="1" smtClean="0"/>
              <a:t>конкуренти</a:t>
            </a:r>
            <a:r>
              <a:rPr lang="ru-RU" b="1" dirty="0" smtClean="0"/>
              <a:t> - США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Німеччина</a:t>
            </a:r>
            <a:r>
              <a:rPr lang="ru-RU" b="1" dirty="0" smtClean="0"/>
              <a:t>.</a:t>
            </a:r>
            <a:endParaRPr lang="uk-UA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654878-98edf7839e76132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5425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4725144"/>
            <a:ext cx="86409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Розвинені держави поділили світ на сфери впливу. Апогею досягла колоніальна політика. У колоніях та напівколоніях проживало 1367 </a:t>
            </a:r>
            <a:r>
              <a:rPr lang="uk-UA" dirty="0" err="1" smtClean="0"/>
              <a:t>млЬ</a:t>
            </a:r>
            <a:r>
              <a:rPr lang="uk-UA" dirty="0" smtClean="0"/>
              <a:t>. чол. або 79% населення землі. Британська, Французька, Російська, Оттоманська, Австро-Угорська, Німецька, Португальська імперії набрали класичних рис, які їх об'єднували і водночас породжували гострі нездоланні суперечності. Виняток становили Швейцарія, Швеція, Норвегія, деякі латиноамериканські країни, де намагалась знайти притулок трудова й політична еміграція поневолених народів.</a:t>
            </a:r>
            <a:endParaRPr lang="uk-UA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16632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Політичне життя. У політичному устрої простежувались дві тенденції - розвиток держав унітарного й федеративного типу. Прикладом унітарних держав на початку століття є Великобританія, Франція, Італія. Влада тут знаходилась в центральних органах, на місцях самостійно могли вирішувати лише другорядні питання. З одного боку, це сприяло національній консолідації, а з іншого боку, легко могло викликати незадоволення через недостатнє врахування особливостей регіонів. При федеративному устрої влада поділяється між центральним і регіональним урядами. Засади федералізму найпослідовніше втілювали Сполучені Штати Америки.</a:t>
            </a:r>
            <a:endParaRPr lang="uk-UA" dirty="0"/>
          </a:p>
        </p:txBody>
      </p:sp>
      <p:pic>
        <p:nvPicPr>
          <p:cNvPr id="3" name="Рисунок 2" descr="Galyckij_krajovyj_sej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4928948" cy="40815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0112" y="3573016"/>
            <a:ext cx="338437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Абсолютних</a:t>
            </a:r>
            <a:r>
              <a:rPr lang="ru-RU" dirty="0" smtClean="0"/>
              <a:t> </a:t>
            </a:r>
            <a:r>
              <a:rPr lang="ru-RU" dirty="0" err="1" smtClean="0"/>
              <a:t>монархій</a:t>
            </a:r>
            <a:r>
              <a:rPr lang="ru-RU" dirty="0" smtClean="0"/>
              <a:t> на </a:t>
            </a:r>
            <a:r>
              <a:rPr lang="ru-RU" dirty="0" err="1" smtClean="0"/>
              <a:t>європейському</a:t>
            </a:r>
            <a:r>
              <a:rPr lang="ru-RU" dirty="0" smtClean="0"/>
              <a:t> </a:t>
            </a:r>
            <a:r>
              <a:rPr lang="ru-RU" dirty="0" err="1" smtClean="0"/>
              <a:t>континенті</a:t>
            </a:r>
            <a:r>
              <a:rPr lang="ru-RU" dirty="0" smtClean="0"/>
              <a:t> </a:t>
            </a:r>
            <a:r>
              <a:rPr lang="ru-RU" dirty="0" err="1" smtClean="0"/>
              <a:t>на</a:t>
            </a:r>
            <a:r>
              <a:rPr lang="ru-RU" dirty="0" smtClean="0"/>
              <a:t> </a:t>
            </a:r>
            <a:r>
              <a:rPr lang="ru-RU" dirty="0" err="1" smtClean="0"/>
              <a:t>зламі</a:t>
            </a:r>
            <a:r>
              <a:rPr lang="ru-RU" dirty="0" smtClean="0"/>
              <a:t> </a:t>
            </a:r>
            <a:r>
              <a:rPr lang="ru-RU" dirty="0" err="1" smtClean="0"/>
              <a:t>століть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не </a:t>
            </a:r>
            <a:r>
              <a:rPr lang="ru-RU" dirty="0" err="1" smtClean="0"/>
              <a:t>залишилось</a:t>
            </a:r>
            <a:r>
              <a:rPr lang="ru-RU" dirty="0" smtClean="0"/>
              <a:t>. </a:t>
            </a:r>
            <a:r>
              <a:rPr lang="ru-RU" dirty="0" err="1" smtClean="0"/>
              <a:t>Парламентський</a:t>
            </a:r>
            <a:r>
              <a:rPr lang="ru-RU" dirty="0" smtClean="0"/>
              <a:t> режим </a:t>
            </a:r>
            <a:r>
              <a:rPr lang="ru-RU" dirty="0" err="1" smtClean="0"/>
              <a:t>встановився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в </a:t>
            </a:r>
            <a:r>
              <a:rPr lang="ru-RU" dirty="0" err="1" smtClean="0"/>
              <a:t>республіках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конституційних</a:t>
            </a:r>
            <a:r>
              <a:rPr lang="ru-RU" dirty="0" smtClean="0"/>
              <a:t> </a:t>
            </a:r>
            <a:r>
              <a:rPr lang="ru-RU" dirty="0" err="1" smtClean="0"/>
              <a:t>монархіях</a:t>
            </a:r>
            <a:r>
              <a:rPr lang="ru-RU" dirty="0" smtClean="0"/>
              <a:t>. </a:t>
            </a:r>
            <a:r>
              <a:rPr lang="ru-RU" dirty="0" err="1" smtClean="0"/>
              <a:t>Республіки</a:t>
            </a:r>
            <a:r>
              <a:rPr lang="ru-RU" dirty="0" smtClean="0"/>
              <a:t>,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того, кому належала вся </a:t>
            </a:r>
            <a:r>
              <a:rPr lang="ru-RU" dirty="0" err="1" smtClean="0"/>
              <a:t>повнота</a:t>
            </a:r>
            <a:r>
              <a:rPr lang="ru-RU" dirty="0" smtClean="0"/>
              <a:t> </a:t>
            </a:r>
            <a:r>
              <a:rPr lang="ru-RU" dirty="0" err="1" smtClean="0"/>
              <a:t>влади</a:t>
            </a:r>
            <a:r>
              <a:rPr lang="ru-RU" dirty="0" smtClean="0"/>
              <a:t> в </a:t>
            </a:r>
            <a:r>
              <a:rPr lang="ru-RU" dirty="0" err="1" smtClean="0"/>
              <a:t>країні</a:t>
            </a:r>
            <a:r>
              <a:rPr lang="ru-RU" dirty="0" smtClean="0"/>
              <a:t>, </a:t>
            </a:r>
            <a:r>
              <a:rPr lang="ru-RU" dirty="0" err="1" smtClean="0"/>
              <a:t>були</a:t>
            </a:r>
            <a:r>
              <a:rPr lang="ru-RU" dirty="0" smtClean="0"/>
              <a:t> </a:t>
            </a:r>
            <a:r>
              <a:rPr lang="ru-RU" dirty="0" err="1" smtClean="0"/>
              <a:t>президентськими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парламентськими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lviv-old-2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511417"/>
            <a:ext cx="7969288" cy="53465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0"/>
            <a:ext cx="84969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провідних країнах відбулась структуризація суспільства. Масові політичні партії консерваторів і лібералів здобули досвід і виробили гнучку тактику й стратегію боротьби за вплив на суспільство. Перехопити владу намагалися Лейбористська партія (Англія), соціал-демократичні партії (Росія, Австрія, Угорщина, Бельгія, Польща, Голландія та ін.).</a:t>
            </a:r>
            <a:endParaRPr lang="uk-UA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3172005_16000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0"/>
            <a:ext cx="6012160" cy="4569242"/>
          </a:xfrm>
          <a:prstGeom prst="rect">
            <a:avLst/>
          </a:prstGeom>
        </p:spPr>
      </p:pic>
      <p:pic>
        <p:nvPicPr>
          <p:cNvPr id="3" name="Рисунок 2" descr="5759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597552"/>
            <a:ext cx="3742464" cy="22604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620688"/>
            <a:ext cx="28438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Соціально-економічний розвиток. За своїм соціально-економічним розвитком країни, в яких на початку </a:t>
            </a:r>
            <a:r>
              <a:rPr lang="en-US" dirty="0" smtClean="0"/>
              <a:t>XX </a:t>
            </a:r>
            <a:r>
              <a:rPr lang="uk-UA" dirty="0" smtClean="0"/>
              <a:t>ст. інтенсивно йшов процес індустріалізації, умовно можна поділити на три групи (</a:t>
            </a:r>
            <a:r>
              <a:rPr lang="uk-UA" dirty="0" err="1" smtClean="0"/>
              <a:t>''ешелони''</a:t>
            </a:r>
            <a:r>
              <a:rPr lang="uk-UA" dirty="0" smtClean="0"/>
              <a:t>). 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3851920" y="4549676"/>
            <a:ext cx="48965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Передову групу очолювали Англія, Франція, США, далі йшли країни Центральної і Південно-Східної Європи, Іспанія, Росія, останніми були держави Латинської Америки, Азії й Африки. Такі країни, як Німеччина, Італія, Японія, випереджали країни </a:t>
            </a:r>
            <a:r>
              <a:rPr lang="uk-UA" dirty="0" err="1" smtClean="0"/>
              <a:t>''другого</a:t>
            </a:r>
            <a:r>
              <a:rPr lang="uk-UA" dirty="0" smtClean="0"/>
              <a:t> </a:t>
            </a:r>
            <a:r>
              <a:rPr lang="uk-UA" dirty="0" err="1" smtClean="0"/>
              <a:t>ешелону''</a:t>
            </a:r>
            <a:r>
              <a:rPr lang="uk-UA" dirty="0" smtClean="0"/>
              <a:t>, але і в першому їх не визнавали рівними. Вони відверто вимагали собі </a:t>
            </a:r>
            <a:r>
              <a:rPr lang="uk-UA" dirty="0" err="1" smtClean="0"/>
              <a:t>''місце</a:t>
            </a:r>
            <a:r>
              <a:rPr lang="uk-UA" dirty="0" smtClean="0"/>
              <a:t> під </a:t>
            </a:r>
            <a:r>
              <a:rPr lang="uk-UA" dirty="0" err="1" smtClean="0"/>
              <a:t>сонцем'</a:t>
            </a:r>
            <a:r>
              <a:rPr lang="uk-UA" dirty="0" smtClean="0"/>
              <a:t>'.</a:t>
            </a:r>
            <a:endParaRPr lang="uk-UA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879030c991f0c261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1681" y="0"/>
            <a:ext cx="4242319" cy="28264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64088" y="2852936"/>
            <a:ext cx="32403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b="1" dirty="0" smtClean="0"/>
              <a:t>Електростанція початку 20 ст.</a:t>
            </a:r>
            <a:endParaRPr lang="uk-UA" sz="1000" b="1" dirty="0"/>
          </a:p>
        </p:txBody>
      </p:sp>
      <p:pic>
        <p:nvPicPr>
          <p:cNvPr id="4" name="Рисунок 3" descr="o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2852936"/>
            <a:ext cx="5340086" cy="40050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332656"/>
            <a:ext cx="48600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У 1900-1903 </a:t>
            </a:r>
            <a:r>
              <a:rPr lang="en-US" dirty="0" smtClean="0"/>
              <a:t>pp. </a:t>
            </a:r>
            <a:r>
              <a:rPr lang="uk-UA" dirty="0" smtClean="0"/>
              <a:t>відбулась світова економічна криза. Вона дала поштовх модернізації капіталізму, прискоренню процесів впровадження нової техніки і технологій, концентрації виробництва. На передові позиції впевнено виходить машинобудівна промисловість. </a:t>
            </a:r>
            <a:endParaRPr lang="uk-UA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3573016"/>
            <a:ext cx="34563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Значно зросли обсяги виплавки сталі; першість у її виробництві захопили США. Все більшого поширення набували нові джерела енергії - електрика й нафта. За допомогою транспорту і зв'язку світ поступово об'єднувався, хоча до повної гармонії було ще дуже далеко.</a:t>
            </a:r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Індустріальний розвиток змінив соціальну структуру суспільства, посилив економічну диференціацію держав. За внутрішнім прогресом приховувались складні політичні, соціальні и економічні процеси, які створювали об'єктивні й суб'єктивні передумови визрівання міждержавних конфліктів і воєн.</a:t>
            </a:r>
          </a:p>
          <a:p>
            <a:endParaRPr lang="uk-UA" dirty="0" smtClean="0"/>
          </a:p>
          <a:p>
            <a:r>
              <a:rPr lang="uk-UA" dirty="0" smtClean="0"/>
              <a:t> Соціальна й політична атмосфера на початку </a:t>
            </a:r>
            <a:r>
              <a:rPr lang="en-US" dirty="0" smtClean="0"/>
              <a:t>XX </a:t>
            </a:r>
            <a:r>
              <a:rPr lang="uk-UA" dirty="0" smtClean="0"/>
              <a:t>ст. була напруженою. Великі держави увійшли в союзи. 1882 р. був підписаний таємний союзницький договір між Німеччиною, Австро-Угорщиною й Італією (Троїстий союз). їм протистояв альянс Англії, Франції і Росії, так звана Антанта (1907 </a:t>
            </a:r>
            <a:r>
              <a:rPr lang="en-US" dirty="0" smtClean="0"/>
              <a:t>p.).</a:t>
            </a:r>
            <a:endParaRPr lang="uk-UA" dirty="0"/>
          </a:p>
        </p:txBody>
      </p:sp>
      <p:pic>
        <p:nvPicPr>
          <p:cNvPr id="3" name="Рисунок 2" descr="post-60121-1253829268_thum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1856" y="2380320"/>
            <a:ext cx="3582144" cy="4477680"/>
          </a:xfrm>
          <a:prstGeom prst="rect">
            <a:avLst/>
          </a:prstGeom>
        </p:spPr>
      </p:pic>
      <p:pic>
        <p:nvPicPr>
          <p:cNvPr id="4" name="Рисунок 3" descr="m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2708920"/>
            <a:ext cx="5436096" cy="39604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921662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0"/>
            <a:ext cx="4644008" cy="5362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48680"/>
            <a:ext cx="30598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 початку XX ст. </a:t>
            </a:r>
            <a:r>
              <a:rPr lang="ru-RU" dirty="0" err="1" smtClean="0"/>
              <a:t>найбільш</a:t>
            </a:r>
            <a:r>
              <a:rPr lang="ru-RU" dirty="0" smtClean="0"/>
              <a:t> </a:t>
            </a:r>
            <a:r>
              <a:rPr lang="ru-RU" dirty="0" err="1" smtClean="0"/>
              <a:t>населеною</a:t>
            </a:r>
            <a:r>
              <a:rPr lang="ru-RU" dirty="0" smtClean="0"/>
              <a:t> </a:t>
            </a:r>
            <a:r>
              <a:rPr lang="ru-RU" dirty="0" err="1" smtClean="0"/>
              <a:t>країною</a:t>
            </a:r>
            <a:r>
              <a:rPr lang="ru-RU" dirty="0" smtClean="0"/>
              <a:t> </a:t>
            </a:r>
            <a:r>
              <a:rPr lang="ru-RU" dirty="0" err="1" smtClean="0"/>
              <a:t>був</a:t>
            </a:r>
            <a:r>
              <a:rPr lang="ru-RU" dirty="0" smtClean="0"/>
              <a:t> Китай.</a:t>
            </a:r>
            <a:endParaRPr lang="uk-UA" dirty="0"/>
          </a:p>
        </p:txBody>
      </p:sp>
      <p:pic>
        <p:nvPicPr>
          <p:cNvPr id="4" name="Рисунок 3" descr="1900s_in_color_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988840"/>
            <a:ext cx="4624856" cy="48691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4048" y="573325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Там проживало 467 млн. </a:t>
            </a:r>
            <a:r>
              <a:rPr lang="ru-RU" dirty="0" err="1" smtClean="0"/>
              <a:t>осіб</a:t>
            </a:r>
            <a:r>
              <a:rPr lang="ru-RU" dirty="0" smtClean="0"/>
              <a:t>.</a:t>
            </a: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59216627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404664"/>
            <a:ext cx="7440488" cy="595239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1503786_091212_2052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34000" cy="41605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149080"/>
            <a:ext cx="36724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000" dirty="0" err="1" smtClean="0"/>
              <a:t>Атлантик-Сити</a:t>
            </a:r>
            <a:r>
              <a:rPr lang="uk-UA" sz="1000" dirty="0" smtClean="0"/>
              <a:t>, 1910 год.</a:t>
            </a:r>
            <a:endParaRPr lang="uk-UA" sz="1000" dirty="0"/>
          </a:p>
        </p:txBody>
      </p:sp>
      <p:pic>
        <p:nvPicPr>
          <p:cNvPr id="4" name="Рисунок 3" descr="91503827_091212_2052_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7620" y="2956560"/>
            <a:ext cx="5326380" cy="39014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68144" y="1268760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Америці - 178 млн.</a:t>
            </a:r>
            <a:endParaRPr lang="uk-U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76854710_1273770680_0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5609094" cy="4149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11663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Африці - 13,5 млн.</a:t>
            </a:r>
            <a:endParaRPr lang="uk-UA" dirty="0"/>
          </a:p>
        </p:txBody>
      </p:sp>
      <p:pic>
        <p:nvPicPr>
          <p:cNvPr id="4" name="Рисунок 3" descr="zaman-tunelinden-afrikali-savascilar-244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0" y="2819400"/>
            <a:ext cx="60960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16632"/>
            <a:ext cx="8604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Австралії та Новій Зеландії майже </a:t>
            </a:r>
            <a:r>
              <a:rPr lang="uk-UA" dirty="0" err="1" smtClean="0"/>
              <a:t>півмільйо-на</a:t>
            </a:r>
            <a:r>
              <a:rPr lang="uk-UA" dirty="0" smtClean="0"/>
              <a:t>. У пошуках кращого життя в США та інші країни Америки переїхало чимало емігрантів з Європи та Азії. Колонії переселенців розширилися в Австралії та Латинській Америці. Протягом </a:t>
            </a:r>
            <a:r>
              <a:rPr lang="en-US" dirty="0" smtClean="0"/>
              <a:t>XX </a:t>
            </a:r>
            <a:r>
              <a:rPr lang="uk-UA" dirty="0" smtClean="0"/>
              <a:t>ст. населення країн Америки й Африки зростало швидкими темпами і нині значно перевищує населення Європи.</a:t>
            </a:r>
            <a:endParaRPr lang="uk-UA" dirty="0"/>
          </a:p>
        </p:txBody>
      </p:sp>
      <p:pic>
        <p:nvPicPr>
          <p:cNvPr id="3" name="Рисунок 2" descr="91503790_091212_2052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21280"/>
            <a:ext cx="5326380" cy="4236720"/>
          </a:xfrm>
          <a:prstGeom prst="rect">
            <a:avLst/>
          </a:prstGeom>
        </p:spPr>
      </p:pic>
      <p:pic>
        <p:nvPicPr>
          <p:cNvPr id="4" name="Рисунок 3" descr="1900s_in_color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1499" y="1340768"/>
            <a:ext cx="4512501" cy="338437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repphoto_5376_95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52750" y="2505075"/>
            <a:ext cx="6191250" cy="4352925"/>
          </a:xfrm>
          <a:prstGeom prst="rect">
            <a:avLst/>
          </a:prstGeom>
        </p:spPr>
      </p:pic>
      <p:pic>
        <p:nvPicPr>
          <p:cNvPr id="3" name="Рисунок 2" descr="Carpet_market_Ganja_XIXcentu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436096" cy="33477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36096" y="0"/>
            <a:ext cx="37079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Цивілізації. У </a:t>
            </a:r>
            <a:r>
              <a:rPr lang="en-US" dirty="0" smtClean="0"/>
              <a:t>XX </a:t>
            </a:r>
            <a:r>
              <a:rPr lang="uk-UA" dirty="0" smtClean="0"/>
              <a:t>ст. продовжувався бурхливий розвиток індустріальної цивілізації. </a:t>
            </a:r>
            <a:r>
              <a:rPr lang="uk-UA" dirty="0" err="1" smtClean="0"/>
              <a:t>Привласнююче</a:t>
            </a:r>
            <a:r>
              <a:rPr lang="uk-UA" dirty="0" smtClean="0"/>
              <a:t> господарство і відтворююча економіка служили головними засадами суспільного прогресу і кардинально змінили обличчя світу.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441680"/>
            <a:ext cx="29158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Ринок став головним регулятором товарного виробництва. Індустріальна цивілізація, прийшовши на зміну аграрній, зумовила панування машинного виробництва й істотне поглиблення поділу праці. Вона вивела Європу в лідери світового розвитку, а перегодом високо піднесла роль США</a:t>
            </a:r>
            <a:endParaRPr lang="uk-UA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 впливом економічних досягнень, загальної інтелектуалізації суспільства зароджувалось прагнення до демократизації держави, національної само ідентифікації й духовного розкріпачення. Однак у рамках індустріальної цивілізації перехід до правової держави й громадянського суспільства здійснювався поступово, через революції й реформи, які охопили світ від початку століття і продовжуються до сьогоднішніх днів. Феноменом </a:t>
            </a:r>
            <a:r>
              <a:rPr lang="en-US" dirty="0" smtClean="0"/>
              <a:t>XX </a:t>
            </a:r>
            <a:r>
              <a:rPr lang="uk-UA" dirty="0" smtClean="0"/>
              <a:t>ст. став тоталітаризм.</a:t>
            </a:r>
            <a:endParaRPr lang="uk-UA" dirty="0"/>
          </a:p>
        </p:txBody>
      </p:sp>
      <p:pic>
        <p:nvPicPr>
          <p:cNvPr id="3" name="Рисунок 2" descr="es2122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8804" y="1700808"/>
            <a:ext cx="3735196" cy="5157192"/>
          </a:xfrm>
          <a:prstGeom prst="rect">
            <a:avLst/>
          </a:prstGeom>
        </p:spPr>
      </p:pic>
      <p:pic>
        <p:nvPicPr>
          <p:cNvPr id="6" name="Рисунок 5" descr="16045fd-41-copy-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6524" y="3063240"/>
            <a:ext cx="4846976" cy="3102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ount_altai_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0"/>
            <a:ext cx="6096000" cy="4067175"/>
          </a:xfrm>
          <a:prstGeom prst="rect">
            <a:avLst/>
          </a:prstGeom>
        </p:spPr>
      </p:pic>
      <p:pic>
        <p:nvPicPr>
          <p:cNvPr id="3" name="Рисунок 2" descr="03969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62085" cy="4077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5576" y="443711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На відміну від Європи, на азіатському й африканському континентах народи зберігали традиційну цивілізацію. Повторення життя предків вважалось вищим смислом життя. З покоління в покоління передавались вчення, звичаї, система духовних цінностей, мало зрозумілих представникам інших народів. Взаємодія цивілізацій протягом попередніх століть виявилась на ділі вторгненням у традиційне суспільство і його руйнуванням, нав'язуванням власної моделі існування.</a:t>
            </a:r>
            <a:endParaRPr lang="uk-UA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883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Юрик</dc:creator>
  <cp:lastModifiedBy>Юрик</cp:lastModifiedBy>
  <cp:revision>6</cp:revision>
  <dcterms:created xsi:type="dcterms:W3CDTF">2014-03-27T17:58:45Z</dcterms:created>
  <dcterms:modified xsi:type="dcterms:W3CDTF">2014-03-27T18:58:52Z</dcterms:modified>
</cp:coreProperties>
</file>