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6" r:id="rId20"/>
    <p:sldId id="279" r:id="rId21"/>
    <p:sldId id="274" r:id="rId22"/>
    <p:sldId id="275" r:id="rId23"/>
    <p:sldId id="273" r:id="rId24"/>
    <p:sldId id="277" r:id="rId25"/>
    <p:sldId id="281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A4392D-9176-440E-A2A3-B09FA4435FC3}" type="datetimeFigureOut">
              <a:rPr lang="uk-UA" smtClean="0"/>
              <a:pPr/>
              <a:t>01.08.2012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ABC14E-B8F1-471F-8318-D6DDE461102E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ykova.moyblog.net/files/2011/12/jenny.gi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lmaz.moyblog.net/files/2011/12/Maquina_vapor_Watt_ETSII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c/Tervitik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ab0r.net/wp-content/uploads/2011/04/&#1055;&#1072;&#1088;&#1086;&#1074;&#1086;&#1079;-&#1051;&#1072;&#1082;&#1086;&#1084;&#1086;&#1096;&#1077;&#1085;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mutab0r.net/wp-content/uploads/2011/04/&#1055;&#1072;&#1088;&#1086;&#1074;&#1086;&#1079;-&#1056;&#1072;&#1082;&#1077;&#1090;&#1072;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ics.livejournal.com/pechexod/pic/001cqkd9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289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 до уроку всесвітньої історії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164307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Виконали учні </a:t>
            </a:r>
            <a:r>
              <a:rPr lang="uk-UA" dirty="0" smtClean="0"/>
              <a:t>8 класу</a:t>
            </a:r>
          </a:p>
          <a:p>
            <a:r>
              <a:rPr lang="uk-UA" dirty="0" smtClean="0"/>
              <a:t>Гірської ЗОШ І-ІІІ ступенів</a:t>
            </a:r>
          </a:p>
          <a:p>
            <a:r>
              <a:rPr lang="uk-UA" dirty="0" smtClean="0"/>
              <a:t>Нижник </a:t>
            </a:r>
            <a:r>
              <a:rPr lang="uk-UA" dirty="0" smtClean="0"/>
              <a:t>Володимир,</a:t>
            </a:r>
          </a:p>
          <a:p>
            <a:r>
              <a:rPr lang="uk-UA" dirty="0" smtClean="0"/>
              <a:t>Потоцький Дмитро</a:t>
            </a:r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928688"/>
            <a:ext cx="8858280" cy="2000250"/>
          </a:xfrm>
        </p:spPr>
        <p:txBody>
          <a:bodyPr>
            <a:normAutofit/>
          </a:bodyPr>
          <a:lstStyle/>
          <a:p>
            <a:pPr indent="274320"/>
            <a:r>
              <a:rPr lang="ru-RU" dirty="0" smtClean="0">
                <a:solidFill>
                  <a:srgbClr val="002060"/>
                </a:solidFill>
              </a:rPr>
              <a:t>У 1785 р. </a:t>
            </a:r>
            <a:r>
              <a:rPr lang="ru-RU" dirty="0" err="1" smtClean="0">
                <a:solidFill>
                  <a:srgbClr val="002060"/>
                </a:solidFill>
              </a:rPr>
              <a:t>Едмунд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Картрайт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винайшов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механічний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ткацький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верстат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продуктивність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якого</a:t>
            </a:r>
            <a:r>
              <a:rPr lang="ru-RU" dirty="0" smtClean="0">
                <a:solidFill>
                  <a:srgbClr val="002060"/>
                </a:solidFill>
              </a:rPr>
              <a:t> у 40 </a:t>
            </a:r>
            <a:r>
              <a:rPr lang="ru-RU" dirty="0" err="1" smtClean="0">
                <a:solidFill>
                  <a:srgbClr val="002060"/>
                </a:solidFill>
              </a:rPr>
              <a:t>разів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перевищувала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продуктивність</a:t>
            </a:r>
            <a:r>
              <a:rPr lang="ru-RU" dirty="0" smtClean="0">
                <a:solidFill>
                  <a:srgbClr val="002060"/>
                </a:solidFill>
              </a:rPr>
              <a:t> ткача,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працював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вручну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2538" name="Picture 10" descr="http://www.krugosvet.ru/images/1005107_5107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3190875" cy="4000501"/>
          </a:xfrm>
          <a:prstGeom prst="rect">
            <a:avLst/>
          </a:prstGeom>
          <a:noFill/>
        </p:spPr>
      </p:pic>
      <p:pic>
        <p:nvPicPr>
          <p:cNvPr id="22540" name="Picture 12" descr="http://www.epr-magazine.ru/industrial_history/technologies/loom/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4704431" cy="3252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85813"/>
            <a:ext cx="8215370" cy="242887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Швидкий розвиток механізації відбувався і в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іншій складовій бавовняного виробництва — прядінні.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1736 р. винайдено першу </a:t>
            </a:r>
            <a:r>
              <a:rPr lang="uk-UA" b="1" i="1" dirty="0" smtClean="0">
                <a:solidFill>
                  <a:srgbClr val="002060"/>
                </a:solidFill>
              </a:rPr>
              <a:t>прядильну машину, </a:t>
            </a:r>
            <a:r>
              <a:rPr lang="uk-UA" dirty="0" smtClean="0">
                <a:solidFill>
                  <a:srgbClr val="002060"/>
                </a:solidFill>
              </a:rPr>
              <a:t>яка механізувала процес прядіння.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Ткач </a:t>
            </a:r>
            <a:r>
              <a:rPr lang="uk-UA" dirty="0" err="1" smtClean="0">
                <a:solidFill>
                  <a:srgbClr val="002060"/>
                </a:solidFill>
              </a:rPr>
              <a:t>Джемс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Харгрівс</a:t>
            </a:r>
            <a:r>
              <a:rPr lang="uk-UA" dirty="0" smtClean="0">
                <a:solidFill>
                  <a:srgbClr val="002060"/>
                </a:solidFill>
              </a:rPr>
              <a:t> винайшов у 1765 р. більш досконалу механічну прядку, на якій можна було працювати одразу кількома веретенами (до 20). Недолік цих прядильних машин полягав у тому, що приводили їх у рух руки людини.</a:t>
            </a:r>
          </a:p>
          <a:p>
            <a:endParaRPr lang="uk-UA" dirty="0"/>
          </a:p>
        </p:txBody>
      </p:sp>
      <p:pic>
        <p:nvPicPr>
          <p:cNvPr id="23558" name="Picture 6" descr="http://zykova.moyblog.net/files/2011/12/Hargriv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2743219" cy="3429024"/>
          </a:xfrm>
          <a:prstGeom prst="rect">
            <a:avLst/>
          </a:prstGeom>
          <a:noFill/>
        </p:spPr>
      </p:pic>
      <p:pic>
        <p:nvPicPr>
          <p:cNvPr id="23560" name="Picture 8" descr="http://zykova.moyblog.net/files/2011/12/jenny-238x300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876"/>
            <a:ext cx="2246487" cy="2831706"/>
          </a:xfrm>
          <a:prstGeom prst="rect">
            <a:avLst/>
          </a:prstGeom>
          <a:noFill/>
        </p:spPr>
      </p:pic>
      <p:pic>
        <p:nvPicPr>
          <p:cNvPr id="15364" name="Picture 4" descr="http://litopys.net/img/thisday/April/22-04/priadilna_mashina_hargriv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3524255" cy="2643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00125"/>
            <a:ext cx="5000660" cy="53244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Річардом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Аркрайтом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першої</a:t>
            </a:r>
            <a:r>
              <a:rPr lang="ru-RU" dirty="0" smtClean="0">
                <a:solidFill>
                  <a:srgbClr val="002060"/>
                </a:solidFill>
              </a:rPr>
              <a:t> фабрики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прядильною машиною, яка </a:t>
            </a:r>
            <a:r>
              <a:rPr lang="ru-RU" dirty="0" err="1" smtClean="0">
                <a:solidFill>
                  <a:srgbClr val="002060"/>
                </a:solidFill>
              </a:rPr>
              <a:t>працювала</a:t>
            </a:r>
            <a:r>
              <a:rPr lang="ru-RU" dirty="0" smtClean="0">
                <a:solidFill>
                  <a:srgbClr val="002060"/>
                </a:solidFill>
              </a:rPr>
              <a:t> на водяному </a:t>
            </a:r>
            <a:r>
              <a:rPr lang="ru-RU" dirty="0" err="1" smtClean="0">
                <a:solidFill>
                  <a:srgbClr val="002060"/>
                </a:solidFill>
              </a:rPr>
              <a:t>двигуні</a:t>
            </a:r>
            <a:r>
              <a:rPr lang="ru-RU" dirty="0" smtClean="0">
                <a:solidFill>
                  <a:srgbClr val="002060"/>
                </a:solidFill>
              </a:rPr>
              <a:t>, стало </a:t>
            </a:r>
            <a:r>
              <a:rPr lang="ru-RU" dirty="0" err="1" smtClean="0">
                <a:solidFill>
                  <a:srgbClr val="002060"/>
                </a:solidFill>
              </a:rPr>
              <a:t>наступним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важливим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кроком</a:t>
            </a:r>
            <a:r>
              <a:rPr lang="ru-RU" dirty="0" smtClean="0">
                <a:solidFill>
                  <a:srgbClr val="002060"/>
                </a:solidFill>
              </a:rPr>
              <a:t> на шляху </a:t>
            </a:r>
            <a:r>
              <a:rPr lang="ru-RU" dirty="0" err="1" smtClean="0">
                <a:solidFill>
                  <a:srgbClr val="002060"/>
                </a:solidFill>
              </a:rPr>
              <a:t>технічного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прогресу</a:t>
            </a:r>
            <a:r>
              <a:rPr lang="ru-RU" dirty="0" smtClean="0">
                <a:solidFill>
                  <a:srgbClr val="002060"/>
                </a:solidFill>
              </a:rPr>
              <a:t>.                          У 1780 р. за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прикладом уже </a:t>
            </a:r>
            <a:r>
              <a:rPr lang="ru-RU" dirty="0" err="1" smtClean="0">
                <a:solidFill>
                  <a:srgbClr val="002060"/>
                </a:solidFill>
              </a:rPr>
              <a:t>працювало</a:t>
            </a:r>
            <a:r>
              <a:rPr lang="ru-RU" dirty="0" smtClean="0">
                <a:solidFill>
                  <a:srgbClr val="002060"/>
                </a:solidFill>
              </a:rPr>
              <a:t> 20 </a:t>
            </a:r>
            <a:r>
              <a:rPr lang="ru-RU" dirty="0" err="1" smtClean="0">
                <a:solidFill>
                  <a:srgbClr val="002060"/>
                </a:solidFill>
              </a:rPr>
              <a:t>прядильних</a:t>
            </a:r>
            <a:r>
              <a:rPr lang="ru-RU" dirty="0" smtClean="0">
                <a:solidFill>
                  <a:srgbClr val="002060"/>
                </a:solidFill>
              </a:rPr>
              <a:t> фабрик, а </a:t>
            </a:r>
            <a:r>
              <a:rPr lang="ru-RU" dirty="0" err="1" smtClean="0">
                <a:solidFill>
                  <a:srgbClr val="002060"/>
                </a:solidFill>
              </a:rPr>
              <a:t>ще</a:t>
            </a:r>
            <a:r>
              <a:rPr lang="ru-RU" dirty="0" smtClean="0">
                <a:solidFill>
                  <a:srgbClr val="002060"/>
                </a:solidFill>
              </a:rPr>
              <a:t> через </a:t>
            </a:r>
            <a:r>
              <a:rPr lang="ru-RU" dirty="0" err="1" smtClean="0">
                <a:solidFill>
                  <a:srgbClr val="002060"/>
                </a:solidFill>
              </a:rPr>
              <a:t>десятиліття</a:t>
            </a:r>
            <a:r>
              <a:rPr lang="ru-RU" dirty="0" smtClean="0">
                <a:solidFill>
                  <a:srgbClr val="002060"/>
                </a:solidFill>
              </a:rPr>
              <a:t> — 150. Фабрики </a:t>
            </a:r>
            <a:r>
              <a:rPr lang="ru-RU" dirty="0" err="1" smtClean="0">
                <a:solidFill>
                  <a:srgbClr val="002060"/>
                </a:solidFill>
              </a:rPr>
              <a:t>звичайно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будувалися</a:t>
            </a:r>
            <a:r>
              <a:rPr lang="ru-RU" dirty="0" smtClean="0">
                <a:solidFill>
                  <a:srgbClr val="002060"/>
                </a:solidFill>
              </a:rPr>
              <a:t> на берегах </a:t>
            </a:r>
            <a:r>
              <a:rPr lang="ru-RU" dirty="0" err="1" smtClean="0">
                <a:solidFill>
                  <a:srgbClr val="002060"/>
                </a:solidFill>
              </a:rPr>
              <a:t>річок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двигуном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залишалося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водяне</a:t>
            </a:r>
            <a:r>
              <a:rPr lang="ru-RU" dirty="0" smtClean="0">
                <a:solidFill>
                  <a:srgbClr val="002060"/>
                </a:solidFill>
              </a:rPr>
              <a:t> колесо. </a:t>
            </a:r>
            <a:r>
              <a:rPr lang="ru-RU" dirty="0" err="1" smtClean="0">
                <a:solidFill>
                  <a:srgbClr val="002060"/>
                </a:solidFill>
              </a:rPr>
              <a:t>Проте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механізація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задовольняла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бурхливого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техніки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тканин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широкого </a:t>
            </a:r>
            <a:r>
              <a:rPr lang="ru-RU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</a:rPr>
              <a:t> машин.</a:t>
            </a:r>
          </a:p>
          <a:p>
            <a:endParaRPr lang="uk-UA" dirty="0"/>
          </a:p>
        </p:txBody>
      </p:sp>
      <p:pic>
        <p:nvPicPr>
          <p:cNvPr id="25602" name="Picture 2" descr="http://img1.liveinternet.ru/images/attach/c/0/52/823/52823834_Richard_Arkwrigh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62972"/>
            <a:ext cx="2566099" cy="3319593"/>
          </a:xfrm>
          <a:prstGeom prst="rect">
            <a:avLst/>
          </a:prstGeom>
          <a:noFill/>
        </p:spPr>
      </p:pic>
      <p:pic>
        <p:nvPicPr>
          <p:cNvPr id="14339" name="Picture 3" descr="203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929066"/>
            <a:ext cx="2447037" cy="2771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pr-magazine.ru/industrial_history/technologies/loom/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04342" cy="2212545"/>
          </a:xfrm>
          <a:prstGeom prst="rect">
            <a:avLst/>
          </a:prstGeom>
          <a:noFill/>
        </p:spPr>
      </p:pic>
      <p:pic>
        <p:nvPicPr>
          <p:cNvPr id="24580" name="Picture 4" descr="http://www.epr-magazine.ru/industrial_history/technologies/loom/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861224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38" y="642938"/>
            <a:ext cx="8501062" cy="357187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Започатковані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ще</a:t>
            </a:r>
            <a:r>
              <a:rPr lang="ru-RU" dirty="0" smtClean="0">
                <a:solidFill>
                  <a:srgbClr val="002060"/>
                </a:solidFill>
              </a:rPr>
              <a:t> у XVII ст. </a:t>
            </a:r>
            <a:r>
              <a:rPr lang="ru-RU" dirty="0" err="1" smtClean="0">
                <a:solidFill>
                  <a:srgbClr val="002060"/>
                </a:solidFill>
              </a:rPr>
              <a:t>пошуки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ефективного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універсального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двигуна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завершилися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створенням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другій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половині</a:t>
            </a:r>
            <a:r>
              <a:rPr lang="ru-RU" dirty="0" smtClean="0">
                <a:solidFill>
                  <a:srgbClr val="002060"/>
                </a:solidFill>
              </a:rPr>
              <a:t> XVIII ст. </a:t>
            </a:r>
            <a:r>
              <a:rPr lang="ru-RU" b="1" i="1" dirty="0" err="1" smtClean="0">
                <a:solidFill>
                  <a:srgbClr val="002060"/>
                </a:solidFill>
              </a:rPr>
              <a:t>парової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машини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Вона,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одного боку, </a:t>
            </a:r>
            <a:r>
              <a:rPr lang="ru-RU" dirty="0" err="1" smtClean="0">
                <a:solidFill>
                  <a:srgbClr val="002060"/>
                </a:solidFill>
              </a:rPr>
              <a:t>здійснила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справжню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революцію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іншого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вперше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наочно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продемонструвала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єдність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практики, науки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8674" name="Picture 2" descr="Паровая машина Дж. Уатт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660714" cy="2708929"/>
          </a:xfrm>
          <a:prstGeom prst="rect">
            <a:avLst/>
          </a:prstGeom>
          <a:noFill/>
        </p:spPr>
      </p:pic>
      <p:pic>
        <p:nvPicPr>
          <p:cNvPr id="28676" name="Picture 4" descr="http://www.vmireinteresnogo.com/Content/ArticleImages/1733/19.jpg?98580058724203547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00438"/>
            <a:ext cx="5012289" cy="31622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229600" cy="37465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Парову</a:t>
            </a:r>
            <a:r>
              <a:rPr lang="ru-RU" dirty="0" smtClean="0">
                <a:solidFill>
                  <a:srgbClr val="002060"/>
                </a:solidFill>
              </a:rPr>
              <a:t> машину </a:t>
            </a:r>
            <a:r>
              <a:rPr lang="ru-RU" dirty="0" err="1" smtClean="0">
                <a:solidFill>
                  <a:srgbClr val="002060"/>
                </a:solidFill>
              </a:rPr>
              <a:t>винайшов</a:t>
            </a:r>
            <a:r>
              <a:rPr lang="ru-RU" dirty="0" smtClean="0">
                <a:solidFill>
                  <a:srgbClr val="002060"/>
                </a:solidFill>
              </a:rPr>
              <a:t> у 1769 р. лаборант </a:t>
            </a:r>
            <a:r>
              <a:rPr lang="ru-RU" dirty="0" err="1" smtClean="0">
                <a:solidFill>
                  <a:srgbClr val="002060"/>
                </a:solidFill>
              </a:rPr>
              <a:t>Глазгівського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dirty="0" smtClean="0">
                <a:solidFill>
                  <a:srgbClr val="002060"/>
                </a:solidFill>
              </a:rPr>
              <a:t> Джеймс Уатт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://ovode.pp.ua/wp-content/uploads/2011/03/07_wa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719520" cy="3719521"/>
          </a:xfrm>
          <a:prstGeom prst="rect">
            <a:avLst/>
          </a:prstGeom>
          <a:noFill/>
        </p:spPr>
      </p:pic>
      <p:pic>
        <p:nvPicPr>
          <p:cNvPr id="27654" name="Picture 6" descr="http://works.tarefer.ru/89/100251/pic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87858"/>
            <a:ext cx="3571900" cy="281287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4686300" cy="5467350"/>
          </a:xfrm>
        </p:spPr>
        <p:txBody>
          <a:bodyPr>
            <a:normAutofit/>
          </a:bodyPr>
          <a:lstStyle/>
          <a:p>
            <a:pPr indent="274320"/>
            <a:r>
              <a:rPr lang="ru-RU" dirty="0" smtClean="0">
                <a:solidFill>
                  <a:srgbClr val="002060"/>
                </a:solidFill>
              </a:rPr>
              <a:t>У 1784 </a:t>
            </a:r>
            <a:r>
              <a:rPr lang="ru-RU" dirty="0" err="1" smtClean="0">
                <a:solidFill>
                  <a:srgbClr val="002060"/>
                </a:solidFill>
              </a:rPr>
              <a:t>p</a:t>
            </a:r>
            <a:r>
              <a:rPr lang="ru-RU" dirty="0" smtClean="0">
                <a:solidFill>
                  <a:srgbClr val="002060"/>
                </a:solidFill>
              </a:rPr>
              <a:t>., </a:t>
            </a:r>
            <a:r>
              <a:rPr lang="ru-RU" dirty="0" err="1" smtClean="0">
                <a:solidFill>
                  <a:srgbClr val="002060"/>
                </a:solidFill>
              </a:rPr>
              <a:t>продовжуючи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удосконалення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винахідник</a:t>
            </a:r>
            <a:r>
              <a:rPr lang="ru-RU" dirty="0" smtClean="0">
                <a:solidFill>
                  <a:srgbClr val="002060"/>
                </a:solidFill>
              </a:rPr>
              <a:t> створив </a:t>
            </a:r>
            <a:r>
              <a:rPr lang="ru-RU" dirty="0" err="1" smtClean="0">
                <a:solidFill>
                  <a:srgbClr val="002060"/>
                </a:solidFill>
              </a:rPr>
              <a:t>парову</a:t>
            </a:r>
            <a:r>
              <a:rPr lang="ru-RU" dirty="0" smtClean="0">
                <a:solidFill>
                  <a:srgbClr val="002060"/>
                </a:solidFill>
              </a:rPr>
              <a:t> машину "</a:t>
            </a:r>
            <a:r>
              <a:rPr lang="ru-RU" dirty="0" err="1" smtClean="0">
                <a:solidFill>
                  <a:srgbClr val="002060"/>
                </a:solidFill>
              </a:rPr>
              <a:t>подвійної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дії</a:t>
            </a:r>
            <a:r>
              <a:rPr lang="ru-RU" dirty="0" smtClean="0">
                <a:solidFill>
                  <a:srgbClr val="002060"/>
                </a:solidFill>
              </a:rPr>
              <a:t>". У </a:t>
            </a:r>
            <a:r>
              <a:rPr lang="ru-RU" dirty="0" err="1" smtClean="0">
                <a:solidFill>
                  <a:srgbClr val="002060"/>
                </a:solidFill>
              </a:rPr>
              <a:t>ній</a:t>
            </a:r>
            <a:r>
              <a:rPr lang="ru-RU" dirty="0" smtClean="0">
                <a:solidFill>
                  <a:srgbClr val="002060"/>
                </a:solidFill>
              </a:rPr>
              <a:t> пара, </a:t>
            </a:r>
            <a:r>
              <a:rPr lang="ru-RU" dirty="0" err="1" smtClean="0">
                <a:solidFill>
                  <a:srgbClr val="002060"/>
                </a:solidFill>
              </a:rPr>
              <a:t>розширюючись</a:t>
            </a:r>
            <a:r>
              <a:rPr lang="ru-RU" dirty="0" smtClean="0">
                <a:solidFill>
                  <a:srgbClr val="002060"/>
                </a:solidFill>
              </a:rPr>
              <a:t>, тиснула то на одну, то на </a:t>
            </a:r>
            <a:r>
              <a:rPr lang="ru-RU" dirty="0" err="1" smtClean="0">
                <a:solidFill>
                  <a:srgbClr val="002060"/>
                </a:solidFill>
              </a:rPr>
              <a:t>іншу</a:t>
            </a:r>
            <a:r>
              <a:rPr lang="ru-RU" dirty="0" smtClean="0">
                <a:solidFill>
                  <a:srgbClr val="002060"/>
                </a:solidFill>
              </a:rPr>
              <a:t> сторону поршня.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справді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універсальна</a:t>
            </a:r>
            <a:r>
              <a:rPr lang="ru-RU" dirty="0" smtClean="0">
                <a:solidFill>
                  <a:srgbClr val="002060"/>
                </a:solidFill>
              </a:rPr>
              <a:t> машина, яку </a:t>
            </a:r>
            <a:r>
              <a:rPr lang="ru-RU" dirty="0" err="1" smtClean="0">
                <a:solidFill>
                  <a:srgbClr val="002060"/>
                </a:solidFill>
              </a:rPr>
              <a:t>використовували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різних</a:t>
            </a:r>
            <a:r>
              <a:rPr lang="ru-RU" dirty="0" smtClean="0">
                <a:solidFill>
                  <a:srgbClr val="002060"/>
                </a:solidFill>
              </a:rPr>
              <a:t> сферах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згодом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деякими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удосконаленнями</a:t>
            </a:r>
            <a:r>
              <a:rPr lang="ru-RU" dirty="0" smtClean="0">
                <a:solidFill>
                  <a:srgbClr val="002060"/>
                </a:solidFill>
              </a:rPr>
              <a:t>, —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транспорті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29697" name="Picture 1" descr="C:\Users\User\Desktop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221665" cy="46049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215370" cy="300039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Революціонізуюча</a:t>
            </a:r>
            <a:r>
              <a:rPr lang="ru-RU" dirty="0" smtClean="0">
                <a:solidFill>
                  <a:srgbClr val="002060"/>
                </a:solidFill>
              </a:rPr>
              <a:t> роль </a:t>
            </a:r>
            <a:r>
              <a:rPr lang="ru-RU" dirty="0" err="1" smtClean="0">
                <a:solidFill>
                  <a:srgbClr val="002060"/>
                </a:solidFill>
              </a:rPr>
              <a:t>парової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машини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полягала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здатності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рухати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механізми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будь-яких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умовах</a:t>
            </a:r>
            <a:r>
              <a:rPr lang="ru-RU" dirty="0" smtClean="0">
                <a:solidFill>
                  <a:srgbClr val="002060"/>
                </a:solidFill>
              </a:rPr>
              <a:t>. Для </a:t>
            </a:r>
            <a:r>
              <a:rPr lang="ru-RU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попиту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машини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внутрішньому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світовому</a:t>
            </a:r>
            <a:r>
              <a:rPr lang="ru-RU" dirty="0" smtClean="0">
                <a:solidFill>
                  <a:srgbClr val="002060"/>
                </a:solidFill>
              </a:rPr>
              <a:t> ринках Джеймс Уатт та фабрикант </a:t>
            </a:r>
            <a:r>
              <a:rPr lang="ru-RU" dirty="0" err="1" smtClean="0">
                <a:solidFill>
                  <a:srgbClr val="002060"/>
                </a:solidFill>
              </a:rPr>
              <a:t>Метью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Болтон</a:t>
            </a:r>
            <a:r>
              <a:rPr lang="ru-RU" dirty="0" smtClean="0">
                <a:solidFill>
                  <a:srgbClr val="002060"/>
                </a:solidFill>
              </a:rPr>
              <a:t> створили заводи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парових</a:t>
            </a:r>
            <a:r>
              <a:rPr lang="ru-RU" dirty="0" smtClean="0">
                <a:solidFill>
                  <a:srgbClr val="002060"/>
                </a:solidFill>
              </a:rPr>
              <a:t> машин. </a:t>
            </a:r>
            <a:r>
              <a:rPr lang="ru-RU" dirty="0" err="1" smtClean="0">
                <a:solidFill>
                  <a:srgbClr val="002060"/>
                </a:solidFill>
              </a:rPr>
              <a:t>Щонайперше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застосували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бавовняних</a:t>
            </a:r>
            <a:r>
              <a:rPr lang="ru-RU" dirty="0" smtClean="0">
                <a:solidFill>
                  <a:srgbClr val="002060"/>
                </a:solidFill>
              </a:rPr>
              <a:t> фабриках,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привело до </a:t>
            </a:r>
            <a:r>
              <a:rPr lang="ru-RU" dirty="0" err="1" smtClean="0">
                <a:solidFill>
                  <a:srgbClr val="002060"/>
                </a:solidFill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бавовняного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1788 по 1803 р. </a:t>
            </a:r>
            <a:r>
              <a:rPr lang="ru-RU" dirty="0" err="1" smtClean="0">
                <a:solidFill>
                  <a:srgbClr val="002060"/>
                </a:solidFill>
              </a:rPr>
              <a:t>втричі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зниження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витрат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одиницю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продукції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9218" name="Picture 2" descr="http://zykova.moyblog.net/files/2011/12/471px-James_Watt_by_Henry_How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2365281" cy="3013097"/>
          </a:xfrm>
          <a:prstGeom prst="rect">
            <a:avLst/>
          </a:prstGeom>
          <a:noFill/>
        </p:spPr>
      </p:pic>
      <p:pic>
        <p:nvPicPr>
          <p:cNvPr id="9221" name="Picture 5" descr="C:\Users\User\Desktop\idealteam3_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686" y="3886190"/>
            <a:ext cx="2686082" cy="26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786082"/>
          </a:xfrm>
        </p:spPr>
        <p:txBody>
          <a:bodyPr/>
          <a:lstStyle/>
          <a:p>
            <a:r>
              <a:rPr lang="uk-UA" dirty="0" smtClean="0"/>
              <a:t>Англійський винахідник </a:t>
            </a:r>
            <a:r>
              <a:rPr lang="uk-UA" dirty="0" err="1" smtClean="0"/>
              <a:t>Річард</a:t>
            </a:r>
            <a:r>
              <a:rPr lang="uk-UA" dirty="0" smtClean="0"/>
              <a:t> </a:t>
            </a:r>
            <a:r>
              <a:rPr lang="uk-UA" dirty="0" err="1" smtClean="0"/>
              <a:t>Тревітік</a:t>
            </a:r>
            <a:r>
              <a:rPr lang="uk-UA" dirty="0" smtClean="0"/>
              <a:t> став першим, хто створив парову машину «високого тиску» . </a:t>
            </a:r>
            <a:endParaRPr lang="uk-UA" dirty="0"/>
          </a:p>
        </p:txBody>
      </p:sp>
      <p:pic>
        <p:nvPicPr>
          <p:cNvPr id="31746" name="Picture 2" descr="http://static.etvnet.com/shared/img_essay/4574/Trevith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3552"/>
            <a:ext cx="2857520" cy="1864910"/>
          </a:xfrm>
          <a:prstGeom prst="rect">
            <a:avLst/>
          </a:prstGeom>
          <a:noFill/>
        </p:spPr>
      </p:pic>
      <p:pic>
        <p:nvPicPr>
          <p:cNvPr id="31748" name="Picture 4" descr="Файл:Tervitik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3788" y="3500438"/>
            <a:ext cx="5649996" cy="2871782"/>
          </a:xfrm>
          <a:prstGeom prst="rect">
            <a:avLst/>
          </a:prstGeom>
          <a:noFill/>
        </p:spPr>
      </p:pic>
      <p:pic>
        <p:nvPicPr>
          <p:cNvPr id="31750" name="Picture 6" descr="http://www.vmireinteresnogo.com/Content/ArticleImages/1733/24.jpg?98580066299453446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304964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000125"/>
            <a:ext cx="7643866" cy="23574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У сфері </a:t>
            </a:r>
            <a:r>
              <a:rPr lang="uk-UA" b="1" i="1" dirty="0" smtClean="0">
                <a:solidFill>
                  <a:srgbClr val="002060"/>
                </a:solidFill>
              </a:rPr>
              <a:t>транспорту </a:t>
            </a:r>
            <a:r>
              <a:rPr lang="uk-UA" dirty="0" smtClean="0">
                <a:solidFill>
                  <a:srgbClr val="002060"/>
                </a:solidFill>
              </a:rPr>
              <a:t>дійсно революційною подією став винахід механіка-самоука Джорджа </a:t>
            </a:r>
            <a:r>
              <a:rPr lang="uk-UA" dirty="0" err="1" smtClean="0">
                <a:solidFill>
                  <a:srgbClr val="002060"/>
                </a:solidFill>
              </a:rPr>
              <a:t>Стефенсона</a:t>
            </a:r>
            <a:r>
              <a:rPr lang="uk-UA" dirty="0" smtClean="0">
                <a:solidFill>
                  <a:srgbClr val="002060"/>
                </a:solidFill>
              </a:rPr>
              <a:t>, який на основі дії парової машини створив паровоз, що рухався з колосальною для того часу швидкістю — 20 миль на годину. </a:t>
            </a:r>
          </a:p>
          <a:p>
            <a:endParaRPr lang="uk-UA" dirty="0"/>
          </a:p>
        </p:txBody>
      </p:sp>
      <p:pic>
        <p:nvPicPr>
          <p:cNvPr id="33796" name="Picture 4" descr="http://stat18.privet.ru/lr/0b1ef36970f987a8bab5358284385c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86124"/>
            <a:ext cx="2714644" cy="3422253"/>
          </a:xfrm>
          <a:prstGeom prst="rect">
            <a:avLst/>
          </a:prstGeom>
          <a:noFill/>
        </p:spPr>
      </p:pic>
      <p:pic>
        <p:nvPicPr>
          <p:cNvPr id="33798" name="Picture 6" descr="http://www.mutab0r.net/wp-content/uploads/2011/04/Паровоз-Лакомошен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3229196" cy="2471730"/>
          </a:xfrm>
          <a:prstGeom prst="rect">
            <a:avLst/>
          </a:prstGeom>
          <a:noFill/>
        </p:spPr>
      </p:pic>
      <p:pic>
        <p:nvPicPr>
          <p:cNvPr id="33800" name="Picture 8" descr="http://www.mutab0r.net/wp-content/uploads/2011/04/Паровоз-Ракета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500438"/>
            <a:ext cx="2660239" cy="32194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215370" cy="178595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Винаходи під час промислового перевороту </a:t>
            </a:r>
            <a:br>
              <a:rPr lang="uk-UA" sz="4800" dirty="0" smtClean="0"/>
            </a:br>
            <a:r>
              <a:rPr lang="uk-UA" sz="4800" dirty="0" smtClean="0"/>
              <a:t>в Англії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1600704_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625232" cy="2995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tat18.privet.ru/lr/0b1ed6247a4ed1dd980c1e235f31d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4484092" cy="281463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28662" y="785813"/>
            <a:ext cx="7500990" cy="553878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Цього рекорду </a:t>
            </a:r>
            <a:r>
              <a:rPr lang="uk-UA" dirty="0" err="1" smtClean="0">
                <a:solidFill>
                  <a:srgbClr val="002060"/>
                </a:solidFill>
              </a:rPr>
              <a:t>Стефенсон</a:t>
            </a:r>
            <a:r>
              <a:rPr lang="uk-UA" dirty="0" smtClean="0">
                <a:solidFill>
                  <a:srgbClr val="002060"/>
                </a:solidFill>
              </a:rPr>
              <a:t> досяг на першій у світі залізничній лінії </a:t>
            </a:r>
            <a:r>
              <a:rPr lang="uk-UA" dirty="0" err="1" smtClean="0">
                <a:solidFill>
                  <a:srgbClr val="002060"/>
                </a:solidFill>
              </a:rPr>
              <a:t>Стоктон</a:t>
            </a:r>
            <a:r>
              <a:rPr lang="uk-UA" dirty="0" smtClean="0">
                <a:solidFill>
                  <a:srgbClr val="002060"/>
                </a:solidFill>
              </a:rPr>
              <a:t> — </a:t>
            </a:r>
            <a:r>
              <a:rPr lang="uk-UA" dirty="0" err="1" smtClean="0">
                <a:solidFill>
                  <a:srgbClr val="002060"/>
                </a:solidFill>
              </a:rPr>
              <a:t>Дарлінгтон</a:t>
            </a:r>
            <a:r>
              <a:rPr lang="uk-UA" dirty="0" smtClean="0">
                <a:solidFill>
                  <a:srgbClr val="002060"/>
                </a:solidFill>
              </a:rPr>
              <a:t>  у 1825 р. З цього часу починається будівництво залізниць спочатку в дуже обмежених масштабах, а потім — прискорено і повсюдно.</a:t>
            </a:r>
            <a:endParaRPr lang="uk-UA" dirty="0"/>
          </a:p>
        </p:txBody>
      </p:sp>
      <p:pic>
        <p:nvPicPr>
          <p:cNvPr id="6146" name="Picture 2" descr="203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144042" cy="25574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9001156" cy="257175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Досягнення у розвитку транспортної системи і засобів зв'язку дали ще сильніший поштовх економічному розвитку всієї країни. Виробництво металу збільшилося з 68 тис. т у 1788 р. до 250 тис. т у 1806 р. і продовжувало зростати в наступні роки. Залізо почали використовувати у різноманітних сферах.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1779 р. збудовано </a:t>
            </a:r>
            <a:r>
              <a:rPr lang="uk-UA" b="1" i="1" dirty="0" smtClean="0">
                <a:solidFill>
                  <a:srgbClr val="002060"/>
                </a:solidFill>
              </a:rPr>
              <a:t>перший залізний міст </a:t>
            </a:r>
            <a:r>
              <a:rPr lang="uk-UA" dirty="0" smtClean="0">
                <a:solidFill>
                  <a:srgbClr val="002060"/>
                </a:solidFill>
              </a:rPr>
              <a:t>через </a:t>
            </a:r>
            <a:r>
              <a:rPr lang="uk-UA" dirty="0" err="1" smtClean="0">
                <a:solidFill>
                  <a:srgbClr val="002060"/>
                </a:solidFill>
              </a:rPr>
              <a:t>р.Северн</a:t>
            </a:r>
            <a:r>
              <a:rPr lang="uk-UA" dirty="0" smtClean="0">
                <a:solidFill>
                  <a:srgbClr val="002060"/>
                </a:solidFill>
              </a:rPr>
              <a:t> у </a:t>
            </a:r>
            <a:r>
              <a:rPr lang="uk-UA" dirty="0" err="1" smtClean="0">
                <a:solidFill>
                  <a:srgbClr val="002060"/>
                </a:solidFill>
              </a:rPr>
              <a:t>Колбрукдейлі</a:t>
            </a:r>
            <a:r>
              <a:rPr lang="uk-UA" dirty="0" smtClean="0">
                <a:solidFill>
                  <a:srgbClr val="002060"/>
                </a:solidFill>
              </a:rPr>
              <a:t>, виготовлений цілком із литих чавунних деталей. За його модель </a:t>
            </a:r>
            <a:r>
              <a:rPr lang="uk-UA" dirty="0" err="1" smtClean="0">
                <a:solidFill>
                  <a:srgbClr val="002060"/>
                </a:solidFill>
              </a:rPr>
              <a:t>Абрагам</a:t>
            </a:r>
            <a:r>
              <a:rPr lang="uk-UA" dirty="0" smtClean="0">
                <a:solidFill>
                  <a:srgbClr val="002060"/>
                </a:solidFill>
              </a:rPr>
              <a:t> Дербі ІІІ у 1787 р. отримав від Товариства мистецтв золоту медаль.</a:t>
            </a:r>
          </a:p>
          <a:p>
            <a:endParaRPr lang="uk-UA" dirty="0"/>
          </a:p>
        </p:txBody>
      </p:sp>
      <p:pic>
        <p:nvPicPr>
          <p:cNvPr id="35842" name="Picture 2" descr="http://vseslova.com.ua/images/bse/0006/67897/2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4762500" cy="2981326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4/44/Ironbridg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24389"/>
            <a:ext cx="3929090" cy="29192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86750" cy="3071813"/>
          </a:xfrm>
        </p:spPr>
        <p:txBody>
          <a:bodyPr>
            <a:normAutofit fontScale="85000" lnSpcReduction="10000"/>
          </a:bodyPr>
          <a:lstStyle/>
          <a:p>
            <a:pPr indent="274320"/>
            <a:r>
              <a:rPr lang="uk-UA" dirty="0" smtClean="0">
                <a:solidFill>
                  <a:srgbClr val="002060"/>
                </a:solidFill>
              </a:rPr>
              <a:t>Поява високоякісних сортів заліза дала можливість виготовляти з нього більш </a:t>
            </a:r>
            <a:r>
              <a:rPr lang="uk-UA" b="1" i="1" dirty="0" smtClean="0">
                <a:solidFill>
                  <a:srgbClr val="002060"/>
                </a:solidFill>
              </a:rPr>
              <a:t>удосконалені інструменти. </a:t>
            </a:r>
          </a:p>
          <a:p>
            <a:pPr indent="274320"/>
            <a:r>
              <a:rPr lang="uk-UA" dirty="0" smtClean="0">
                <a:solidFill>
                  <a:srgbClr val="002060"/>
                </a:solidFill>
              </a:rPr>
              <a:t>У другій половині </a:t>
            </a:r>
            <a:r>
              <a:rPr lang="en-US" dirty="0" smtClean="0">
                <a:solidFill>
                  <a:srgbClr val="002060"/>
                </a:solidFill>
              </a:rPr>
              <a:t>XVIII </a:t>
            </a:r>
            <a:r>
              <a:rPr lang="uk-UA" dirty="0" smtClean="0">
                <a:solidFill>
                  <a:srgbClr val="002060"/>
                </a:solidFill>
              </a:rPr>
              <a:t>ст. винайшли токарний верстат із супортом, а також стругальний верстат, завдяки чому механіки отримали можливість обробляти деталі з точністю до малих часток дюйма. Внаслідок досягнень технічного прогресу стало можливим ввести взаємозамінність деталей, що згодом стало характерною рисою масового виробництва складних машин.</a:t>
            </a:r>
          </a:p>
          <a:p>
            <a:endParaRPr lang="uk-UA" dirty="0"/>
          </a:p>
        </p:txBody>
      </p:sp>
      <p:pic>
        <p:nvPicPr>
          <p:cNvPr id="5" name="Picture 8" descr="http://nplit.ru/books/item/f00/s00/z0000056/pic/00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4506" y="4286256"/>
            <a:ext cx="5715976" cy="23595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71"/>
            <a:ext cx="4786313" cy="307183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внутрішнього</a:t>
            </a:r>
            <a:r>
              <a:rPr lang="ru-RU" dirty="0" smtClean="0">
                <a:solidFill>
                  <a:srgbClr val="002060"/>
                </a:solidFill>
              </a:rPr>
              <a:t> ринку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необхідність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швидкого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передавання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велику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відстань</a:t>
            </a:r>
            <a:r>
              <a:rPr lang="ru-RU" dirty="0" smtClean="0">
                <a:solidFill>
                  <a:srgbClr val="002060"/>
                </a:solidFill>
              </a:rPr>
              <a:t> привели до </a:t>
            </a:r>
            <a:r>
              <a:rPr lang="ru-RU" b="1" i="1" dirty="0" err="1" smtClean="0">
                <a:solidFill>
                  <a:srgbClr val="002060"/>
                </a:solidFill>
              </a:rPr>
              <a:t>відкриттів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сфері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зв´язку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Так, у 1837 р. </a:t>
            </a:r>
            <a:r>
              <a:rPr lang="uk-UA" dirty="0" smtClean="0">
                <a:solidFill>
                  <a:srgbClr val="002060"/>
                </a:solidFill>
              </a:rPr>
              <a:t>Вільям </a:t>
            </a:r>
            <a:r>
              <a:rPr lang="uk-UA" dirty="0" err="1" smtClean="0">
                <a:solidFill>
                  <a:srgbClr val="002060"/>
                </a:solidFill>
              </a:rPr>
              <a:t>Фазерхілл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Кук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відомий фізик-винахідник Чарльз </a:t>
            </a:r>
            <a:r>
              <a:rPr lang="uk-UA" dirty="0" err="1" smtClean="0">
                <a:solidFill>
                  <a:srgbClr val="002060"/>
                </a:solidFill>
              </a:rPr>
              <a:t>Уїтстон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запатентували апарат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назвою</a:t>
            </a:r>
            <a:r>
              <a:rPr lang="ru-RU" dirty="0" smtClean="0">
                <a:solidFill>
                  <a:srgbClr val="002060"/>
                </a:solidFill>
              </a:rPr>
              <a:t> "</a:t>
            </a:r>
            <a:r>
              <a:rPr lang="ru-RU" dirty="0" err="1" smtClean="0">
                <a:solidFill>
                  <a:srgbClr val="002060"/>
                </a:solidFill>
              </a:rPr>
              <a:t>Електромагнітний</a:t>
            </a:r>
            <a:r>
              <a:rPr lang="ru-RU" dirty="0" smtClean="0">
                <a:solidFill>
                  <a:srgbClr val="002060"/>
                </a:solidFill>
              </a:rPr>
              <a:t> телеграф </a:t>
            </a:r>
            <a:r>
              <a:rPr lang="ru-RU" dirty="0" err="1" smtClean="0">
                <a:solidFill>
                  <a:srgbClr val="002060"/>
                </a:solidFill>
              </a:rPr>
              <a:t>системи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Уїтстона-Кука</a:t>
            </a:r>
            <a:r>
              <a:rPr lang="ru-RU" dirty="0" smtClean="0">
                <a:solidFill>
                  <a:srgbClr val="002060"/>
                </a:solidFill>
              </a:rPr>
              <a:t>", а у 1847—1852 </a:t>
            </a:r>
            <a:r>
              <a:rPr lang="ru-RU" dirty="0" err="1" smtClean="0">
                <a:solidFill>
                  <a:srgbClr val="002060"/>
                </a:solidFill>
              </a:rPr>
              <a:t>pp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прокладено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телефонну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портами Дувр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Кале.</a:t>
            </a:r>
          </a:p>
          <a:p>
            <a:endParaRPr lang="uk-UA" dirty="0"/>
          </a:p>
        </p:txBody>
      </p:sp>
      <p:sp>
        <p:nvSpPr>
          <p:cNvPr id="36868" name="AutoShape 4" descr="data:image/jpeg;base64,/9j/4AAQSkZJRgABAQAAAQABAAD/2wCEAAkGBhQSERQUEhQUFBUVFxQUFBcUFBcUFBUVFBUVFBQUFBQXHCYeFxojGRQUHy8gIycpLCwsFR4xNTAqNSYrLCkBCQoKBQUFDQUFDSkYEhgpKSkpKSkpKSkpKSkpKSkpKSkpKSkpKSkpKSkpKSkpKSkpKSkpKSkpKSkpKSkpKSkpKf/AABEIAOwA1gMBIgACEQEDEQH/xAAcAAABBQEBAQAAAAAAAAAAAAACAAEDBAUGBwj/xAA8EAABAwIDBQYFAgUCBwAAAAABAAIRAyEEEjEFQVFhcQYTIoGR8DKhscHhB9EUQmJy8VKCFRYkM0NTkv/EABQBAQAAAAAAAAAAAAAAAAAAAAD/xAAUEQEAAAAAAAAAAAAAAAAAAAAA/9oADAMBAAIRAxEAPwD29KUkyBSmJSKFA8psyZJAsyGUihKBy5CSmSKBZ0WZREoH1kE4cizKs2qFIKiCXMiaVDKMFBJKeVHKIIJJSlCESB5TpkkDp0ySB0kkigQSThJAKYp0yBihRFMgaExToUDFCUZQFABQOemrVYCyq+NM2QXa+JhU/wCMlVmkvIF78Pdlco4EN+I9ALnzJ08vVBG7E5ZLjHyUmB2tSc7K2oxzuGa/kDqhxOHaQW5Wwdd89SVyu1NnXzZsobJgOv8AIW9UHe95KNhXj1DthicMSM7XibMeHHymAR6ldTsL9TaVTKKzTSc4lszmYCOLtw9mEHeAowoaVQEAi4U0oCTpgiQOkkEkDpJk6B0kkyBwnSCSAEydMUDFNKRTSgRTFOSgJQIuVarXT1Kio4qugr4zEFZ1JpqEcDYeWp6Kp2h2mWNholxIa0cXHQRv6c1D2fa57zTJlzSe8cLjWzQfU+coOrw9FrRDPCI8T9/Qe7J2vn4RbiZ9SUTqVgBYDcp2MgIMfFbILyXOcdIAkgDjbRc7tTZTqTSWOvrHiIP2JjiF3BF1BUoSLIPGtv4ovAa9gza5w1wIg8iAeSy2VDFmuM2ktEHQ6xrpqPNezVuy9N/x34ab+FrKm/sbRb8Ij08rIMnsL2vLYo1RDRAaeFr++fVektcuDxuxGGwbB1DgLg6ggjfK1eye2ZHcPeHOaLOvfWQZ0Iv5Qg6uU7Sow5ECgNOhlJAUp0IThA6RSSQOEkgkgCUxSJQkoEU0pSmlAxKiqPRPcoar0FevUgLMxNbep8dVmyycdWyNO9Bg06ve7RYD8FIF87s0Q2P9xHouh7HYYtpuc8Q97nF3GAcoHy+a5/Y+CqHEhxGRhIqSdXBv8sc3Rc7pXX7PZlBEzEnyLiR9UGixW6Q3qjTfdWWVEFiowRIUEJPcmJQC4qjiasKy+VUxNKZ6FBxe2Nt93WMnUaRO/cufp7afSxLK7SQxz/EJkbjHDQkxujmsntrtD/qHje21+s2+SDs/jm1MNUZUgRUzgkgZQAGkXOpBPHcg+gsNiA9oI3qcOXC9ku0by4UKrQ0ta0ay4l1/PTcN67YOQTykCowUQcgOUWZR5k4KCRJNKUoJAkmCSCIlASnlCUDSgc5OSonOQC5yqYmtClquWXia0uQDUPFY22K3hIb0/ePmrtdx4rIx05TH+ffsoOcfjXU3XeZJMgEwZkRJ1GsWvrpc9P2P20a7qzjozI0AaA5brkcdQe8OcGgtGbxXiWtg6/EY37lu/pfQP8I9x1dVdJ6AflB3DdotFyDGsqCp2swzfiqhp0vMeqydodou5DhTo1K2QOLsgt4dwJgE7+VtV57tHtU7HCHYY09QNHGI+KWtBiY1QeyN2ixwBa4EG4g6ozjWgSSB1XnfYPDZWt76WNIJYQZabxqNNN4TfqfjXto02YaS+pUbTAF7OB+4QdVie2uFpvyvqtnlfyspKnaBj2E05NjeLLxn/grsCO/xFOrWcHBsNIa3NrDnEGR0Ec11ezP1JaS1tWkadNwADmicjuDg0XE2tp9A4rtntDPinGANAQOuo9U9KhThj2V2BjmtzgkZ2OiIylwvz/wqXabDuqYpzmgkHxTFgOJ+a55+GIeQDpdB672Ho1cTihWDmgNLZhpa0tZYAARMkanh0J9jpOtfVecfpV2ZNCg2q50941roAEQfhg66FeiMKCwCnBUYcilBK0ogVECjBQSgp0AKJBKEkgkgrlASncUBQR1Sq9RylqlQkIKuJqQs6pUAMq7iW3lZ1cRf36IK1Z8zfzWZtOuchA/PqrlavBiPfNU8SySekfeAPP5oJez9AVKBaRN3Zuj2Fv2U/YzAGhQNN2oc4+pWPsTaXc4gNMw/wkXNybH1K7J9MBwIQHWpOIOWx6T5wuVxnZqpUqQXnKdcrQyBwtcrrmvhQY/aLaYzOPTiT90EGz9mNotDWCAPXzKzO2zAXULD/usdO9sAkkcCt+nUkDj1nyXM9vGkMDwfgPG3it90FrGmoWWggjUtkR/beVxdTZFfvS58PafDAYRlEgkgAcl2fZ/arXTQzh76bGuMaQfyrO1qgZTc7SASg4jttWpMoy0NECIAE3XlNAF9QQJLjEbzOkLf7VbZfWqQ7SbxpwU/6c7NbUx1GRIa7OR/YCWnyIHog962PhhSpU6Y/wDGxjP/AJaB9loNcqlJyssQWGlFKhlE110EzSpGlQhykaUEwRygDk6CwEkmpIKjlE8qQlRuKCCoZQFSOUZKCpiOiy8QyTGm8/5WtiSsfFuiUGdiXXtfgeXIKjiMWN0fnmpMXWjS0+vz92WJXqC+WZve2/fzsgq18RlcHt1B16cPRdV2c7THEve1waMoERv4nXiuHxD9fvZH2fxfcVhUmxMHobacvsg9XqVIVKjhu8qCpUFmnwA8f9SssqA6wVWxQqPMU3BgES4jMegEhBmbW7MNY+piqNSpTqlpMB57lxF/FT0vxXkXaDtbjcbFJwc1pIAa0QCeJO9e1PwVU/Hin74Aa1jOmUCT5lc7tXswasPOIPhu0NYxoB14XQVv067JHC5qtSoXVHsDY3NEzrvNlqdsH1O6IEngRzXPbOp1DVAfi6mefCGNbk6OtfyXYbVxrKdDxwZbv0JQeI7UpZddSb+XRet9hOyVOhSZWIPeVGguJ3TfKJ0Fl5Ht7aANQu/lndvE3he6dnNsU8RhqdSkfCWgcwW2LSBvBCDfY5TscqVOorNN6CwESBqOUBtUoKiapGoJgUcoAUSC0EkgkgouUbyjKAoI3KGopXKCpqgrVwsbaUnfpwW1WWTihb39EHN4x5iRb3xhY+Idxvw19ZhbW1hbeT0t9YXO4smYkW19yUFGrcnSypvxEkBvK26TpKkxuLDQSdN/7LnMRtNzSHaXDmixDbzJ4kxw+5Qe7uwrqIbTdHwgNM6w0T5zmVqg2G2tC5jZP6sYLG0xSxB/hqpFnPvSLuIePhngQOqVbtK7DP7us3MCAab2EEPbxB0KDUx+BrVD4HgD+r8aof4FzWwXA25gGdVSf2ypECDB57uqwds9tw2we0jkgmdhu7cXCC64Emwvque7X9pu9eKLD4WCC7ibSVzu2+2dSoSGmAVzVbFuO/rzQSbRxWd1tBbqvTP0a2xDKmHcd/eM13gBwHyPmvLsNhy4gASTEdV6VhuzMUqVSk8sxDA0iARmcZNvLjM+coPX6FtVZo1Oa4Xs127714pV293WFiL5XxvZw325artsM8ETuQXaZUgChplTNQSNUzVWDlOwoJwiCBoRgILgSSSQZxQlEUJQBUCrvtqrJVPESgr132WXWqiDceav1ln4ySfcDmeJQc1j25zebTu1/YLnMbhXZ4FrgGw36X37l2WNjdoN/TUlc/tSu2mDVc0vdB7unoIOtR5kQPOToEHEbRyhxLnEkE6wRAMTa0c1huwtTEPLaNMvyz8ALoA4wOq08Yx1VxcG53O4Xg6CAIbwAGgiAvUP0/2aaGGLX/FOYi2u9uYC5ADb8Sg8kqbFe2mM1NzCDBJpvOY8NI+aatjcSKIp+Pu2uzCxIY6IlpN6ZO8Cx8l7vtSpSEFxDTa8AujUxmBhcrtN9LK6C1zjOWWPfMaEkkNFuSDy49oqhbleJO46H8rMr4xx5fXyXYbQ2YyD4AXRJIIESdzW/CL/AOVy+NomYygcA3Tre/vyQZuZOxhJ0k7hxRNomY9/Ja2x8Ic2aB4SDytutqUHTdjey989QcJtMn/1tH1PlpM+k4zDCCbzA05TYgGDcnXiodk4TIACQDBALRADYF2tdprz0WmzZzW6ZyOYBE62m+/kg4XG7PPf06jATMsOrIdJIGWARIafNddsfbbmjLXzQDAebHo8Wk8x5xoo9qbJBfTinm8bT4iW77iJIAidFVGBYDENaDMs70mn/aRHhM6O4IO/oVw4Aggg7xoVYaVwOCNak8Gm/K0603+JrhFy0i2a2o1EGLFdlgdpseNYcNQQRHqEGgApmlVmV2zGYT1VhqCdikCjYFJCC2kkkgzyhciQuQAXIHsEXRhqjrHd69EFSsydPL91TxdHQDU6n6lacb+Og4BZm0a05gHQ0DxOGs38LeaDBxLGydMrZ10tvPL6rz3tPiA+pMgl24tdMjeQYtFhp5Lq9t451SKdJpgmA0GHE6tLiNCYNuHqJtidgvFnrjgck6ni6NBpb1Qcx2W7MPce8DAXGwf/ACsneN2m/lAXpdHZrW0wwbhrv5nqrtLDhoAaIA3Qic1Biu7PMMS6oY0GcxJ1jf8ANI9nKG+k11tTJPqbrZDUDwAgyf8AlqiRakzj8I3Lhe3uxaGHaGMyte6+UAGw1cST4QDYcSDwv6ji67MPQdVfo0Tukn+Vo5yRHMryPH4KriKzq1YgF5Lw25ysAt4BuDQBJj5lByNDY4BvEnTUeX5t9FrYXZwDSG3sbwA0HQQSftK2qmBbllpdGkgZB0J4cgOKZuz7iJdGjabN1iIzXaOZ4WCDvsPg5YII0gkESbcdynw9Mn4myBYFznA28yT1R7JwJFMZjJESBAA5WH1WgcNugDyn5lBnMoE1IAHhEgXiIy3PVzo/tKsf8OZDWlodr/KHEHfO+FoUMGGzzJJJ848lNSw8BBknYbGGWy3SRm1jS2ilGFZHhBaP6gYHS+vRau+wv9EDwG6uM/1XHkSgy6mz3OIOVnh0eHPa4cYAKu7Nxrg7JUif5TxAiQeB99ZHUTqbDiw/UIKlIEbgRoRx5goNtikAVXCOtB13q0gtpJJIKBQAKV4UaBFVtfO56bgp6mir1DA+vIWvPIIIMZjA3mTYALmdo43LAB1tIE5iJkNnRoJu7fziBoYxxc6Ggy6Q0TcjQvd/pb+/NRbP2Ie9NSpfLYagWNg0cB8z0QR9muz4og1Xz3j51/labxG4krZaZke9EbpNh67h+U7WACAgAtQOUrghhAAUJN+SlcZ00QkIKe2G98WtPwtvHF2k8uXVYW0NntLTIGUax8J/vIBLzO4T5LpjSCgxNCbm8aDW/Q2QcS3Z5N8sDyaIne4+Fo5Nmf6t2jg9mv6A3tOYjkXXE8bdQth2EJdYCRfMfFHSdT/UZ8lao4HiSBvJ1N/l9UFrBUYaBbysreVBSpQIUjnQgJqJjUzBKsAIE1iY+HdP1Uoame08j11QUKgbM3YeOk/Y+XqgykGHCZ0MTPIgaeauPfGrT0FyevAIRhw4eEgj/SPhnr76IHwrocJG7WZBvx6Qf9pWm1Z9NhE3kQDB1GsjmNVew5tBvFuo3H0hBcSSSQVHIIRkJkFeqqGLqSS3hqNMxPwsB+Z5LUIUTqe9BRo4XJJddx+J30HIBS5J6bufNPXw53cdxLflogYS03JjcCAPQiyAnBRuapM0oHoInFQuUzmyUxagiJsnDURCOEEWVRvHvj91OQhycPUoIRT5eug8lYYwHmfe7cmbR4yVKCBoPRBHWrZRz3flLDtJif8APPol3J1Pp9irVFh3oBFj6e/orLWqOtS0PBTN4oHCI0+vknaEWVBB3J424fuUxYN/g5iPqrHd8ylfkfkgBrYj3ZHRbEcN0en2CQibWPvek9p3byNdzpEeRQXkkkkFchDClIQQgjc1AWqUhAQgjcFC9qnconBBT7s7vnp+EIM39FLUBdYab0QpwgiayELmqZwQFqCOE8I8qUIIy1PlRJiEAB3BSsYlTpwpAgfKpGBJoRtagZ2nzSoNgAJVB84HlvRsGvvegNosjATgJ0ChC4ndHmihOgja+9x9079QBx+l/sUbB+6FnxeX1P4QW0kkkEaEoyhQAQhLUZQlBGQoKjfJWS1RPMIIABCYhGX8Ame0n/H7oIiED3AaonUQdSffRQvoN5DmftKCKrjWC15vADST6BPTfO53SCPWVKMNTG5vyJKf+GHANHKx/CBe9yURcpZY0t/df8pwPZQPTPKFMGqEDmPP9lOHiEBtCRd7/dCGk8h80QbwQLLceqNjeHE/umbcqRoQG1tkTQk0IwgGEz/f3RoSL+/NAjoffRO1t+gATPEo270EqSSSASmhOkgjehATkX8/pdHCCFwQZFM4JiEEBYhLFMQhcggNPn9P2Scw8fknNRIlBC/DA6hp8kBwu+/KCYHkrCKEFRtA7nH/AHQUxDhuzHjorkXTBBVZTJ3/AGU7KUDd9VLlQ02yLoGnjB4Jx798EWROymB5oFTapmhJrUQCBwnTgJIGSCRCcIBO7rPv5IwEMadPqpEBJJJIP//Z"/>
          <p:cNvSpPr>
            <a:spLocks noChangeAspect="1" noChangeArrowheads="1"/>
          </p:cNvSpPr>
          <p:nvPr/>
        </p:nvSpPr>
        <p:spPr bwMode="auto">
          <a:xfrm>
            <a:off x="63500" y="-1085850"/>
            <a:ext cx="2038350" cy="224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70" name="AutoShape 6" descr="data:image/jpeg;base64,/9j/4AAQSkZJRgABAQAAAQABAAD/2wCEAAkGBhQSERQUEhQUFBUVFxQUFBcUFBcUFBUVFBUVFBQUFBQXHCYeFxojGRQUHy8gIycpLCwsFR4xNTAqNSYrLCkBCQoKBQUFDQUFDSkYEhgpKSkpKSkpKSkpKSkpKSkpKSkpKSkpKSkpKSkpKSkpKSkpKSkpKSkpKSkpKSkpKSkpKf/AABEIAOwA1gMBIgACEQEDEQH/xAAcAAABBQEBAQAAAAAAAAAAAAACAAEDBAUGBwj/xAA8EAABAwIDBQYFAgUCBwAAAAABAAIRAyEEEjEFQVFhcQYTIoGR8DKhscHhB9EUQmJy8VKCFRYkM0NTkv/EABQBAQAAAAAAAAAAAAAAAAAAAAD/xAAUEQEAAAAAAAAAAAAAAAAAAAAA/9oADAMBAAIRAxEAPwD29KUkyBSmJSKFA8psyZJAsyGUihKBy5CSmSKBZ0WZREoH1kE4cizKs2qFIKiCXMiaVDKMFBJKeVHKIIJJSlCESB5TpkkDp0ySB0kkigQSThJAKYp0yBihRFMgaExToUDFCUZQFABQOemrVYCyq+NM2QXa+JhU/wCMlVmkvIF78Pdlco4EN+I9ALnzJ08vVBG7E5ZLjHyUmB2tSc7K2oxzuGa/kDqhxOHaQW5Wwdd89SVyu1NnXzZsobJgOv8AIW9UHe95KNhXj1DthicMSM7XibMeHHymAR6ldTsL9TaVTKKzTSc4lszmYCOLtw9mEHeAowoaVQEAi4U0oCTpgiQOkkEkDpJk6B0kkyBwnSCSAEydMUDFNKRTSgRTFOSgJQIuVarXT1Kio4qugr4zEFZ1JpqEcDYeWp6Kp2h2mWNholxIa0cXHQRv6c1D2fa57zTJlzSe8cLjWzQfU+coOrw9FrRDPCI8T9/Qe7J2vn4RbiZ9SUTqVgBYDcp2MgIMfFbILyXOcdIAkgDjbRc7tTZTqTSWOvrHiIP2JjiF3BF1BUoSLIPGtv4ovAa9gza5w1wIg8iAeSy2VDFmuM2ktEHQ6xrpqPNezVuy9N/x34ab+FrKm/sbRb8Ij08rIMnsL2vLYo1RDRAaeFr++fVektcuDxuxGGwbB1DgLg6ggjfK1eye2ZHcPeHOaLOvfWQZ0Iv5Qg6uU7Sow5ECgNOhlJAUp0IThA6RSSQOEkgkgCUxSJQkoEU0pSmlAxKiqPRPcoar0FevUgLMxNbep8dVmyycdWyNO9Bg06ve7RYD8FIF87s0Q2P9xHouh7HYYtpuc8Q97nF3GAcoHy+a5/Y+CqHEhxGRhIqSdXBv8sc3Rc7pXX7PZlBEzEnyLiR9UGixW6Q3qjTfdWWVEFiowRIUEJPcmJQC4qjiasKy+VUxNKZ6FBxe2Nt93WMnUaRO/cufp7afSxLK7SQxz/EJkbjHDQkxujmsntrtD/qHje21+s2+SDs/jm1MNUZUgRUzgkgZQAGkXOpBPHcg+gsNiA9oI3qcOXC9ku0by4UKrQ0ta0ay4l1/PTcN67YOQTykCowUQcgOUWZR5k4KCRJNKUoJAkmCSCIlASnlCUDSgc5OSonOQC5yqYmtClquWXia0uQDUPFY22K3hIb0/ePmrtdx4rIx05TH+ffsoOcfjXU3XeZJMgEwZkRJ1GsWvrpc9P2P20a7qzjozI0AaA5brkcdQe8OcGgtGbxXiWtg6/EY37lu/pfQP8I9x1dVdJ6AflB3DdotFyDGsqCp2swzfiqhp0vMeqydodou5DhTo1K2QOLsgt4dwJgE7+VtV57tHtU7HCHYY09QNHGI+KWtBiY1QeyN2ixwBa4EG4g6ozjWgSSB1XnfYPDZWt76WNIJYQZabxqNNN4TfqfjXto02YaS+pUbTAF7OB+4QdVie2uFpvyvqtnlfyspKnaBj2E05NjeLLxn/grsCO/xFOrWcHBsNIa3NrDnEGR0Ec11ezP1JaS1tWkadNwADmicjuDg0XE2tp9A4rtntDPinGANAQOuo9U9KhThj2V2BjmtzgkZ2OiIylwvz/wqXabDuqYpzmgkHxTFgOJ+a55+GIeQDpdB672Ho1cTihWDmgNLZhpa0tZYAARMkanh0J9jpOtfVecfpV2ZNCg2q50941roAEQfhg66FeiMKCwCnBUYcilBK0ogVECjBQSgp0AKJBKEkgkgrlASncUBQR1Sq9RylqlQkIKuJqQs6pUAMq7iW3lZ1cRf36IK1Z8zfzWZtOuchA/PqrlavBiPfNU8SySekfeAPP5oJez9AVKBaRN3Zuj2Fv2U/YzAGhQNN2oc4+pWPsTaXc4gNMw/wkXNybH1K7J9MBwIQHWpOIOWx6T5wuVxnZqpUqQXnKdcrQyBwtcrrmvhQY/aLaYzOPTiT90EGz9mNotDWCAPXzKzO2zAXULD/usdO9sAkkcCt+nUkDj1nyXM9vGkMDwfgPG3it90FrGmoWWggjUtkR/beVxdTZFfvS58PafDAYRlEgkgAcl2fZ/arXTQzh76bGuMaQfyrO1qgZTc7SASg4jttWpMoy0NECIAE3XlNAF9QQJLjEbzOkLf7VbZfWqQ7SbxpwU/6c7NbUx1GRIa7OR/YCWnyIHog962PhhSpU6Y/wDGxjP/AJaB9loNcqlJyssQWGlFKhlE110EzSpGlQhykaUEwRygDk6CwEkmpIKjlE8qQlRuKCCoZQFSOUZKCpiOiy8QyTGm8/5WtiSsfFuiUGdiXXtfgeXIKjiMWN0fnmpMXWjS0+vz92WJXqC+WZve2/fzsgq18RlcHt1B16cPRdV2c7THEve1waMoERv4nXiuHxD9fvZH2fxfcVhUmxMHobacvsg9XqVIVKjhu8qCpUFmnwA8f9SssqA6wVWxQqPMU3BgES4jMegEhBmbW7MNY+piqNSpTqlpMB57lxF/FT0vxXkXaDtbjcbFJwc1pIAa0QCeJO9e1PwVU/Hin74Aa1jOmUCT5lc7tXswasPOIPhu0NYxoB14XQVv067JHC5qtSoXVHsDY3NEzrvNlqdsH1O6IEngRzXPbOp1DVAfi6mefCGNbk6OtfyXYbVxrKdDxwZbv0JQeI7UpZddSb+XRet9hOyVOhSZWIPeVGguJ3TfKJ0Fl5Ht7aANQu/lndvE3he6dnNsU8RhqdSkfCWgcwW2LSBvBCDfY5TscqVOorNN6CwESBqOUBtUoKiapGoJgUcoAUSC0EkgkgouUbyjKAoI3KGopXKCpqgrVwsbaUnfpwW1WWTihb39EHN4x5iRb3xhY+Idxvw19ZhbW1hbeT0t9YXO4smYkW19yUFGrcnSypvxEkBvK26TpKkxuLDQSdN/7LnMRtNzSHaXDmixDbzJ4kxw+5Qe7uwrqIbTdHwgNM6w0T5zmVqg2G2tC5jZP6sYLG0xSxB/hqpFnPvSLuIePhngQOqVbtK7DP7us3MCAab2EEPbxB0KDUx+BrVD4HgD+r8aof4FzWwXA25gGdVSf2ypECDB57uqwds9tw2we0jkgmdhu7cXCC64Emwvque7X9pu9eKLD4WCC7ibSVzu2+2dSoSGmAVzVbFuO/rzQSbRxWd1tBbqvTP0a2xDKmHcd/eM13gBwHyPmvLsNhy4gASTEdV6VhuzMUqVSk8sxDA0iARmcZNvLjM+coPX6FtVZo1Oa4Xs127714pV293WFiL5XxvZw325artsM8ETuQXaZUgChplTNQSNUzVWDlOwoJwiCBoRgILgSSSQZxQlEUJQBUCrvtqrJVPESgr132WXWqiDceav1ln4ySfcDmeJQc1j25zebTu1/YLnMbhXZ4FrgGw36X37l2WNjdoN/TUlc/tSu2mDVc0vdB7unoIOtR5kQPOToEHEbRyhxLnEkE6wRAMTa0c1huwtTEPLaNMvyz8ALoA4wOq08Yx1VxcG53O4Xg6CAIbwAGgiAvUP0/2aaGGLX/FOYi2u9uYC5ADb8Sg8kqbFe2mM1NzCDBJpvOY8NI+aatjcSKIp+Pu2uzCxIY6IlpN6ZO8Cx8l7vtSpSEFxDTa8AujUxmBhcrtN9LK6C1zjOWWPfMaEkkNFuSDy49oqhbleJO46H8rMr4xx5fXyXYbQ2YyD4AXRJIIESdzW/CL/AOVy+NomYygcA3Tre/vyQZuZOxhJ0k7hxRNomY9/Ja2x8Ic2aB4SDytutqUHTdjey989QcJtMn/1tH1PlpM+k4zDCCbzA05TYgGDcnXiodk4TIACQDBALRADYF2tdprz0WmzZzW6ZyOYBE62m+/kg4XG7PPf06jATMsOrIdJIGWARIafNddsfbbmjLXzQDAebHo8Wk8x5xoo9qbJBfTinm8bT4iW77iJIAidFVGBYDENaDMs70mn/aRHhM6O4IO/oVw4Aggg7xoVYaVwOCNak8Gm/K0603+JrhFy0i2a2o1EGLFdlgdpseNYcNQQRHqEGgApmlVmV2zGYT1VhqCdikCjYFJCC2kkkgzyhciQuQAXIHsEXRhqjrHd69EFSsydPL91TxdHQDU6n6lacb+Og4BZm0a05gHQ0DxOGs38LeaDBxLGydMrZ10tvPL6rz3tPiA+pMgl24tdMjeQYtFhp5Lq9t451SKdJpgmA0GHE6tLiNCYNuHqJtidgvFnrjgck6ni6NBpb1Qcx2W7MPce8DAXGwf/ACsneN2m/lAXpdHZrW0wwbhrv5nqrtLDhoAaIA3Qic1Biu7PMMS6oY0GcxJ1jf8ANI9nKG+k11tTJPqbrZDUDwAgyf8AlqiRakzj8I3Lhe3uxaGHaGMyte6+UAGw1cST4QDYcSDwv6ji67MPQdVfo0Tukn+Vo5yRHMryPH4KriKzq1YgF5Lw25ysAt4BuDQBJj5lByNDY4BvEnTUeX5t9FrYXZwDSG3sbwA0HQQSftK2qmBbllpdGkgZB0J4cgOKZuz7iJdGjabN1iIzXaOZ4WCDvsPg5YII0gkESbcdynw9Mn4myBYFznA28yT1R7JwJFMZjJESBAA5WH1WgcNugDyn5lBnMoE1IAHhEgXiIy3PVzo/tKsf8OZDWlodr/KHEHfO+FoUMGGzzJJJ848lNSw8BBknYbGGWy3SRm1jS2ilGFZHhBaP6gYHS+vRau+wv9EDwG6uM/1XHkSgy6mz3OIOVnh0eHPa4cYAKu7Nxrg7JUif5TxAiQeB99ZHUTqbDiw/UIKlIEbgRoRx5goNtikAVXCOtB13q0gtpJJIKBQAKV4UaBFVtfO56bgp6mir1DA+vIWvPIIIMZjA3mTYALmdo43LAB1tIE5iJkNnRoJu7fziBoYxxc6Ggy6Q0TcjQvd/pb+/NRbP2Ie9NSpfLYagWNg0cB8z0QR9muz4og1Xz3j51/labxG4krZaZke9EbpNh67h+U7WACAgAtQOUrghhAAUJN+SlcZ00QkIKe2G98WtPwtvHF2k8uXVYW0NntLTIGUax8J/vIBLzO4T5LpjSCgxNCbm8aDW/Q2QcS3Z5N8sDyaIne4+Fo5Nmf6t2jg9mv6A3tOYjkXXE8bdQth2EJdYCRfMfFHSdT/UZ8lao4HiSBvJ1N/l9UFrBUYaBbysreVBSpQIUjnQgJqJjUzBKsAIE1iY+HdP1Uoame08j11QUKgbM3YeOk/Y+XqgykGHCZ0MTPIgaeauPfGrT0FyevAIRhw4eEgj/SPhnr76IHwrocJG7WZBvx6Qf9pWm1Z9NhE3kQDB1GsjmNVew5tBvFuo3H0hBcSSSQVHIIRkJkFeqqGLqSS3hqNMxPwsB+Z5LUIUTqe9BRo4XJJddx+J30HIBS5J6bufNPXw53cdxLflogYS03JjcCAPQiyAnBRuapM0oHoInFQuUzmyUxagiJsnDURCOEEWVRvHvj91OQhycPUoIRT5eug8lYYwHmfe7cmbR4yVKCBoPRBHWrZRz3flLDtJif8APPol3J1Pp9irVFh3oBFj6e/orLWqOtS0PBTN4oHCI0+vknaEWVBB3J424fuUxYN/g5iPqrHd8ylfkfkgBrYj3ZHRbEcN0en2CQibWPvek9p3byNdzpEeRQXkkkkFchDClIQQgjc1AWqUhAQgjcFC9qnconBBT7s7vnp+EIM39FLUBdYab0QpwgiayELmqZwQFqCOE8I8qUIIy1PlRJiEAB3BSsYlTpwpAgfKpGBJoRtagZ2nzSoNgAJVB84HlvRsGvvegNosjATgJ0ChC4ndHmihOgja+9x9079QBx+l/sUbB+6FnxeX1P4QW0kkkEaEoyhQAQhLUZQlBGQoKjfJWS1RPMIIABCYhGX8Ame0n/H7oIiED3AaonUQdSffRQvoN5DmftKCKrjWC15vADST6BPTfO53SCPWVKMNTG5vyJKf+GHANHKx/CBe9yURcpZY0t/df8pwPZQPTPKFMGqEDmPP9lOHiEBtCRd7/dCGk8h80QbwQLLceqNjeHE/umbcqRoQG1tkTQk0IwgGEz/f3RoSL+/NAjoffRO1t+gATPEo270EqSSSASmhOkgjehATkX8/pdHCCFwQZFM4JiEEBYhLFMQhcggNPn9P2Scw8fknNRIlBC/DA6hp8kBwu+/KCYHkrCKEFRtA7nH/AHQUxDhuzHjorkXTBBVZTJ3/AGU7KUDd9VLlQ02yLoGnjB4Jx798EWROymB5oFTapmhJrUQCBwnTgJIGSCRCcIBO7rPv5IwEMadPqpEBJJJIP//Z"/>
          <p:cNvSpPr>
            <a:spLocks noChangeAspect="1" noChangeArrowheads="1"/>
          </p:cNvSpPr>
          <p:nvPr/>
        </p:nvSpPr>
        <p:spPr bwMode="auto">
          <a:xfrm>
            <a:off x="63500" y="-1085850"/>
            <a:ext cx="2038350" cy="224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6874" name="Picture 10" descr="http://www.pcweek.ru/images/pcweek/archive/8002_963816788_3.rtf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71942"/>
            <a:ext cx="3752638" cy="2428892"/>
          </a:xfrm>
          <a:prstGeom prst="rect">
            <a:avLst/>
          </a:prstGeom>
          <a:noFill/>
        </p:spPr>
      </p:pic>
      <p:pic>
        <p:nvPicPr>
          <p:cNvPr id="36876" name="Picture 12" descr="Голоc через оке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042" y="1000108"/>
            <a:ext cx="2296653" cy="2643206"/>
          </a:xfrm>
          <a:prstGeom prst="rect">
            <a:avLst/>
          </a:prstGeom>
          <a:noFill/>
        </p:spPr>
      </p:pic>
      <p:pic>
        <p:nvPicPr>
          <p:cNvPr id="36878" name="Picture 14" descr="Голоc через оке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2071702" cy="2614135"/>
          </a:xfrm>
          <a:prstGeom prst="rect">
            <a:avLst/>
          </a:prstGeom>
          <a:noFill/>
        </p:spPr>
      </p:pic>
      <p:pic>
        <p:nvPicPr>
          <p:cNvPr id="36880" name="Picture 16" descr="Голоc через оке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00108"/>
            <a:ext cx="1885466" cy="264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43013" y="928688"/>
            <a:ext cx="7900987" cy="2857500"/>
          </a:xfrm>
        </p:spPr>
        <p:txBody>
          <a:bodyPr>
            <a:normAutofit/>
          </a:bodyPr>
          <a:lstStyle/>
          <a:p>
            <a:pPr indent="274320"/>
            <a:r>
              <a:rPr lang="ru-RU" b="1" i="1" dirty="0" err="1" smtClean="0"/>
              <a:t>Промислова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революція</a:t>
            </a:r>
            <a:r>
              <a:rPr lang="ru-RU" b="1" i="1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продовжувалася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 XVIII ст. до 30-х </a:t>
            </a:r>
            <a:r>
              <a:rPr lang="ru-RU" dirty="0" err="1" smtClean="0"/>
              <a:t>років</a:t>
            </a:r>
            <a:r>
              <a:rPr lang="ru-RU" dirty="0" smtClean="0"/>
              <a:t> XIX ст., </a:t>
            </a:r>
            <a:r>
              <a:rPr lang="ru-RU" dirty="0" err="1" smtClean="0"/>
              <a:t>перетворила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індустріальну</a:t>
            </a:r>
            <a:r>
              <a:rPr lang="ru-RU" dirty="0" smtClean="0"/>
              <a:t> державу, а </a:t>
            </a:r>
            <a:r>
              <a:rPr lang="ru-RU" dirty="0" err="1" smtClean="0"/>
              <a:t>й</a:t>
            </a:r>
            <a:r>
              <a:rPr lang="ru-RU" dirty="0" smtClean="0"/>
              <a:t> в </a:t>
            </a:r>
            <a:r>
              <a:rPr lang="ru-RU" dirty="0" err="1" smtClean="0"/>
              <a:t>індустріальну</a:t>
            </a:r>
            <a:r>
              <a:rPr lang="ru-RU" dirty="0" smtClean="0"/>
              <a:t> "</a:t>
            </a:r>
            <a:r>
              <a:rPr lang="ru-RU" dirty="0" err="1" smtClean="0"/>
              <a:t>майстерню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". </a:t>
            </a:r>
            <a:r>
              <a:rPr lang="ru-RU" dirty="0" err="1" smtClean="0"/>
              <a:t>Встановилася</a:t>
            </a:r>
            <a:r>
              <a:rPr lang="ru-RU" dirty="0" smtClean="0"/>
              <a:t> </a:t>
            </a:r>
            <a:r>
              <a:rPr lang="ru-RU" dirty="0" err="1" smtClean="0"/>
              <a:t>англійська</a:t>
            </a:r>
            <a:r>
              <a:rPr lang="ru-RU" dirty="0" smtClean="0"/>
              <a:t>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промислова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торгова</a:t>
            </a:r>
            <a:r>
              <a:rPr lang="ru-RU" dirty="0" smtClean="0"/>
              <a:t> </a:t>
            </a:r>
            <a:r>
              <a:rPr lang="ru-RU" dirty="0" err="1" smtClean="0"/>
              <a:t>монополія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2770" name="Picture 2" descr="Парламентские выборы. Гравюра В. Хог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810000" cy="2781300"/>
          </a:xfrm>
          <a:prstGeom prst="rect">
            <a:avLst/>
          </a:prstGeom>
          <a:noFill/>
        </p:spPr>
      </p:pic>
      <p:pic>
        <p:nvPicPr>
          <p:cNvPr id="32772" name="Picture 4" descr="Промышленный район Кольбрукдель. Гравюра середины XVIII 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143404" cy="2762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orod.tomsk.ru/uploads/41656/1255312965/1252853235_1775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62899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7729538" cy="5467350"/>
          </a:xfrm>
        </p:spPr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dirty="0" smtClean="0">
                <a:solidFill>
                  <a:srgbClr val="002060"/>
                </a:solidFill>
              </a:rPr>
              <a:t>Колосальні багатства для Англії приносило пограбування колоній. Це давало можливість капіталістам-підприємцям створювати великі централізовані мануфактури, легко знаходити засоби для їх розширення і введення найдорожчих удоскона­лень, якщо тільки вони забезпечували високі прибутки. Розвиток мануфактур підготував створення машин, а наявність вільних капіталів              забезпечувала швидке                              поширення і практичне                      застосування винаходів                                             і вдосконалень.</a:t>
            </a:r>
          </a:p>
          <a:p>
            <a:endParaRPr lang="uk-UA" dirty="0"/>
          </a:p>
        </p:txBody>
      </p:sp>
      <p:pic>
        <p:nvPicPr>
          <p:cNvPr id="1028" name="Picture 4" descr="http://australia-world.ru/images/photos/medium/aeee1eeabe9e9066acdea930531ad8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3429024" cy="24474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928688"/>
            <a:ext cx="4857750" cy="5643562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винахідницької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наукової</a:t>
            </a:r>
            <a:r>
              <a:rPr lang="ru-RU" b="1" i="1" dirty="0" smtClean="0">
                <a:solidFill>
                  <a:srgbClr val="002060"/>
                </a:solidFill>
              </a:rPr>
              <a:t> думки в </a:t>
            </a:r>
            <a:r>
              <a:rPr lang="ru-RU" b="1" i="1" dirty="0" err="1" smtClean="0">
                <a:solidFill>
                  <a:srgbClr val="002060"/>
                </a:solidFill>
              </a:rPr>
              <a:t>Англії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закономірний</a:t>
            </a:r>
            <a:r>
              <a:rPr lang="ru-RU" dirty="0" smtClean="0">
                <a:solidFill>
                  <a:srgbClr val="002060"/>
                </a:solidFill>
              </a:rPr>
              <a:t> результат </a:t>
            </a:r>
            <a:r>
              <a:rPr lang="ru-RU" dirty="0" err="1" smtClean="0">
                <a:solidFill>
                  <a:srgbClr val="002060"/>
                </a:solidFill>
              </a:rPr>
              <a:t>ставлення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питань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науки. Так, на початку </a:t>
            </a:r>
            <a:r>
              <a:rPr lang="ru-RU" dirty="0" err="1" smtClean="0">
                <a:solidFill>
                  <a:srgbClr val="002060"/>
                </a:solidFill>
              </a:rPr>
              <a:t>періоду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Реставрації</a:t>
            </a:r>
            <a:r>
              <a:rPr lang="ru-RU" dirty="0" smtClean="0">
                <a:solidFill>
                  <a:srgbClr val="002060"/>
                </a:solidFill>
              </a:rPr>
              <a:t>, у 1662 </a:t>
            </a:r>
            <a:r>
              <a:rPr lang="ru-RU" dirty="0" err="1" smtClean="0">
                <a:solidFill>
                  <a:srgbClr val="002060"/>
                </a:solidFill>
              </a:rPr>
              <a:t>p</a:t>
            </a:r>
            <a:r>
              <a:rPr lang="ru-RU" dirty="0" smtClean="0">
                <a:solidFill>
                  <a:srgbClr val="002060"/>
                </a:solidFill>
              </a:rPr>
              <a:t>., в </a:t>
            </a:r>
            <a:r>
              <a:rPr lang="ru-RU" dirty="0" err="1" smtClean="0">
                <a:solidFill>
                  <a:srgbClr val="002060"/>
                </a:solidFill>
              </a:rPr>
              <a:t>Лондоні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оформилося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Королівське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товариство</a:t>
            </a:r>
            <a:r>
              <a:rPr lang="ru-RU" dirty="0" smtClean="0">
                <a:solidFill>
                  <a:srgbClr val="002060"/>
                </a:solidFill>
              </a:rPr>
              <a:t>, яке стало </a:t>
            </a:r>
            <a:r>
              <a:rPr lang="ru-RU" dirty="0" err="1" smtClean="0">
                <a:solidFill>
                  <a:srgbClr val="002060"/>
                </a:solidFill>
              </a:rPr>
              <a:t>першою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організацією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Англії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фактично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виконувало</a:t>
            </a:r>
            <a:r>
              <a:rPr lang="ru-RU" dirty="0" smtClean="0">
                <a:solidFill>
                  <a:srgbClr val="002060"/>
                </a:solidFill>
              </a:rPr>
              <a:t> роль </a:t>
            </a:r>
            <a:r>
              <a:rPr lang="ru-RU" b="1" i="1" dirty="0" err="1" smtClean="0">
                <a:solidFill>
                  <a:srgbClr val="002060"/>
                </a:solidFill>
              </a:rPr>
              <a:t>академії</a:t>
            </a:r>
            <a:r>
              <a:rPr lang="ru-RU" b="1" i="1" dirty="0" smtClean="0">
                <a:solidFill>
                  <a:srgbClr val="002060"/>
                </a:solidFill>
              </a:rPr>
              <a:t> наук.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3.bp.blogspot.com/-s99nKlxAUyk/TdFfu4Iz1DI/AAAAAAAAAZg/gOIjTf-nyT4/s1600/frontespiece-from-history-of-the-royal-soci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962400" cy="5086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786813" cy="5538787"/>
          </a:xfrm>
        </p:spPr>
        <p:txBody>
          <a:bodyPr>
            <a:normAutofit/>
          </a:bodyPr>
          <a:lstStyle/>
          <a:p>
            <a:pPr indent="274320"/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сприяння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Королівського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товариства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з´явилися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 нового типу, так </a:t>
            </a:r>
            <a:r>
              <a:rPr lang="ru-RU" dirty="0" err="1" smtClean="0">
                <a:solidFill>
                  <a:srgbClr val="002060"/>
                </a:solidFill>
              </a:rPr>
              <a:t>звані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дисидентські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академії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надавалася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науково-технічна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indent="274320"/>
            <a:r>
              <a:rPr lang="ru-RU" dirty="0" smtClean="0">
                <a:solidFill>
                  <a:srgbClr val="002060"/>
                </a:solidFill>
              </a:rPr>
              <a:t>1799 р. у </a:t>
            </a:r>
            <a:r>
              <a:rPr lang="ru-RU" dirty="0" err="1" smtClean="0">
                <a:solidFill>
                  <a:srgbClr val="002060"/>
                </a:solidFill>
              </a:rPr>
              <a:t>Лондоні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засновано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Королівський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інститут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err="1" smtClean="0">
                <a:solidFill>
                  <a:srgbClr val="002060"/>
                </a:solidFill>
              </a:rPr>
              <a:t>науково-освітню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установу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мала на </a:t>
            </a:r>
            <a:r>
              <a:rPr lang="ru-RU" dirty="0" err="1" smtClean="0">
                <a:solidFill>
                  <a:srgbClr val="002060"/>
                </a:solidFill>
              </a:rPr>
              <a:t>меті</a:t>
            </a:r>
            <a:r>
              <a:rPr lang="ru-RU" dirty="0" smtClean="0">
                <a:solidFill>
                  <a:srgbClr val="002060"/>
                </a:solidFill>
              </a:rPr>
              <a:t> "</a:t>
            </a:r>
            <a:r>
              <a:rPr lang="ru-RU" dirty="0" err="1" smtClean="0">
                <a:solidFill>
                  <a:srgbClr val="002060"/>
                </a:solidFill>
              </a:rPr>
              <a:t>поширення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пізнання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полегшення</a:t>
            </a:r>
            <a:r>
              <a:rPr lang="ru-RU" dirty="0" smtClean="0">
                <a:solidFill>
                  <a:srgbClr val="002060"/>
                </a:solidFill>
              </a:rPr>
              <a:t> широкого </a:t>
            </a:r>
            <a:r>
              <a:rPr lang="ru-RU" dirty="0" err="1" smtClean="0">
                <a:solidFill>
                  <a:srgbClr val="002060"/>
                </a:solidFill>
              </a:rPr>
              <a:t>введення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корисних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механічних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винаходів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удосконалень</a:t>
            </a:r>
            <a:r>
              <a:rPr lang="ru-RU" dirty="0" smtClean="0">
                <a:solidFill>
                  <a:srgbClr val="002060"/>
                </a:solidFill>
              </a:rPr>
              <a:t>".</a:t>
            </a:r>
          </a:p>
          <a:p>
            <a:endParaRPr lang="uk-UA" dirty="0"/>
          </a:p>
        </p:txBody>
      </p:sp>
      <p:pic>
        <p:nvPicPr>
          <p:cNvPr id="16386" name="Picture 2" descr="http://lib.rus.ec/i/18/219318/img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752850" cy="2762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928688"/>
            <a:ext cx="8143932" cy="539591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Великі відкриття і винаходи у науці та техніці, зроблені в Англії у </a:t>
            </a:r>
            <a:r>
              <a:rPr lang="en-US" dirty="0" smtClean="0">
                <a:solidFill>
                  <a:srgbClr val="002060"/>
                </a:solidFill>
              </a:rPr>
              <a:t>XVIII </a:t>
            </a:r>
            <a:r>
              <a:rPr lang="uk-UA" dirty="0" smtClean="0">
                <a:solidFill>
                  <a:srgbClr val="002060"/>
                </a:solidFill>
              </a:rPr>
              <a:t>ст. — першій половині </a:t>
            </a:r>
            <a:r>
              <a:rPr lang="en-US" dirty="0" smtClean="0">
                <a:solidFill>
                  <a:srgbClr val="002060"/>
                </a:solidFill>
              </a:rPr>
              <a:t>XIX </a:t>
            </a:r>
            <a:r>
              <a:rPr lang="uk-UA" dirty="0" smtClean="0">
                <a:solidFill>
                  <a:srgbClr val="002060"/>
                </a:solidFill>
              </a:rPr>
              <a:t>ст., були результатом дії досить розвиненої для того часу системи освіти і підго­товки спеціалістів. У </a:t>
            </a:r>
            <a:r>
              <a:rPr lang="en-US" dirty="0" smtClean="0">
                <a:solidFill>
                  <a:srgbClr val="002060"/>
                </a:solidFill>
              </a:rPr>
              <a:t>XVIII </a:t>
            </a:r>
            <a:r>
              <a:rPr lang="uk-UA" dirty="0" smtClean="0">
                <a:solidFill>
                  <a:srgbClr val="002060"/>
                </a:solidFill>
              </a:rPr>
              <a:t>ст. в Англії створюються всі необхідні </a:t>
            </a:r>
            <a:r>
              <a:rPr lang="uk-UA" b="1" i="1" dirty="0" smtClean="0">
                <a:solidFill>
                  <a:srgbClr val="002060"/>
                </a:solidFill>
              </a:rPr>
              <a:t>умови для розвитку винахідницької думки:</a:t>
            </a:r>
          </a:p>
          <a:p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1)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достатня кількість грошових коштів, які давали змогу субсидувати наукові дослідження;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2) достатньо освічене суспільство, яке сприймало все нове, що з'являлось у світі науки;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3) конкуренція з боку інших країн світу;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4) необхідність задоволення потреб внутрішнього ринку. 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00138" y="1000125"/>
            <a:ext cx="8043862" cy="5324475"/>
          </a:xfrm>
        </p:spPr>
        <p:txBody>
          <a:bodyPr/>
          <a:lstStyle/>
          <a:p>
            <a:pPr indent="274320"/>
            <a:r>
              <a:rPr lang="uk-UA" dirty="0" smtClean="0">
                <a:solidFill>
                  <a:srgbClr val="002060"/>
                </a:solidFill>
              </a:rPr>
              <a:t>Тому не випадково перші винаходи зроблено саме у галузях бавовняного виробництва, щоб знищити бавовняну галузь Індії і витіснити традиційні галузі — виробництво шерстяних і суконних тканин на внутрішньому ринку.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://pics.livejournal.com/pechexod/pic/001cqkd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848" y="3357562"/>
            <a:ext cx="3768087" cy="2714644"/>
          </a:xfrm>
          <a:prstGeom prst="rect">
            <a:avLst/>
          </a:prstGeom>
          <a:noFill/>
        </p:spPr>
      </p:pic>
      <p:pic>
        <p:nvPicPr>
          <p:cNvPr id="7" name="Picture 6" descr="http://www.lomonosov-fund.ru/enc/file/?objectId=33113&amp;trim_x=50&amp;trim_y=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290452" cy="2732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4388" y="1000125"/>
            <a:ext cx="8329612" cy="5324475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Потім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винахідництво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поширилось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металургійну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промисловость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оскільки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промисловості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потрібно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все </a:t>
            </a:r>
            <a:r>
              <a:rPr lang="ru-RU" dirty="0" err="1" smtClean="0">
                <a:solidFill>
                  <a:srgbClr val="002060"/>
                </a:solidFill>
              </a:rPr>
              <a:t>більше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металу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20484" name="Picture 4" descr="Мартеновский цех завода фирмы Виккерс (Англия). Фотография. 1894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643602" cy="41625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85875"/>
            <a:ext cx="8286808" cy="5038725"/>
          </a:xfrm>
        </p:spPr>
        <p:txBody>
          <a:bodyPr/>
          <a:lstStyle/>
          <a:p>
            <a:pPr indent="274320" algn="ctr"/>
            <a:r>
              <a:rPr lang="ru-RU" dirty="0" smtClean="0">
                <a:solidFill>
                  <a:srgbClr val="002060"/>
                </a:solidFill>
              </a:rPr>
              <a:t>У 1733 р. </a:t>
            </a:r>
            <a:r>
              <a:rPr lang="ru-RU" dirty="0" err="1" smtClean="0">
                <a:solidFill>
                  <a:srgbClr val="002060"/>
                </a:solidFill>
              </a:rPr>
              <a:t>механік</a:t>
            </a:r>
            <a:r>
              <a:rPr lang="ru-RU" dirty="0" smtClean="0">
                <a:solidFill>
                  <a:srgbClr val="002060"/>
                </a:solidFill>
              </a:rPr>
              <a:t> Джон </a:t>
            </a:r>
            <a:r>
              <a:rPr lang="ru-RU" dirty="0" err="1" smtClean="0">
                <a:solidFill>
                  <a:srgbClr val="002060"/>
                </a:solidFill>
              </a:rPr>
              <a:t>Кей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винайшов</a:t>
            </a:r>
            <a:r>
              <a:rPr lang="ru-RU" dirty="0" smtClean="0">
                <a:solidFill>
                  <a:srgbClr val="002060"/>
                </a:solidFill>
              </a:rPr>
              <a:t>          </a:t>
            </a:r>
            <a:r>
              <a:rPr lang="ru-RU" b="1" i="1" dirty="0" err="1" smtClean="0">
                <a:solidFill>
                  <a:srgbClr val="002060"/>
                </a:solidFill>
              </a:rPr>
              <a:t>летючий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човник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підвищив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продуктивність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</a:t>
            </a:r>
            <a:r>
              <a:rPr lang="ru-RU" dirty="0" smtClean="0">
                <a:solidFill>
                  <a:srgbClr val="002060"/>
                </a:solidFill>
              </a:rPr>
              <a:t> ткача </a:t>
            </a:r>
            <a:r>
              <a:rPr lang="ru-RU" dirty="0" err="1" smtClean="0">
                <a:solidFill>
                  <a:srgbClr val="002060"/>
                </a:solidFill>
              </a:rPr>
              <a:t>вдвічі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www.epr-magazine.ru/industrial_history/technologies/loom/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23" y="3143248"/>
            <a:ext cx="2494285" cy="3152777"/>
          </a:xfrm>
          <a:prstGeom prst="rect">
            <a:avLst/>
          </a:prstGeom>
          <a:noFill/>
        </p:spPr>
      </p:pic>
      <p:pic>
        <p:nvPicPr>
          <p:cNvPr id="19460" name="Picture 4" descr="http://www.epr-magazine.ru/industrial_history/technologies/loom/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2857500" cy="3086100"/>
          </a:xfrm>
          <a:prstGeom prst="rect">
            <a:avLst/>
          </a:prstGeom>
          <a:noFill/>
        </p:spPr>
      </p:pic>
      <p:pic>
        <p:nvPicPr>
          <p:cNvPr id="19462" name="Picture 6" descr="http://sc.uriit.ru/dlrstore/ab832cc2-7c8f-4540-a64a-4d6085a82d66/Images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2871778" cy="20697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1036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Презентація  до уроку всесвітньої історії  </vt:lpstr>
      <vt:lpstr>Винаходи під час промислового перевороту  в Англії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2012-02-20T17:35:13Z</dcterms:created>
  <dcterms:modified xsi:type="dcterms:W3CDTF">2012-08-01T15:19:47Z</dcterms:modified>
</cp:coreProperties>
</file>