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9154F9-4EC2-41D2-A14B-4EBC93F19CFC}" type="datetimeFigureOut">
              <a:rPr lang="ru-RU" smtClean="0"/>
              <a:t>04.04.2012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404A9D-3766-4A5B-B3D7-D845E7416FCA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11" Type="http://schemas.openxmlformats.org/officeDocument/2006/relationships/image" Target="../media/image21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g0.liveinternet.ru/images/attach/c/3/75/637/75637204_latinamericapoliticalmap.jpg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Країни Латинської Америки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Підготувала: Кошова В.М., вчитель історії Решетилівської гімназії імені І.Л.Олійника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Важливим фактором розвитку латиноамериканських держав був і залишається масовий партизанський рух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2843808" y="2492896"/>
            <a:ext cx="3312368" cy="14401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002060"/>
                </a:solidFill>
              </a:rPr>
              <a:t>Характер партизанського руху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1196752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</a:rPr>
              <a:t>а</a:t>
            </a:r>
            <a:r>
              <a:rPr lang="uk-UA" sz="2000" dirty="0" smtClean="0">
                <a:solidFill>
                  <a:srgbClr val="002060"/>
                </a:solidFill>
              </a:rPr>
              <a:t>нти - американський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216" y="1268760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проти воєнних диктатур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852936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</a:rPr>
              <a:t>з</a:t>
            </a:r>
            <a:r>
              <a:rPr lang="uk-UA" sz="2000" dirty="0" smtClean="0">
                <a:solidFill>
                  <a:srgbClr val="002060"/>
                </a:solidFill>
              </a:rPr>
              <a:t>а проведення соціальних реформ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88224" y="4797152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екстремістський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4797152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err="1">
                <a:solidFill>
                  <a:srgbClr val="002060"/>
                </a:solidFill>
              </a:rPr>
              <a:t>а</a:t>
            </a:r>
            <a:r>
              <a:rPr lang="uk-UA" sz="2000" dirty="0" err="1" smtClean="0">
                <a:solidFill>
                  <a:srgbClr val="002060"/>
                </a:solidFill>
              </a:rPr>
              <a:t>нтикомуністич-ний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91880" y="5445224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</a:rPr>
              <a:t>н</a:t>
            </a:r>
            <a:r>
              <a:rPr lang="uk-UA" sz="2000" dirty="0" smtClean="0">
                <a:solidFill>
                  <a:srgbClr val="002060"/>
                </a:solidFill>
              </a:rPr>
              <a:t>аціонально - визвольний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660232" y="2708920"/>
            <a:ext cx="2232248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err="1">
                <a:solidFill>
                  <a:srgbClr val="002060"/>
                </a:solidFill>
              </a:rPr>
              <a:t>п</a:t>
            </a:r>
            <a:r>
              <a:rPr lang="uk-UA" sz="2000" dirty="0" err="1" smtClean="0">
                <a:solidFill>
                  <a:srgbClr val="002060"/>
                </a:solidFill>
              </a:rPr>
              <a:t>рокомуністич-ний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14" name="Прямая со стрелкой 13"/>
          <p:cNvCxnSpPr>
            <a:stCxn id="5" idx="7"/>
            <a:endCxn id="7" idx="2"/>
          </p:cNvCxnSpPr>
          <p:nvPr/>
        </p:nvCxnSpPr>
        <p:spPr>
          <a:xfrm flipV="1">
            <a:off x="5671091" y="2420888"/>
            <a:ext cx="1961249" cy="2829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12" idx="1"/>
          </p:cNvCxnSpPr>
          <p:nvPr/>
        </p:nvCxnSpPr>
        <p:spPr>
          <a:xfrm>
            <a:off x="6156176" y="328498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411760" y="33569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10" idx="0"/>
          </p:cNvCxnSpPr>
          <p:nvPr/>
        </p:nvCxnSpPr>
        <p:spPr>
          <a:xfrm flipH="1">
            <a:off x="1439652" y="3783922"/>
            <a:ext cx="1980220" cy="10132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9" idx="0"/>
          </p:cNvCxnSpPr>
          <p:nvPr/>
        </p:nvCxnSpPr>
        <p:spPr>
          <a:xfrm>
            <a:off x="5724128" y="3711914"/>
            <a:ext cx="1980220" cy="10852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1" idx="0"/>
          </p:cNvCxnSpPr>
          <p:nvPr/>
        </p:nvCxnSpPr>
        <p:spPr>
          <a:xfrm>
            <a:off x="4572000" y="3933056"/>
            <a:ext cx="36004" cy="15121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1"/>
            <a:endCxn id="6" idx="2"/>
          </p:cNvCxnSpPr>
          <p:nvPr/>
        </p:nvCxnSpPr>
        <p:spPr>
          <a:xfrm flipH="1" flipV="1">
            <a:off x="1439652" y="2348880"/>
            <a:ext cx="1889241" cy="3549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партизанського руху.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Перший етап,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язаний</a:t>
            </a:r>
            <a:r>
              <a:rPr lang="uk-UA" dirty="0" smtClean="0"/>
              <a:t> з кубинською революцією 1959 р., мав антиамериканський, загальнодемократичний характер.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dirty="0" smtClean="0"/>
              <a:t>Другий етап (1960 – ті – 1970 –х рр.) проходив під безпосереднім впливом кубинської революції. У період 1960 – 1967 рр. в Латинській Америці нараховувалося 12 вогнищ партизанської боротьби. Вони сприяли процесу демократизації в країнах.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4041648" cy="5896312"/>
          </a:xfrm>
        </p:spPr>
        <p:txBody>
          <a:bodyPr/>
          <a:lstStyle/>
          <a:p>
            <a:r>
              <a:rPr lang="uk-UA" dirty="0" smtClean="0"/>
              <a:t>Третій етап (кінець 1970 – х – 1980 – ті рр.)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язаний</a:t>
            </a:r>
            <a:r>
              <a:rPr lang="uk-UA" dirty="0" smtClean="0"/>
              <a:t> головним чином з боротьбою в країнах Центральної Америки, насамперед </a:t>
            </a:r>
            <a:r>
              <a:rPr lang="uk-UA" dirty="0" err="1" smtClean="0"/>
              <a:t>сандіністів</a:t>
            </a:r>
            <a:r>
              <a:rPr lang="uk-UA" dirty="0" smtClean="0"/>
              <a:t> у Нікарагуа. Їхня перемога сприяла початку партизанського руху лівого спрямування у Сальвадорі, Гватемалі, Гондурасі, викликала </a:t>
            </a:r>
            <a:r>
              <a:rPr lang="uk-UA" dirty="0" err="1" smtClean="0"/>
              <a:t>антисандіністський</a:t>
            </a:r>
            <a:r>
              <a:rPr lang="uk-UA" dirty="0" smtClean="0"/>
              <a:t> рух </a:t>
            </a:r>
            <a:r>
              <a:rPr lang="uk-UA" dirty="0" err="1" smtClean="0"/>
              <a:t>“контрас”</a:t>
            </a:r>
            <a:r>
              <a:rPr lang="uk-UA" dirty="0" smtClean="0"/>
              <a:t> у Нікарагуа.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32198" y="260648"/>
            <a:ext cx="4041648" cy="5893264"/>
          </a:xfrm>
        </p:spPr>
        <p:txBody>
          <a:bodyPr/>
          <a:lstStyle/>
          <a:p>
            <a:r>
              <a:rPr lang="uk-UA" dirty="0" smtClean="0"/>
              <a:t>Четвертий етап (1980 – 1990 </a:t>
            </a:r>
            <a:r>
              <a:rPr lang="uk-UA" dirty="0" err="1" smtClean="0"/>
              <a:t>–ті</a:t>
            </a:r>
            <a:r>
              <a:rPr lang="uk-UA" dirty="0" smtClean="0"/>
              <a:t> рр.) – активізація діяльності </a:t>
            </a:r>
            <a:r>
              <a:rPr lang="uk-UA" dirty="0" err="1" smtClean="0"/>
              <a:t>воєнно</a:t>
            </a:r>
            <a:r>
              <a:rPr lang="uk-UA" dirty="0" smtClean="0"/>
              <a:t> – політичних організацій у Перу і Колумбії, тісно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язаних</a:t>
            </a:r>
            <a:r>
              <a:rPr lang="uk-UA" dirty="0" smtClean="0"/>
              <a:t> з </a:t>
            </a:r>
            <a:r>
              <a:rPr lang="uk-UA" dirty="0" err="1" smtClean="0"/>
              <a:t>наркомафією</a:t>
            </a:r>
            <a:r>
              <a:rPr lang="uk-UA" dirty="0" smtClean="0"/>
              <a:t>. У 1990 – ті рр. спалахнула партизанська боротьба на півдні Мексики. Місцеві індіанці підняли повстання проти нестерпних умов життя.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1980 – ті рр. у країнах Латинської Америки  утверджуються демократичні режими </a:t>
            </a:r>
            <a:endParaRPr lang="ru-RU" dirty="0"/>
          </a:p>
        </p:txBody>
      </p:sp>
      <p:pic>
        <p:nvPicPr>
          <p:cNvPr id="34818" name="Picture 2" descr="http://im4-tub-ua.yandex.net/i?id=478000952-0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5013176"/>
            <a:ext cx="1428750" cy="1066801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5724128" y="6165304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Бразилія, 1985р.</a:t>
            </a:r>
            <a:endParaRPr lang="ru-RU" dirty="0"/>
          </a:p>
        </p:txBody>
      </p:sp>
      <p:pic>
        <p:nvPicPr>
          <p:cNvPr id="34820" name="Picture 4" descr="http://im3-tub-ua.yandex.net/i?id=481232217-48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96752"/>
            <a:ext cx="1428750" cy="1123950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179512" y="2492896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Перу, 1980р.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4365104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Гватемала, 1985р.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59832" y="2492896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Болівія, 1982р.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580112" y="2492896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Аргентина, 1983р.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59832" y="4365104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Гондурас, 1985р.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52120" y="4365104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Уругвай, 1985р.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1560" y="6165304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Сальвадор, Парагвай, 1989р.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19872" y="6165304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Чилі, 1990р.</a:t>
            </a:r>
            <a:endParaRPr lang="ru-RU" dirty="0"/>
          </a:p>
        </p:txBody>
      </p:sp>
      <p:pic>
        <p:nvPicPr>
          <p:cNvPr id="34822" name="Picture 6" descr="http://im2-tub-ua.yandex.net/i?id=149369117-70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196752"/>
            <a:ext cx="1874160" cy="1211957"/>
          </a:xfrm>
          <a:prstGeom prst="rect">
            <a:avLst/>
          </a:prstGeom>
          <a:noFill/>
        </p:spPr>
      </p:pic>
      <p:pic>
        <p:nvPicPr>
          <p:cNvPr id="34824" name="Picture 8" descr="http://im7-tub-ua.yandex.net/i?id=146483645-63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1268760"/>
            <a:ext cx="1749578" cy="1178049"/>
          </a:xfrm>
          <a:prstGeom prst="rect">
            <a:avLst/>
          </a:prstGeom>
          <a:noFill/>
        </p:spPr>
      </p:pic>
      <p:pic>
        <p:nvPicPr>
          <p:cNvPr id="34826" name="Picture 10" descr="http://im7-tub-ua.yandex.net/i?id=380220747-45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3212976"/>
            <a:ext cx="1687686" cy="1080120"/>
          </a:xfrm>
          <a:prstGeom prst="rect">
            <a:avLst/>
          </a:prstGeom>
          <a:noFill/>
        </p:spPr>
      </p:pic>
      <p:pic>
        <p:nvPicPr>
          <p:cNvPr id="34828" name="Picture 12" descr="http://im3-tub-ua.yandex.net/i?id=390775709-27-7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5855" y="3140968"/>
            <a:ext cx="1756059" cy="1159000"/>
          </a:xfrm>
          <a:prstGeom prst="rect">
            <a:avLst/>
          </a:prstGeom>
          <a:noFill/>
        </p:spPr>
      </p:pic>
      <p:pic>
        <p:nvPicPr>
          <p:cNvPr id="34830" name="Picture 14" descr="http://im0-tub-ua.yandex.net/i?id=499133620-27-7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6136" y="3140968"/>
            <a:ext cx="1800200" cy="1140128"/>
          </a:xfrm>
          <a:prstGeom prst="rect">
            <a:avLst/>
          </a:prstGeom>
          <a:noFill/>
        </p:spPr>
      </p:pic>
      <p:pic>
        <p:nvPicPr>
          <p:cNvPr id="34832" name="Picture 16" descr="http://im2-tub-ua.yandex.net/i?id=226037958-70-7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5013176"/>
            <a:ext cx="1428750" cy="990601"/>
          </a:xfrm>
          <a:prstGeom prst="rect">
            <a:avLst/>
          </a:prstGeom>
          <a:noFill/>
        </p:spPr>
      </p:pic>
      <p:pic>
        <p:nvPicPr>
          <p:cNvPr id="34834" name="Picture 18" descr="http://im5-tub-ua.yandex.net/i?id=371074151-35-7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91679" y="5013176"/>
            <a:ext cx="1540103" cy="995933"/>
          </a:xfrm>
          <a:prstGeom prst="rect">
            <a:avLst/>
          </a:prstGeom>
          <a:noFill/>
        </p:spPr>
      </p:pic>
      <p:pic>
        <p:nvPicPr>
          <p:cNvPr id="34836" name="Picture 20" descr="http://im7-tub-ua.yandex.net/i?id=342068405-02-7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563888" y="5013176"/>
            <a:ext cx="1428750" cy="1000125"/>
          </a:xfrm>
          <a:prstGeom prst="rect">
            <a:avLst/>
          </a:prstGeom>
          <a:noFill/>
        </p:spPr>
      </p:pic>
      <p:sp>
        <p:nvSpPr>
          <p:cNvPr id="25" name="Скругленный прямоугольник 24"/>
          <p:cNvSpPr/>
          <p:nvPr/>
        </p:nvSpPr>
        <p:spPr>
          <a:xfrm>
            <a:off x="7524328" y="4293096"/>
            <a:ext cx="1475656" cy="20882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</a:rPr>
              <a:t>д</a:t>
            </a:r>
            <a:r>
              <a:rPr lang="uk-UA" sz="2000" b="1" dirty="0" smtClean="0">
                <a:solidFill>
                  <a:srgbClr val="002060"/>
                </a:solidFill>
              </a:rPr>
              <a:t>о 1992 р. – всі інші країни, крім Куби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48451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Напрямки розвитку: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068960"/>
            <a:ext cx="8229600" cy="3088000"/>
          </a:xfrm>
        </p:spPr>
        <p:txBody>
          <a:bodyPr/>
          <a:lstStyle/>
          <a:p>
            <a:r>
              <a:rPr lang="uk-UA" dirty="0" smtClean="0"/>
              <a:t>р</a:t>
            </a:r>
            <a:r>
              <a:rPr lang="uk-UA" dirty="0" smtClean="0"/>
              <a:t>озвиток ринкових структур економіки;</a:t>
            </a:r>
          </a:p>
          <a:p>
            <a:pPr>
              <a:buNone/>
            </a:pPr>
            <a:endParaRPr lang="uk-UA" dirty="0" smtClean="0"/>
          </a:p>
          <a:p>
            <a:r>
              <a:rPr lang="uk-UA" dirty="0" err="1" smtClean="0"/>
              <a:t>р</a:t>
            </a:r>
            <a:r>
              <a:rPr lang="uk-UA" dirty="0" err="1" smtClean="0"/>
              <a:t>озв</a:t>
            </a:r>
            <a:r>
              <a:rPr lang="en-US" dirty="0" smtClean="0"/>
              <a:t>’</a:t>
            </a:r>
            <a:r>
              <a:rPr lang="uk-UA" dirty="0" err="1" smtClean="0"/>
              <a:t>язання</a:t>
            </a:r>
            <a:r>
              <a:rPr lang="uk-UA" dirty="0" smtClean="0"/>
              <a:t> державних проблем фінансів за рахунок приватизації державного сектору.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Промислово розвинені країни</a:t>
            </a:r>
            <a:endParaRPr lang="ru-RU" dirty="0"/>
          </a:p>
        </p:txBody>
      </p:sp>
      <p:pic>
        <p:nvPicPr>
          <p:cNvPr id="38916" name="Picture 4" descr="http://t2.gstatic.com/images?q=tbn:ANd9GcT9obccjQe4-78ZBRoG1ma_2CqlWRQxnv1AEM-mWxWmuW5ZYH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2880318" cy="216024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611560" y="3645024"/>
            <a:ext cx="28803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Бразилія 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661248"/>
            <a:ext cx="28803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Мексика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8104" y="3789040"/>
            <a:ext cx="28803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Аргентина</a:t>
            </a:r>
            <a:endParaRPr lang="ru-RU" sz="2400" dirty="0"/>
          </a:p>
        </p:txBody>
      </p:sp>
      <p:pic>
        <p:nvPicPr>
          <p:cNvPr id="38918" name="Picture 6" descr="http://im3-tub-ua.yandex.net/i?id=372464201-56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340768"/>
            <a:ext cx="2971777" cy="2218929"/>
          </a:xfrm>
          <a:prstGeom prst="rect">
            <a:avLst/>
          </a:prstGeom>
          <a:noFill/>
        </p:spPr>
      </p:pic>
      <p:pic>
        <p:nvPicPr>
          <p:cNvPr id="38920" name="Picture 8" descr="http://t2.gstatic.com/images?q=tbn:ANd9GcR5R47Eru71cjwJLSG6TUbWWuyV7NJEUL-yXB1W-ARTHEn6SCHq_U2ZmPt2T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3663578"/>
            <a:ext cx="2489859" cy="186357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Інтеграційні процеси в регіоні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1196752"/>
            <a:ext cx="3816424" cy="16561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Вересень, 1947р. 20 країн Америки підписали в </a:t>
            </a:r>
            <a:r>
              <a:rPr lang="uk-UA" sz="2000" dirty="0" err="1" smtClean="0">
                <a:solidFill>
                  <a:srgbClr val="002060"/>
                </a:solidFill>
              </a:rPr>
              <a:t>Ріо</a:t>
            </a:r>
            <a:r>
              <a:rPr lang="uk-UA" sz="2000" dirty="0" smtClean="0">
                <a:solidFill>
                  <a:srgbClr val="002060"/>
                </a:solidFill>
              </a:rPr>
              <a:t> – де – </a:t>
            </a:r>
            <a:r>
              <a:rPr lang="uk-UA" sz="2000" dirty="0" err="1" smtClean="0">
                <a:solidFill>
                  <a:srgbClr val="002060"/>
                </a:solidFill>
              </a:rPr>
              <a:t>Женейро</a:t>
            </a:r>
            <a:r>
              <a:rPr lang="uk-UA" sz="2000" dirty="0" smtClean="0">
                <a:solidFill>
                  <a:srgbClr val="002060"/>
                </a:solidFill>
              </a:rPr>
              <a:t> Міжамериканський договір про взаємодопомогу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1920" y="2132856"/>
            <a:ext cx="3888432" cy="19442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1948 р. на ІХ Міжамериканській конференції у Боготі створено Організацію американських держав (ОАД) , яка мала антикомуністичну спрямованість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3645024"/>
            <a:ext cx="3888432" cy="1800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1959 р. створено Міжамериканський банк розвитку</a:t>
            </a:r>
            <a:endParaRPr lang="ru-RU" sz="2000" dirty="0"/>
          </a:p>
        </p:txBody>
      </p:sp>
      <p:sp>
        <p:nvSpPr>
          <p:cNvPr id="6" name="Овал 5"/>
          <p:cNvSpPr/>
          <p:nvPr/>
        </p:nvSpPr>
        <p:spPr>
          <a:xfrm>
            <a:off x="4607496" y="4077072"/>
            <a:ext cx="4356992" cy="187220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У 1960р. Аргентина, Бразилія, Уругвай, Чилі, Парагвай, Перу утворили Латиноамериканську асоціацію вільної торгівлі</a:t>
            </a:r>
            <a:endParaRPr lang="ru-RU" sz="2000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563888" y="4365104"/>
            <a:ext cx="2304256" cy="2276872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1980р. </a:t>
            </a:r>
            <a:r>
              <a:rPr lang="uk-UA" dirty="0" err="1" smtClean="0">
                <a:solidFill>
                  <a:srgbClr val="002060"/>
                </a:solidFill>
              </a:rPr>
              <a:t>ЛАВТ</a:t>
            </a:r>
            <a:r>
              <a:rPr lang="uk-UA" dirty="0" smtClean="0">
                <a:solidFill>
                  <a:srgbClr val="002060"/>
                </a:solidFill>
              </a:rPr>
              <a:t> реорганізовано  в ЛАІ</a:t>
            </a:r>
          </a:p>
          <a:p>
            <a:pPr algn="ctr"/>
            <a:endParaRPr lang="uk-UA" dirty="0">
              <a:solidFill>
                <a:srgbClr val="002060"/>
              </a:solidFill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2808312" cy="17281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1975р. – виникає Латиноамериканська економічна система</a:t>
            </a:r>
          </a:p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(ЛАЕС)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51720" y="2420888"/>
            <a:ext cx="3024336" cy="17281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err="1" smtClean="0">
                <a:solidFill>
                  <a:srgbClr val="C00000"/>
                </a:solidFill>
              </a:rPr>
              <a:t>Центральноамерикансь-</a:t>
            </a:r>
            <a:r>
              <a:rPr lang="uk-UA" sz="2000" dirty="0" smtClean="0">
                <a:solidFill>
                  <a:srgbClr val="C00000"/>
                </a:solidFill>
              </a:rPr>
              <a:t> кий спільний ринок (ЦАСР)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8104" y="2348880"/>
            <a:ext cx="2808312" cy="17281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C00000"/>
                </a:solidFill>
              </a:rPr>
              <a:t>Карибська асоціація вільної торгівлі (</a:t>
            </a:r>
            <a:r>
              <a:rPr lang="uk-UA" sz="2000" dirty="0" err="1" smtClean="0">
                <a:solidFill>
                  <a:srgbClr val="C00000"/>
                </a:solidFill>
              </a:rPr>
              <a:t>КАВТ</a:t>
            </a:r>
            <a:r>
              <a:rPr lang="uk-UA" sz="2000" dirty="0" smtClean="0">
                <a:solidFill>
                  <a:srgbClr val="C00000"/>
                </a:solidFill>
              </a:rPr>
              <a:t>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59632" y="3861048"/>
            <a:ext cx="2808312" cy="17281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Венесуела, Еквадор, Колумбія, Перу, Болівія (</a:t>
            </a:r>
            <a:r>
              <a:rPr lang="uk-UA" sz="2000" dirty="0" err="1" smtClean="0">
                <a:solidFill>
                  <a:srgbClr val="002060"/>
                </a:solidFill>
              </a:rPr>
              <a:t>Андська</a:t>
            </a:r>
            <a:r>
              <a:rPr lang="uk-UA" sz="2000" dirty="0" smtClean="0">
                <a:solidFill>
                  <a:srgbClr val="002060"/>
                </a:solidFill>
              </a:rPr>
              <a:t> група)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23928" y="1628800"/>
            <a:ext cx="2808312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Субрегіональні об</a:t>
            </a:r>
            <a:r>
              <a:rPr lang="en-US" sz="2400" dirty="0" smtClean="0">
                <a:solidFill>
                  <a:srgbClr val="C00000"/>
                </a:solidFill>
              </a:rPr>
              <a:t>’</a:t>
            </a:r>
            <a:r>
              <a:rPr lang="uk-UA" sz="2400" dirty="0" smtClean="0">
                <a:solidFill>
                  <a:srgbClr val="C00000"/>
                </a:solidFill>
              </a:rPr>
              <a:t>єднання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168" y="3933056"/>
            <a:ext cx="2808312" cy="17281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Аргентина, Бразилія, Парагвай, Уругвай (Спільний ринок країн півдня Латинської Америки (МЕРКОСУР)) 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 У другій половині ХХ століття країни Латинської Америки значно просунулися по шляху перетворення з </a:t>
            </a:r>
            <a:r>
              <a:rPr lang="uk-UA" dirty="0" err="1" smtClean="0"/>
              <a:t>аграрно</a:t>
            </a:r>
            <a:r>
              <a:rPr lang="uk-UA" dirty="0" smtClean="0"/>
              <a:t> – сировинного придатку світового ринку на регіон з розвинутою інфраструктурою і промисловістю. Найбільші країни регіону – Бразилія, Аргентина, Мексика – опинилися серед перших десяти країн світу за обсягом промислового виробництва. Суттєві зміни відбулися і в політичному житті, відійшли в минуле традиційні авторитарні диктатури. Утверджуються традиції парламентаризму і демократії.  Нова влада будує свою політику на основі компромісу, згоди, примирення різних політичних сил.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52296"/>
          </a:xfrm>
        </p:spPr>
        <p:txBody>
          <a:bodyPr/>
          <a:lstStyle/>
          <a:p>
            <a:r>
              <a:rPr lang="uk-UA" dirty="0" smtClean="0"/>
              <a:t>Значно змінилася роль країн Латинської Америки і на міжнародній арені, їх зовнішньополітичний курс вийшов з тіні політики США. </a:t>
            </a:r>
          </a:p>
          <a:p>
            <a:r>
              <a:rPr lang="uk-UA" dirty="0" err="1" smtClean="0"/>
              <a:t>Однако</a:t>
            </a:r>
            <a:r>
              <a:rPr lang="uk-UA" dirty="0" smtClean="0"/>
              <a:t> зберігається і достатня кількість серйозних проблем, що впливають на розвиток країн регіону: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заборгованість;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низький рівень життя значної частини населення;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соціальний контраст;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продовжується повстанський рух;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корупція;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наркобізнес;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uk-UA" dirty="0" smtClean="0"/>
              <a:t>   тероризм.</a:t>
            </a: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Політична карта Латинської Америки</a:t>
            </a:r>
            <a:endParaRPr lang="ru-RU" dirty="0"/>
          </a:p>
        </p:txBody>
      </p:sp>
      <p:pic>
        <p:nvPicPr>
          <p:cNvPr id="1026" name="Picture 2" descr="Картинка 11 из 18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268760"/>
            <a:ext cx="4199803" cy="5106144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Використані джерела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561728"/>
          </a:xfrm>
        </p:spPr>
        <p:txBody>
          <a:bodyPr/>
          <a:lstStyle/>
          <a:p>
            <a:r>
              <a:rPr lang="uk-UA" dirty="0" smtClean="0"/>
              <a:t>Всесвітня історія. 11 клас: Плани – конспекти уроків</a:t>
            </a:r>
            <a:r>
              <a:rPr lang="en-US" dirty="0" smtClean="0"/>
              <a:t>/</a:t>
            </a:r>
            <a:r>
              <a:rPr lang="uk-UA" dirty="0" smtClean="0"/>
              <a:t>О.В.</a:t>
            </a:r>
            <a:r>
              <a:rPr lang="uk-UA" dirty="0" err="1" smtClean="0"/>
              <a:t>Гісем</a:t>
            </a:r>
            <a:r>
              <a:rPr lang="uk-UA" dirty="0" smtClean="0"/>
              <a:t>, О.О. Мартинюк .- Харків: </a:t>
            </a:r>
            <a:r>
              <a:rPr lang="uk-UA" dirty="0" err="1" smtClean="0"/>
              <a:t>Веста</a:t>
            </a:r>
            <a:r>
              <a:rPr lang="uk-UA" dirty="0" smtClean="0"/>
              <a:t>: Видавництво </a:t>
            </a:r>
            <a:r>
              <a:rPr lang="uk-UA" dirty="0" err="1" smtClean="0"/>
              <a:t>“Ранок”</a:t>
            </a:r>
            <a:r>
              <a:rPr lang="uk-UA" dirty="0" smtClean="0"/>
              <a:t>, 2004. – 528с.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152400"/>
            <a:ext cx="7690048" cy="990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Причина латиноамериканської відсталості – латифундії.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5576" y="1412776"/>
            <a:ext cx="3168352" cy="208823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Латифундія – велике приватне землеволодіння, помістя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3717032"/>
            <a:ext cx="7128792" cy="2304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Це призвело до безземелля селян, низького рівня життя, аграрного перенаселення і безробіття, низької продуктивності праці, примітивних технологій і, відповідно, до соціальної напруги. Таке суспільство трималося на насильстві.</a:t>
            </a:r>
            <a:endParaRPr lang="ru-RU" sz="2400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203848" y="692696"/>
            <a:ext cx="3960440" cy="2664296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Напередодні Другої світової війни почався занепад латифундій.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AnastasiaScript" pitchFamily="2" charset="0"/>
              </a:rPr>
              <a:t>Особливості розвитку країн Латинської Америки після Другої світової війни</a:t>
            </a:r>
            <a:endParaRPr lang="ru-RU" b="1" dirty="0">
              <a:latin typeface="AnastasiaScrip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Для економіки регіону був характерний розвиток експортного </a:t>
            </a:r>
            <a:r>
              <a:rPr lang="uk-UA" dirty="0" err="1" smtClean="0"/>
              <a:t>аграрносировинного</a:t>
            </a:r>
            <a:r>
              <a:rPr lang="uk-UA" dirty="0" smtClean="0"/>
              <a:t> господарства, підпорядкованість його зовнішньому ринку.</a:t>
            </a:r>
          </a:p>
          <a:p>
            <a:r>
              <a:rPr lang="uk-UA" dirty="0" smtClean="0"/>
              <a:t>У сільському господарстві домінуюча роль належала латифундіям, які впродовж другої половини ХХ ст. поступово втрачають свої позиції.</a:t>
            </a:r>
          </a:p>
          <a:p>
            <a:r>
              <a:rPr lang="uk-UA" dirty="0" smtClean="0"/>
              <a:t>Швидке зростання міст і міського населення. Проте урбанізація латиноамериканського типу мало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язана</a:t>
            </a:r>
            <a:r>
              <a:rPr lang="uk-UA" dirty="0" smtClean="0"/>
              <a:t> з розвитком промисловості; відбувається за рахунок зростання маргінальних прошарків суспільства.</a:t>
            </a: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52296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uk-UA" dirty="0" smtClean="0"/>
              <a:t>Низький рівень життя більшої частини населення.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 Латинська </a:t>
            </a:r>
            <a:r>
              <a:rPr lang="uk-UA" dirty="0" smtClean="0"/>
              <a:t>А</a:t>
            </a:r>
            <a:r>
              <a:rPr lang="uk-UA" dirty="0" smtClean="0"/>
              <a:t>мерика – зосередження всіляких протиріч в усіх сферах життя суспільства.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90% населення Латинської Америки – католики. Це половина католиків світу.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Політичне життя країн регіону характеризується нестабільністю, значним впливом військових, переважанням насильства у політичному житті, існуванням партизанських, екстремістських угруповань, впливом </a:t>
            </a:r>
            <a:r>
              <a:rPr lang="uk-UA" dirty="0" err="1" smtClean="0"/>
              <a:t>наркомафії</a:t>
            </a:r>
            <a:r>
              <a:rPr lang="uk-UA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 </a:t>
            </a:r>
            <a:r>
              <a:rPr lang="uk-UA" dirty="0" smtClean="0"/>
              <a:t>Нерівномірність розвитку країн регіону.</a:t>
            </a: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196480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Після Другої світової війни виникли сприятливі умови для здійснення реформ: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708920"/>
            <a:ext cx="8229600" cy="3448040"/>
          </a:xfrm>
        </p:spPr>
        <p:txBody>
          <a:bodyPr>
            <a:normAutofit/>
          </a:bodyPr>
          <a:lstStyle/>
          <a:p>
            <a:r>
              <a:rPr lang="uk-UA" sz="4400" dirty="0" smtClean="0"/>
              <a:t>с</a:t>
            </a:r>
            <a:r>
              <a:rPr lang="uk-UA" sz="4400" dirty="0" smtClean="0"/>
              <a:t>олідні накопичення;</a:t>
            </a:r>
          </a:p>
          <a:p>
            <a:r>
              <a:rPr lang="uk-UA" sz="4400" dirty="0" smtClean="0"/>
              <a:t>р</a:t>
            </a:r>
            <a:r>
              <a:rPr lang="uk-UA" sz="4400" dirty="0" smtClean="0"/>
              <a:t>іст частки у світовій торгівлі.</a:t>
            </a:r>
          </a:p>
          <a:p>
            <a:pPr>
              <a:buNone/>
            </a:pPr>
            <a:endParaRPr lang="ru-RU" sz="44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699792" y="836712"/>
            <a:ext cx="3816424" cy="1800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Два шляхи розвитку країн Латинської Америки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3789040"/>
            <a:ext cx="3600400" cy="1800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Шлях будівництва соціалізму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4048" y="3717032"/>
            <a:ext cx="3600400" cy="1800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Шлях диктаторського режиму</a:t>
            </a:r>
            <a:endParaRPr lang="ru-RU" sz="2400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flipH="1">
            <a:off x="2411760" y="2636912"/>
            <a:ext cx="2196244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6" idx="0"/>
          </p:cNvCxnSpPr>
          <p:nvPr/>
        </p:nvCxnSpPr>
        <p:spPr>
          <a:xfrm>
            <a:off x="4680012" y="2636912"/>
            <a:ext cx="2124236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Країни соціалістичного напрямку</a:t>
            </a:r>
            <a:endParaRPr lang="ru-RU" dirty="0"/>
          </a:p>
        </p:txBody>
      </p:sp>
      <p:pic>
        <p:nvPicPr>
          <p:cNvPr id="27650" name="Picture 2" descr="http://im3-tub-ua.yandex.net/i?id=327309968-44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3188925" cy="2232248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467544" y="3717032"/>
            <a:ext cx="2952328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Куба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27652" name="Picture 4" descr="http://t3.gstatic.com/images?q=tbn:ANd9GcSKsV7afVYqpGMfmK7rLKieXqysTeak6lCCFSc2g2CHPzTSUdWU6ptwUa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1412776"/>
            <a:ext cx="1754113" cy="2344608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7092280" y="3861048"/>
            <a:ext cx="1440160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0000"/>
                </a:solidFill>
              </a:rPr>
              <a:t>Чилі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27654" name="Picture 6" descr="http://t1.gstatic.com/images?q=tbn:ANd9GcQEnCUqWoyIakGT4s9UuW1bwJvcbSoSlfXkw1IoAuVwcCRQX1l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3573016"/>
            <a:ext cx="2755378" cy="2063875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3563888" y="5805264"/>
            <a:ext cx="3096344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0000"/>
                </a:solidFill>
              </a:rPr>
              <a:t>Нікарагуа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Диктаторські режими (військові хунти)</a:t>
            </a:r>
            <a:endParaRPr lang="ru-RU" dirty="0"/>
          </a:p>
        </p:txBody>
      </p:sp>
      <p:pic>
        <p:nvPicPr>
          <p:cNvPr id="33794" name="Picture 2" descr="http://im0-tub-ua.yandex.net/i?id=173113640-05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2121662" cy="1584176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539552" y="3068960"/>
            <a:ext cx="1944216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Аргентина</a:t>
            </a:r>
            <a:endParaRPr lang="ru-RU" sz="2400" dirty="0"/>
          </a:p>
        </p:txBody>
      </p:sp>
      <p:pic>
        <p:nvPicPr>
          <p:cNvPr id="33796" name="Picture 4" descr="http://im4-tub-ua.yandex.net/i?id=68411193-31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340768"/>
            <a:ext cx="2016224" cy="1505449"/>
          </a:xfrm>
          <a:prstGeom prst="round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3419872" y="3068960"/>
            <a:ext cx="18722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Гватемала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216" y="3068960"/>
            <a:ext cx="18722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Гондурас 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60232" y="5733256"/>
            <a:ext cx="18722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Болівія 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600" y="5733256"/>
            <a:ext cx="18722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Еквадор </a:t>
            </a:r>
            <a:endParaRPr lang="ru-RU" sz="2400" dirty="0"/>
          </a:p>
        </p:txBody>
      </p:sp>
      <p:pic>
        <p:nvPicPr>
          <p:cNvPr id="33798" name="Picture 6" descr="http://im5-tub-ua.yandex.net/i?id=26888890-57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412776"/>
            <a:ext cx="2301573" cy="1519040"/>
          </a:xfrm>
          <a:prstGeom prst="rect">
            <a:avLst/>
          </a:prstGeom>
          <a:noFill/>
        </p:spPr>
      </p:pic>
      <p:pic>
        <p:nvPicPr>
          <p:cNvPr id="33800" name="Picture 8" descr="http://im3-tub-ua.yandex.net/i?id=122287230-45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4149080"/>
            <a:ext cx="1171575" cy="1428750"/>
          </a:xfrm>
          <a:prstGeom prst="rect">
            <a:avLst/>
          </a:prstGeom>
          <a:noFill/>
        </p:spPr>
      </p:pic>
      <p:sp>
        <p:nvSpPr>
          <p:cNvPr id="12" name="Скругленный прямоугольник 11"/>
          <p:cNvSpPr/>
          <p:nvPr/>
        </p:nvSpPr>
        <p:spPr>
          <a:xfrm>
            <a:off x="3851920" y="5877272"/>
            <a:ext cx="18722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Браз</a:t>
            </a:r>
            <a:r>
              <a:rPr lang="uk-UA" sz="2400" dirty="0"/>
              <a:t>и</a:t>
            </a:r>
            <a:r>
              <a:rPr lang="uk-UA" sz="2400" dirty="0" smtClean="0"/>
              <a:t>лія</a:t>
            </a:r>
            <a:endParaRPr lang="ru-RU" sz="2400" dirty="0"/>
          </a:p>
        </p:txBody>
      </p:sp>
      <p:pic>
        <p:nvPicPr>
          <p:cNvPr id="33802" name="Picture 10" descr="http://im2-tub-ua.yandex.net/i?id=213836488-13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4149080"/>
            <a:ext cx="1428750" cy="1285876"/>
          </a:xfrm>
          <a:prstGeom prst="rect">
            <a:avLst/>
          </a:prstGeom>
          <a:noFill/>
        </p:spPr>
      </p:pic>
      <p:pic>
        <p:nvPicPr>
          <p:cNvPr id="33804" name="Picture 12" descr="http://im0-tub-ua.yandex.net/i?id=147723281-07-7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4005064"/>
            <a:ext cx="2498175" cy="1682105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137</TotalTime>
  <Words>863</Words>
  <Application>Microsoft Office PowerPoint</Application>
  <PresentationFormat>Экран (4:3)</PresentationFormat>
  <Paragraphs>92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Начальная</vt:lpstr>
      <vt:lpstr>Країни Латинської Америки</vt:lpstr>
      <vt:lpstr>Політична карта Латинської Америки</vt:lpstr>
      <vt:lpstr>Причина латиноамериканської відсталості – латифундії. </vt:lpstr>
      <vt:lpstr>Особливості розвитку країн Латинської Америки після Другої світової війни</vt:lpstr>
      <vt:lpstr>Слайд 5</vt:lpstr>
      <vt:lpstr>Після Другої світової війни виникли сприятливі умови для здійснення реформ:</vt:lpstr>
      <vt:lpstr>Слайд 7</vt:lpstr>
      <vt:lpstr>Країни соціалістичного напрямку</vt:lpstr>
      <vt:lpstr>Диктаторські режими (військові хунти)</vt:lpstr>
      <vt:lpstr>Важливим фактором розвитку латиноамериканських держав був і залишається масовий партизанський рух</vt:lpstr>
      <vt:lpstr>Етапи партизанського руху.</vt:lpstr>
      <vt:lpstr>Слайд 12</vt:lpstr>
      <vt:lpstr>1980 – ті рр. у країнах Латинської Америки  утверджуються демократичні режими </vt:lpstr>
      <vt:lpstr>Напрямки розвитку:</vt:lpstr>
      <vt:lpstr>Промислово розвинені країни</vt:lpstr>
      <vt:lpstr>Інтеграційні процеси в регіоні</vt:lpstr>
      <vt:lpstr>Слайд 17</vt:lpstr>
      <vt:lpstr>Висновок</vt:lpstr>
      <vt:lpstr>Слайд 19</vt:lpstr>
      <vt:lpstr>Використані джерела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Країни Латинської Америки</dc:title>
  <dc:creator>Admin</dc:creator>
  <cp:lastModifiedBy>Admin</cp:lastModifiedBy>
  <cp:revision>26</cp:revision>
  <dcterms:created xsi:type="dcterms:W3CDTF">2012-04-04T13:24:12Z</dcterms:created>
  <dcterms:modified xsi:type="dcterms:W3CDTF">2012-04-04T15:41:28Z</dcterms:modified>
</cp:coreProperties>
</file>