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6"/>
  </p:notesMasterIdLst>
  <p:sldIdLst>
    <p:sldId id="256" r:id="rId2"/>
    <p:sldId id="266" r:id="rId3"/>
    <p:sldId id="257" r:id="rId4"/>
    <p:sldId id="259" r:id="rId5"/>
    <p:sldId id="258" r:id="rId6"/>
    <p:sldId id="268" r:id="rId7"/>
    <p:sldId id="269" r:id="rId8"/>
    <p:sldId id="270" r:id="rId9"/>
    <p:sldId id="271" r:id="rId10"/>
    <p:sldId id="273" r:id="rId11"/>
    <p:sldId id="260" r:id="rId12"/>
    <p:sldId id="261" r:id="rId13"/>
    <p:sldId id="267" r:id="rId14"/>
    <p:sldId id="265" r:id="rId1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C0F480"/>
    <a:srgbClr val="ABDDA7"/>
    <a:srgbClr val="42973B"/>
    <a:srgbClr val="142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90EF6-BA52-450E-92BE-EB8FC3514A3B}" type="datetimeFigureOut">
              <a:rPr lang="ru-RU" smtClean="0"/>
              <a:pPr/>
              <a:t>14.12.2014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E4F41F-57B0-424A-9037-144A42807A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973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E4F41F-57B0-424A-9037-144A42807A7C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C379-C16B-47CD-942F-1450CFF9DEF4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E66F8-5CA2-43A4-BB82-F284528371F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C379-C16B-47CD-942F-1450CFF9DEF4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E66F8-5CA2-43A4-BB82-F284528371F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C379-C16B-47CD-942F-1450CFF9DEF4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E66F8-5CA2-43A4-BB82-F284528371F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C379-C16B-47CD-942F-1450CFF9DEF4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E66F8-5CA2-43A4-BB82-F284528371F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C379-C16B-47CD-942F-1450CFF9DEF4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E66F8-5CA2-43A4-BB82-F284528371F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C379-C16B-47CD-942F-1450CFF9DEF4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E66F8-5CA2-43A4-BB82-F284528371F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C379-C16B-47CD-942F-1450CFF9DEF4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E66F8-5CA2-43A4-BB82-F284528371F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C379-C16B-47CD-942F-1450CFF9DEF4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E66F8-5CA2-43A4-BB82-F284528371F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C379-C16B-47CD-942F-1450CFF9DEF4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E66F8-5CA2-43A4-BB82-F284528371F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C379-C16B-47CD-942F-1450CFF9DEF4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E66F8-5CA2-43A4-BB82-F284528371F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C379-C16B-47CD-942F-1450CFF9DEF4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FBE66F8-5CA2-43A4-BB82-F284528371F2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76CC379-C16B-47CD-942F-1450CFF9DEF4}" type="datetimeFigureOut">
              <a:rPr lang="uk-UA" smtClean="0"/>
              <a:pPr/>
              <a:t>14.12.2014</a:t>
            </a:fld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FBE66F8-5CA2-43A4-BB82-F284528371F2}" type="slidenum">
              <a:rPr lang="uk-UA" smtClean="0"/>
              <a:pPr/>
              <a:t>‹#›</a:t>
            </a:fld>
            <a:endParaRPr lang="uk-UA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wheel spokes="8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4%D0%B5%D0%BB%D0%BE_%D0%9F%D1%80%D0%BE%D0%BC%D0%BF%D0%B0%D1%80%D1%82%D0%B8%D0%B8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1000108"/>
            <a:ext cx="6480048" cy="4143404"/>
          </a:xfrm>
        </p:spPr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8000" i="1" dirty="0" err="1" smtClean="0">
                <a:solidFill>
                  <a:srgbClr val="FF0000"/>
                </a:solidFill>
              </a:rPr>
              <a:t>Боротьба</a:t>
            </a:r>
            <a:r>
              <a:rPr lang="ru-RU" sz="8000" i="1" dirty="0" smtClean="0"/>
              <a:t> </a:t>
            </a:r>
            <a:r>
              <a:rPr lang="ru-RU" sz="8000" i="1" dirty="0" err="1" smtClean="0">
                <a:solidFill>
                  <a:srgbClr val="33CC33"/>
                </a:solidFill>
              </a:rPr>
              <a:t>з</a:t>
            </a:r>
            <a:r>
              <a:rPr lang="ru-RU" sz="8000" i="1" dirty="0" smtClean="0">
                <a:solidFill>
                  <a:srgbClr val="33CC33"/>
                </a:solidFill>
              </a:rPr>
              <a:t> </a:t>
            </a:r>
            <a:r>
              <a:rPr lang="ru-RU" sz="8000" i="1" dirty="0" err="1" smtClean="0">
                <a:solidFill>
                  <a:srgbClr val="33CC33"/>
                </a:solidFill>
              </a:rPr>
              <a:t>космополітизмом</a:t>
            </a:r>
            <a:r>
              <a:rPr lang="ru-RU" sz="8000" i="1" dirty="0" smtClean="0">
                <a:solidFill>
                  <a:srgbClr val="33CC33"/>
                </a:solidFill>
              </a:rPr>
              <a:t> в</a:t>
            </a:r>
            <a:r>
              <a:rPr lang="ru-RU" sz="8000" i="1" dirty="0" smtClean="0"/>
              <a:t> </a:t>
            </a:r>
            <a:r>
              <a:rPr lang="ru-RU" sz="8000" i="1" dirty="0" smtClean="0">
                <a:solidFill>
                  <a:srgbClr val="FF0000"/>
                </a:solidFill>
              </a:rPr>
              <a:t>СРСР</a:t>
            </a:r>
            <a:endParaRPr lang="uk-UA" sz="8000" b="1" i="1" cap="all" dirty="0" smtClean="0">
              <a:ln/>
              <a:solidFill>
                <a:srgbClr val="FF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8000" b="1" i="1" cap="all" dirty="0" smtClean="0">
              <a:ln/>
              <a:solidFill>
                <a:srgbClr val="C0F48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8000" b="1" i="1" cap="all" dirty="0" smtClean="0">
              <a:ln/>
              <a:solidFill>
                <a:srgbClr val="C0F48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uk-UA" b="1" i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1802" y="5572140"/>
            <a:ext cx="27590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solidFill>
                  <a:srgbClr val="FF0000"/>
                </a:solidFill>
              </a:rPr>
              <a:t>1947-1953 р. р. 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4" y="142852"/>
            <a:ext cx="700092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Гершл</a:t>
            </a:r>
            <a:r>
              <a:rPr lang="ru-RU" sz="2000" b="1" dirty="0" smtClean="0">
                <a:solidFill>
                  <a:srgbClr val="FF0000"/>
                </a:solidFill>
              </a:rPr>
              <a:t> (</a:t>
            </a:r>
            <a:r>
              <a:rPr lang="ru-RU" sz="2000" b="1" dirty="0" err="1" smtClean="0">
                <a:solidFill>
                  <a:srgbClr val="FF0000"/>
                </a:solidFill>
              </a:rPr>
              <a:t>Григорій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Ісаакович</a:t>
            </a:r>
            <a:r>
              <a:rPr lang="ru-RU" sz="2000" b="1" dirty="0" smtClean="0">
                <a:solidFill>
                  <a:srgbClr val="FF0000"/>
                </a:solidFill>
              </a:rPr>
              <a:t>) Полянкер </a:t>
            </a:r>
            <a:r>
              <a:rPr lang="ru-RU" dirty="0" smtClean="0"/>
              <a:t>(15 лютого 1911 р., </a:t>
            </a:r>
            <a:r>
              <a:rPr lang="ru-RU" dirty="0" smtClean="0">
                <a:solidFill>
                  <a:srgbClr val="FFFF00"/>
                </a:solidFill>
              </a:rPr>
              <a:t>Умань</a:t>
            </a:r>
            <a:r>
              <a:rPr lang="ru-RU" dirty="0" smtClean="0"/>
              <a:t> - 22 </a:t>
            </a:r>
            <a:r>
              <a:rPr lang="ru-RU" dirty="0" err="1" smtClean="0"/>
              <a:t>жовтня</a:t>
            </a:r>
            <a:r>
              <a:rPr lang="ru-RU" dirty="0" smtClean="0"/>
              <a:t> 1997 р. </a:t>
            </a:r>
            <a:r>
              <a:rPr lang="ru-RU" dirty="0" err="1" smtClean="0"/>
              <a:t>чи</a:t>
            </a:r>
            <a:r>
              <a:rPr lang="ru-RU" dirty="0" smtClean="0"/>
              <a:t> 1998 р., </a:t>
            </a:r>
            <a:r>
              <a:rPr lang="ru-RU" dirty="0" err="1" smtClean="0">
                <a:solidFill>
                  <a:srgbClr val="FFFF00"/>
                </a:solidFill>
              </a:rPr>
              <a:t>Київ</a:t>
            </a:r>
            <a:r>
              <a:rPr lang="ru-RU" dirty="0" smtClean="0"/>
              <a:t>) — </a:t>
            </a:r>
            <a:r>
              <a:rPr lang="ru-RU" dirty="0" err="1" smtClean="0"/>
              <a:t>єврейський</a:t>
            </a:r>
            <a:r>
              <a:rPr lang="ru-RU" dirty="0" smtClean="0"/>
              <a:t> </a:t>
            </a:r>
            <a:r>
              <a:rPr lang="ru-RU" dirty="0" err="1" smtClean="0"/>
              <a:t>пись-менник</a:t>
            </a:r>
            <a:r>
              <a:rPr lang="ru-RU" dirty="0" smtClean="0"/>
              <a:t>. Писав на </a:t>
            </a:r>
            <a:r>
              <a:rPr lang="ru-RU" dirty="0" err="1" smtClean="0"/>
              <a:t>ідіші</a:t>
            </a:r>
            <a:r>
              <a:rPr lang="ru-RU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</a:t>
            </a:r>
            <a:r>
              <a:rPr lang="ru-RU" dirty="0" err="1" smtClean="0"/>
              <a:t>Закінчив</a:t>
            </a:r>
            <a:r>
              <a:rPr lang="ru-RU" dirty="0" smtClean="0"/>
              <a:t> </a:t>
            </a:r>
            <a:r>
              <a:rPr lang="ru-RU" dirty="0" err="1" smtClean="0"/>
              <a:t>Києвський</a:t>
            </a:r>
            <a:r>
              <a:rPr lang="ru-RU" dirty="0" smtClean="0"/>
              <a:t> </a:t>
            </a:r>
            <a:r>
              <a:rPr lang="ru-RU" dirty="0" err="1" smtClean="0"/>
              <a:t>педагогічний</a:t>
            </a:r>
            <a:r>
              <a:rPr lang="ru-RU" dirty="0" smtClean="0"/>
              <a:t>  </a:t>
            </a:r>
            <a:r>
              <a:rPr lang="ru-RU" dirty="0" err="1" smtClean="0"/>
              <a:t>інститут</a:t>
            </a:r>
            <a:r>
              <a:rPr lang="ru-RU" dirty="0" smtClean="0"/>
              <a:t>. </a:t>
            </a:r>
            <a:r>
              <a:rPr lang="ru-RU" dirty="0" err="1" smtClean="0"/>
              <a:t>Публиковався</a:t>
            </a:r>
            <a:r>
              <a:rPr lang="ru-RU" dirty="0" smtClean="0"/>
              <a:t> на </a:t>
            </a:r>
            <a:r>
              <a:rPr lang="ru-RU" dirty="0" err="1" smtClean="0"/>
              <a:t>поч</a:t>
            </a:r>
            <a:r>
              <a:rPr lang="ru-RU" dirty="0" smtClean="0"/>
              <a:t>. 1930 р. В 1941-1945 р.р. - на </a:t>
            </a:r>
            <a:r>
              <a:rPr lang="ru-RU" dirty="0" err="1" smtClean="0"/>
              <a:t>фронті</a:t>
            </a:r>
            <a:r>
              <a:rPr lang="ru-RU" dirty="0" smtClean="0"/>
              <a:t>, </a:t>
            </a:r>
            <a:r>
              <a:rPr lang="ru-RU" dirty="0" err="1" smtClean="0"/>
              <a:t>публікувався</a:t>
            </a:r>
            <a:r>
              <a:rPr lang="ru-RU" dirty="0" smtClean="0"/>
              <a:t> в </a:t>
            </a:r>
            <a:r>
              <a:rPr lang="ru-RU" dirty="0" err="1" smtClean="0"/>
              <a:t>газеті</a:t>
            </a:r>
            <a:r>
              <a:rPr lang="ru-RU" dirty="0" smtClean="0"/>
              <a:t> «</a:t>
            </a:r>
            <a:r>
              <a:rPr lang="ru-RU" dirty="0" err="1" smtClean="0">
                <a:solidFill>
                  <a:srgbClr val="FF0000"/>
                </a:solidFill>
              </a:rPr>
              <a:t>Эйникайт</a:t>
            </a:r>
            <a:r>
              <a:rPr lang="ru-RU" dirty="0" smtClean="0"/>
              <a:t>» («Единство» на </a:t>
            </a:r>
            <a:r>
              <a:rPr lang="ru-RU" dirty="0" err="1" smtClean="0"/>
              <a:t>ідіші</a:t>
            </a:r>
            <a:r>
              <a:rPr lang="ru-RU" dirty="0" smtClean="0"/>
              <a:t>), </a:t>
            </a:r>
            <a:r>
              <a:rPr lang="ru-RU" dirty="0" err="1" smtClean="0"/>
              <a:t>випустив</a:t>
            </a:r>
            <a:r>
              <a:rPr lang="ru-RU" dirty="0" smtClean="0"/>
              <a:t> </a:t>
            </a:r>
            <a:r>
              <a:rPr lang="ru-RU" dirty="0" err="1" smtClean="0"/>
              <a:t>збірники</a:t>
            </a:r>
            <a:r>
              <a:rPr lang="ru-RU" dirty="0" smtClean="0"/>
              <a:t> </a:t>
            </a:r>
            <a:r>
              <a:rPr lang="ru-RU" dirty="0" err="1" smtClean="0"/>
              <a:t>розповідей</a:t>
            </a:r>
            <a:r>
              <a:rPr lang="ru-RU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В 1947—1948 р.р. - </a:t>
            </a:r>
            <a:r>
              <a:rPr lang="ru-RU" dirty="0" err="1" smtClean="0"/>
              <a:t>головний</a:t>
            </a:r>
            <a:r>
              <a:rPr lang="ru-RU" dirty="0" smtClean="0"/>
              <a:t> редактор альманаха «</a:t>
            </a:r>
            <a:r>
              <a:rPr lang="ru-RU" dirty="0" err="1" smtClean="0">
                <a:solidFill>
                  <a:srgbClr val="FF0000"/>
                </a:solidFill>
              </a:rPr>
              <a:t>Дэр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Штэрн</a:t>
            </a:r>
            <a:r>
              <a:rPr lang="ru-RU" dirty="0" smtClean="0"/>
              <a:t>» («Звезда»). </a:t>
            </a:r>
            <a:endParaRPr lang="ru-RU" dirty="0"/>
          </a:p>
        </p:txBody>
      </p:sp>
      <p:pic>
        <p:nvPicPr>
          <p:cNvPr id="27650" name="Picture 2" descr="http://img09.emarket.ua/images_emarketua/21629777_2_644x461/perevod-s-evrejskogo-sudba-khudozhnika-g-poljanker-fotografii_rev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67304"/>
            <a:ext cx="2522295" cy="1890696"/>
          </a:xfrm>
          <a:prstGeom prst="rect">
            <a:avLst/>
          </a:prstGeom>
          <a:noFill/>
        </p:spPr>
      </p:pic>
      <p:pic>
        <p:nvPicPr>
          <p:cNvPr id="27652" name="Picture 4" descr="http://nplu.org/ua/events/calendar/2011/text/84Polyank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6050" y="2500306"/>
            <a:ext cx="3024172" cy="2138914"/>
          </a:xfrm>
          <a:prstGeom prst="rect">
            <a:avLst/>
          </a:prstGeom>
          <a:noFill/>
        </p:spPr>
      </p:pic>
      <p:pic>
        <p:nvPicPr>
          <p:cNvPr id="27654" name="Picture 6" descr="http://nplu.org/ua/events/calendar/2011/text/polanker_clip_image00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86644" y="357166"/>
            <a:ext cx="1643074" cy="2428893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643174" y="4549676"/>
            <a:ext cx="650082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/>
          </a:p>
          <a:p>
            <a:r>
              <a:rPr lang="ru-RU" dirty="0" smtClean="0"/>
              <a:t>В 1949 р. </a:t>
            </a:r>
            <a:r>
              <a:rPr lang="ru-RU" dirty="0" err="1" smtClean="0"/>
              <a:t>репресований</a:t>
            </a:r>
            <a:r>
              <a:rPr lang="ru-RU" dirty="0" smtClean="0"/>
              <a:t>. З 1949 р. по 1954 р. </a:t>
            </a:r>
            <a:r>
              <a:rPr lang="ru-RU" dirty="0" err="1" smtClean="0"/>
              <a:t>знаходився</a:t>
            </a:r>
            <a:r>
              <a:rPr lang="ru-RU" dirty="0" smtClean="0"/>
              <a:t>  в </a:t>
            </a:r>
            <a:r>
              <a:rPr lang="ru-RU" dirty="0" err="1" smtClean="0">
                <a:solidFill>
                  <a:srgbClr val="FFFF00"/>
                </a:solidFill>
              </a:rPr>
              <a:t>Карлаге</a:t>
            </a:r>
            <a:r>
              <a:rPr lang="ru-RU" dirty="0" smtClean="0">
                <a:solidFill>
                  <a:srgbClr val="FFFF00"/>
                </a:solidFill>
              </a:rPr>
              <a:t> (Казахстан). </a:t>
            </a:r>
            <a:r>
              <a:rPr lang="ru-RU" dirty="0" smtClean="0"/>
              <a:t>В 1954 р. </a:t>
            </a:r>
            <a:r>
              <a:rPr lang="ru-RU" dirty="0" err="1" smtClean="0"/>
              <a:t>звільнений</a:t>
            </a:r>
            <a:r>
              <a:rPr lang="ru-RU" dirty="0" smtClean="0"/>
              <a:t>. З 1956 р. жив в </a:t>
            </a:r>
            <a:r>
              <a:rPr lang="ru-RU" dirty="0" err="1" smtClean="0"/>
              <a:t>Києвеі</a:t>
            </a:r>
            <a:r>
              <a:rPr lang="ru-RU" dirty="0" smtClean="0"/>
              <a:t>. Член Союза </a:t>
            </a:r>
            <a:r>
              <a:rPr lang="ru-RU" dirty="0" err="1" smtClean="0"/>
              <a:t>письменників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. Автор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повістей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романів</a:t>
            </a:r>
            <a:r>
              <a:rPr lang="ru-RU" dirty="0" smtClean="0"/>
              <a:t>, в том </a:t>
            </a:r>
            <a:r>
              <a:rPr lang="ru-RU" dirty="0" err="1" smtClean="0"/>
              <a:t>числі</a:t>
            </a:r>
            <a:r>
              <a:rPr lang="ru-RU" dirty="0" smtClean="0"/>
              <a:t> «</a:t>
            </a:r>
            <a:r>
              <a:rPr lang="ru-RU" dirty="0" err="1" smtClean="0"/>
              <a:t>Дэр</a:t>
            </a:r>
            <a:r>
              <a:rPr lang="ru-RU" dirty="0" smtClean="0"/>
              <a:t> </a:t>
            </a:r>
            <a:r>
              <a:rPr lang="ru-RU" dirty="0" err="1" smtClean="0"/>
              <a:t>лэрэр</a:t>
            </a:r>
            <a:r>
              <a:rPr lang="ru-RU" dirty="0" smtClean="0"/>
              <a:t> </a:t>
            </a:r>
            <a:r>
              <a:rPr lang="ru-RU" dirty="0" err="1" smtClean="0"/>
              <a:t>фун</a:t>
            </a:r>
            <a:r>
              <a:rPr lang="ru-RU" dirty="0" smtClean="0"/>
              <a:t> </a:t>
            </a:r>
            <a:r>
              <a:rPr lang="ru-RU" dirty="0" err="1" smtClean="0"/>
              <a:t>Мэджибож</a:t>
            </a:r>
            <a:r>
              <a:rPr lang="ru-RU" dirty="0" smtClean="0"/>
              <a:t>» «</a:t>
            </a:r>
            <a:r>
              <a:rPr lang="ru-RU" dirty="0" err="1" smtClean="0"/>
              <a:t>Вчитель</a:t>
            </a:r>
            <a:r>
              <a:rPr lang="ru-RU" dirty="0" smtClean="0"/>
              <a:t> из Меджибожа», «</a:t>
            </a:r>
            <a:r>
              <a:rPr lang="ru-RU" dirty="0" err="1" smtClean="0"/>
              <a:t>Дэр</a:t>
            </a:r>
            <a:r>
              <a:rPr lang="ru-RU" dirty="0" smtClean="0"/>
              <a:t> </a:t>
            </a:r>
            <a:r>
              <a:rPr lang="ru-RU" dirty="0" err="1" smtClean="0"/>
              <a:t>бэкэр</a:t>
            </a:r>
            <a:r>
              <a:rPr lang="ru-RU" dirty="0" smtClean="0"/>
              <a:t> </a:t>
            </a:r>
            <a:r>
              <a:rPr lang="ru-RU" dirty="0" err="1" smtClean="0"/>
              <a:t>фун</a:t>
            </a:r>
            <a:r>
              <a:rPr lang="ru-RU" dirty="0" smtClean="0"/>
              <a:t> </a:t>
            </a:r>
            <a:r>
              <a:rPr lang="ru-RU" dirty="0" err="1" smtClean="0"/>
              <a:t>Коломэйе</a:t>
            </a:r>
            <a:r>
              <a:rPr lang="ru-RU" dirty="0" smtClean="0"/>
              <a:t>» «</a:t>
            </a:r>
            <a:r>
              <a:rPr lang="ru-RU" dirty="0" err="1" smtClean="0"/>
              <a:t>Бу-лочник</a:t>
            </a:r>
            <a:r>
              <a:rPr lang="ru-RU" dirty="0" smtClean="0"/>
              <a:t> из </a:t>
            </a:r>
            <a:r>
              <a:rPr lang="ru-RU" dirty="0" err="1" smtClean="0"/>
              <a:t>Коломиї</a:t>
            </a:r>
            <a:r>
              <a:rPr lang="ru-RU" dirty="0" smtClean="0"/>
              <a:t>», «</a:t>
            </a:r>
            <a:r>
              <a:rPr lang="ru-RU" dirty="0" err="1" smtClean="0"/>
              <a:t>Шмае-газлэн</a:t>
            </a:r>
            <a:r>
              <a:rPr lang="ru-RU" dirty="0" smtClean="0"/>
              <a:t>» («</a:t>
            </a:r>
            <a:r>
              <a:rPr lang="ru-RU" dirty="0" err="1" smtClean="0"/>
              <a:t>Шмая-разбійник</a:t>
            </a:r>
            <a:r>
              <a:rPr lang="ru-RU" dirty="0" smtClean="0"/>
              <a:t>»)…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572560" cy="5072098"/>
          </a:xfrm>
        </p:spPr>
        <p:txBody>
          <a:bodyPr>
            <a:normAutofit/>
          </a:bodyPr>
          <a:lstStyle/>
          <a:p>
            <a:r>
              <a:rPr lang="uk-UA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</a:t>
            </a:r>
            <a:r>
              <a:rPr lang="uk-U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Від початку 1950-х  рр. насувається нова хвиля звинувачень української інтелігенції. Переслідувань зазнали не лише письменники, науковці, а й композитори та кінорежисери:  </a:t>
            </a:r>
            <a:r>
              <a:rPr lang="uk-UA" sz="28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Б. Лятошинський, М. </a:t>
            </a:r>
            <a:r>
              <a:rPr lang="uk-UA" sz="2800" b="1" i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Колесса</a:t>
            </a:r>
            <a:r>
              <a:rPr lang="uk-UA" sz="28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М. </a:t>
            </a:r>
            <a:r>
              <a:rPr lang="uk-UA" sz="2800" b="1" i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Вериківський</a:t>
            </a:r>
            <a:r>
              <a:rPr lang="uk-UA" sz="28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К. Данькевич </a:t>
            </a:r>
            <a:r>
              <a:rPr lang="uk-U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(опера “ Богдан Хмельницький ”), </a:t>
            </a:r>
            <a:r>
              <a:rPr lang="uk-UA" sz="28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О. Довженко, </a:t>
            </a:r>
            <a:r>
              <a:rPr lang="uk-UA" sz="28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Л. </a:t>
            </a:r>
            <a:r>
              <a:rPr lang="uk-UA" sz="2800" i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Делоне</a:t>
            </a:r>
            <a:r>
              <a:rPr lang="uk-UA" sz="28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І </a:t>
            </a:r>
            <a:r>
              <a:rPr lang="uk-UA" sz="2800" i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Поляков</a:t>
            </a:r>
            <a:r>
              <a:rPr lang="uk-UA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…</a:t>
            </a:r>
            <a:r>
              <a:rPr lang="uk-U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uk-U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uk-UA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</a:t>
            </a:r>
            <a:r>
              <a:rPr lang="uk-UA" sz="28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Ососбливо</a:t>
            </a:r>
            <a:r>
              <a:rPr lang="uk-UA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нещадної критики </a:t>
            </a:r>
            <a:r>
              <a:rPr lang="uk-UA" sz="28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зазанав</a:t>
            </a:r>
            <a:r>
              <a:rPr lang="uk-UA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uk-UA" sz="28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В. Сосюра </a:t>
            </a:r>
            <a:r>
              <a:rPr lang="uk-UA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 вірш “ Любіть Україну ” (1944 р.), який було оголошено “ ідейно порочним твором “. </a:t>
            </a:r>
            <a:r>
              <a:rPr lang="uk-U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br>
              <a:rPr lang="uk-U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uk-U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uk-UA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098" name="Picture 2" descr="https://encrypted-tbn2.gstatic.com/images?q=tbn:ANd9GcQDh946fAEDJWyu76NI2VuI0XyRXBZytczyWvrTCSQkBtD3p9C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838699"/>
            <a:ext cx="1428728" cy="2019301"/>
          </a:xfrm>
          <a:prstGeom prst="rect">
            <a:avLst/>
          </a:prstGeom>
          <a:noFill/>
        </p:spPr>
      </p:pic>
      <p:pic>
        <p:nvPicPr>
          <p:cNvPr id="4100" name="Picture 4" descr="http://www.ukrlib.com.ua/bio/img/sosyur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4857760"/>
            <a:ext cx="1428760" cy="2000240"/>
          </a:xfrm>
          <a:prstGeom prst="rect">
            <a:avLst/>
          </a:prstGeom>
          <a:noFill/>
        </p:spPr>
      </p:pic>
      <p:pic>
        <p:nvPicPr>
          <p:cNvPr id="4102" name="Picture 6" descr="http://alkruglov.narod.ru/del4-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43240" y="4857760"/>
            <a:ext cx="1428760" cy="2000240"/>
          </a:xfrm>
          <a:prstGeom prst="rect">
            <a:avLst/>
          </a:prstGeom>
          <a:noFill/>
        </p:spPr>
      </p:pic>
      <p:pic>
        <p:nvPicPr>
          <p:cNvPr id="4104" name="Picture 8" descr="http://www.parafia.org.ua/wp-content/uploads/2011/12/Dankevych_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4857760"/>
            <a:ext cx="1428760" cy="2000240"/>
          </a:xfrm>
          <a:prstGeom prst="rect">
            <a:avLst/>
          </a:prstGeom>
          <a:noFill/>
        </p:spPr>
      </p:pic>
      <p:pic>
        <p:nvPicPr>
          <p:cNvPr id="4106" name="Picture 10" descr="http://school.xvatit.com/images/9/9a/Maluwko.jpe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00760" y="4857760"/>
            <a:ext cx="1428760" cy="2000240"/>
          </a:xfrm>
          <a:prstGeom prst="rect">
            <a:avLst/>
          </a:prstGeom>
          <a:noFill/>
        </p:spPr>
      </p:pic>
      <p:pic>
        <p:nvPicPr>
          <p:cNvPr id="4108" name="Picture 12" descr="http://upload.wikimedia.org/wikipedia/ru/a/ab/Gershenzon_SM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29520" y="4857760"/>
            <a:ext cx="1428759" cy="200024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uk-UA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uk-UA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107504" y="785794"/>
            <a:ext cx="8679338" cy="4786346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FF0000"/>
                </a:solidFill>
              </a:rPr>
              <a:t>     “ </a:t>
            </a:r>
            <a:r>
              <a:rPr lang="uk-UA" sz="2400" b="1" dirty="0" err="1" smtClean="0">
                <a:solidFill>
                  <a:srgbClr val="FF0000"/>
                </a:solidFill>
              </a:rPr>
              <a:t>Жданівщина</a:t>
            </a:r>
            <a:r>
              <a:rPr lang="uk-UA" sz="2400" b="1" dirty="0" smtClean="0">
                <a:solidFill>
                  <a:srgbClr val="FF0000"/>
                </a:solidFill>
              </a:rPr>
              <a:t> “ </a:t>
            </a:r>
            <a:r>
              <a:rPr lang="uk-UA" sz="2400" dirty="0" smtClean="0">
                <a:solidFill>
                  <a:srgbClr val="ABDDA7"/>
                </a:solidFill>
              </a:rPr>
              <a:t>призвела до гальмування розвитку науки, літератури і мистецтва в країні, породила потворні явища в </a:t>
            </a:r>
            <a:r>
              <a:rPr lang="uk-UA" sz="2400" dirty="0" err="1" smtClean="0">
                <a:solidFill>
                  <a:srgbClr val="ABDDA7"/>
                </a:solidFill>
              </a:rPr>
              <a:t>серидовищі</a:t>
            </a:r>
            <a:r>
              <a:rPr lang="uk-UA" sz="2400" dirty="0" smtClean="0">
                <a:solidFill>
                  <a:srgbClr val="ABDDA7"/>
                </a:solidFill>
              </a:rPr>
              <a:t> радянської інтелігенції, викликала її </a:t>
            </a:r>
            <a:r>
              <a:rPr lang="uk-UA" sz="2400" dirty="0" err="1" smtClean="0">
                <a:solidFill>
                  <a:srgbClr val="ABDDA7"/>
                </a:solidFill>
              </a:rPr>
              <a:t>розмежу-вання</a:t>
            </a:r>
            <a:r>
              <a:rPr lang="uk-UA" sz="2400" dirty="0" smtClean="0">
                <a:solidFill>
                  <a:srgbClr val="ABDDA7"/>
                </a:solidFill>
              </a:rPr>
              <a:t>. Сталінський режим остаточно протиставив владу й народ, ліквідував патріотичне піднесення років війни, </a:t>
            </a:r>
            <a:r>
              <a:rPr lang="uk-UA" sz="2400" dirty="0" err="1" smtClean="0">
                <a:solidFill>
                  <a:srgbClr val="ABDDA7"/>
                </a:solidFill>
              </a:rPr>
              <a:t>па-ростки</a:t>
            </a:r>
            <a:r>
              <a:rPr lang="uk-UA" sz="2400" dirty="0" smtClean="0">
                <a:solidFill>
                  <a:srgbClr val="ABDDA7"/>
                </a:solidFill>
              </a:rPr>
              <a:t> відродження української культури. У міжнародному плані “ </a:t>
            </a:r>
            <a:r>
              <a:rPr lang="uk-UA" sz="2400" dirty="0" err="1" smtClean="0">
                <a:solidFill>
                  <a:srgbClr val="ABDDA7"/>
                </a:solidFill>
              </a:rPr>
              <a:t>жданівщина</a:t>
            </a:r>
            <a:r>
              <a:rPr lang="uk-UA" sz="2400" dirty="0" smtClean="0">
                <a:solidFill>
                  <a:srgbClr val="ABDDA7"/>
                </a:solidFill>
              </a:rPr>
              <a:t> “ посилила відірваність радянських митців від досягнень світової культури, стала ідеологічним обґрунтуванням конфронтаційної зовнішньої політики СРСР.</a:t>
            </a:r>
            <a:endParaRPr lang="uk-UA" sz="2400" dirty="0">
              <a:solidFill>
                <a:srgbClr val="ABDDA7"/>
              </a:solidFill>
            </a:endParaRPr>
          </a:p>
        </p:txBody>
      </p:sp>
      <p:pic>
        <p:nvPicPr>
          <p:cNvPr id="3074" name="Picture 2" descr="http://seance.ru/img/blog/2008.10/zoschenk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4214818"/>
            <a:ext cx="1857388" cy="247651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19672" y="6165304"/>
            <a:ext cx="1431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Зощенко М.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076" name="Picture 4" descr="http://www.day.kiev.ua/img/275992/107-7-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306" y="4500570"/>
            <a:ext cx="1941051" cy="220503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643306" y="4572008"/>
            <a:ext cx="1433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Ахматова А.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078" name="Picture 6" descr="http://ukrtvoru.info/wp-content/uploads/2011/09/5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8" y="4143380"/>
            <a:ext cx="1712204" cy="2547922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643570" y="6000768"/>
            <a:ext cx="1672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Яновський Ю.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785794"/>
            <a:ext cx="7772400" cy="826380"/>
          </a:xfrm>
        </p:spPr>
        <p:txBody>
          <a:bodyPr/>
          <a:lstStyle/>
          <a:p>
            <a:r>
              <a:rPr lang="uk-UA" dirty="0" smtClean="0"/>
              <a:t>Використані джерела: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71670" y="1714488"/>
            <a:ext cx="4500594" cy="2938914"/>
          </a:xfrm>
        </p:spPr>
        <p:txBody>
          <a:bodyPr/>
          <a:lstStyle/>
          <a:p>
            <a:r>
              <a:rPr lang="uk-UA" sz="2000" dirty="0" smtClean="0">
                <a:solidFill>
                  <a:srgbClr val="FFFF00"/>
                </a:solidFill>
              </a:rPr>
              <a:t> 1. </a:t>
            </a:r>
            <a:r>
              <a:rPr lang="en-US" sz="1800" dirty="0" smtClean="0">
                <a:solidFill>
                  <a:srgbClr val="FFFF00"/>
                </a:solidFill>
              </a:rPr>
              <a:t>http://uk.wikipedia.org</a:t>
            </a:r>
            <a:r>
              <a:rPr lang="uk-UA" sz="1800" dirty="0" smtClean="0">
                <a:solidFill>
                  <a:srgbClr val="FFFF00"/>
                </a:solidFill>
              </a:rPr>
              <a:t>;</a:t>
            </a:r>
          </a:p>
          <a:p>
            <a:endParaRPr lang="ru-RU" sz="1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071670" y="207167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2. </a:t>
            </a:r>
            <a:r>
              <a:rPr lang="en-US" dirty="0" smtClean="0">
                <a:solidFill>
                  <a:srgbClr val="FFFF00"/>
                </a:solidFill>
              </a:rPr>
              <a:t>http://nplu.org/ua</a:t>
            </a:r>
            <a:r>
              <a:rPr lang="uk-UA" dirty="0" smtClean="0">
                <a:solidFill>
                  <a:srgbClr val="FFFF00"/>
                </a:solidFill>
              </a:rPr>
              <a:t>;</a:t>
            </a:r>
          </a:p>
          <a:p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00232" y="242886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smtClean="0"/>
              <a:t> </a:t>
            </a:r>
            <a:r>
              <a:rPr lang="uk-UA" dirty="0" smtClean="0">
                <a:solidFill>
                  <a:srgbClr val="FFFF00"/>
                </a:solidFill>
              </a:rPr>
              <a:t>3. </a:t>
            </a:r>
            <a:r>
              <a:rPr lang="en-US" dirty="0" smtClean="0">
                <a:solidFill>
                  <a:srgbClr val="FFFF00"/>
                </a:solidFill>
              </a:rPr>
              <a:t>http://www.ukrlib.com.ua</a:t>
            </a:r>
            <a:r>
              <a:rPr lang="uk-UA" dirty="0" smtClean="0">
                <a:solidFill>
                  <a:srgbClr val="FFFF00"/>
                </a:solidFill>
              </a:rPr>
              <a:t>;</a:t>
            </a: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71670" y="285749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4. </a:t>
            </a:r>
            <a:r>
              <a:rPr lang="en-US" dirty="0" smtClean="0">
                <a:solidFill>
                  <a:srgbClr val="FFFF00"/>
                </a:solidFill>
              </a:rPr>
              <a:t>http://www.parafia.org.ua</a:t>
            </a:r>
            <a:r>
              <a:rPr lang="uk-UA" dirty="0" smtClean="0">
                <a:solidFill>
                  <a:srgbClr val="FFFF00"/>
                </a:solidFill>
              </a:rPr>
              <a:t>;</a:t>
            </a: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3214686"/>
            <a:ext cx="20779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5. </a:t>
            </a:r>
            <a:r>
              <a:rPr lang="en-US" dirty="0" smtClean="0">
                <a:solidFill>
                  <a:srgbClr val="FFFF00"/>
                </a:solidFill>
              </a:rPr>
              <a:t>http://seance.ru</a:t>
            </a:r>
            <a:r>
              <a:rPr lang="uk-UA" dirty="0" smtClean="0">
                <a:solidFill>
                  <a:srgbClr val="FFFF00"/>
                </a:solidFill>
              </a:rPr>
              <a:t>;</a:t>
            </a:r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071670" y="3571876"/>
            <a:ext cx="27213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6. </a:t>
            </a:r>
            <a:r>
              <a:rPr lang="en-US" dirty="0" smtClean="0">
                <a:solidFill>
                  <a:srgbClr val="FFFF00"/>
                </a:solidFill>
              </a:rPr>
              <a:t>http://www.day.kiev.ua</a:t>
            </a:r>
            <a:endParaRPr lang="uk-UA" dirty="0" smtClean="0">
              <a:solidFill>
                <a:srgbClr val="FFFF00"/>
              </a:solidFill>
            </a:endParaRP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133426" y="3929066"/>
            <a:ext cx="7010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7. Новий довідник: Історія України.-К.: ТОВ “КАЗКА”, 2006.-736 с.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type="body" idx="1"/>
          </p:nvPr>
        </p:nvSpPr>
        <p:spPr>
          <a:xfrm>
            <a:off x="500034" y="2643182"/>
            <a:ext cx="7772400" cy="15097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>
                <a:solidFill>
                  <a:srgbClr val="FFFF00"/>
                </a:solidFill>
              </a:rPr>
              <a:t>Виконала:</a:t>
            </a:r>
          </a:p>
          <a:p>
            <a:pPr>
              <a:buNone/>
            </a:pPr>
            <a:r>
              <a:rPr lang="uk-UA" dirty="0" smtClean="0">
                <a:solidFill>
                  <a:srgbClr val="FFFF00"/>
                </a:solidFill>
              </a:rPr>
              <a:t>учениця групи №20 </a:t>
            </a:r>
            <a:r>
              <a:rPr lang="uk-UA" dirty="0" err="1" smtClean="0">
                <a:solidFill>
                  <a:srgbClr val="FFFF00"/>
                </a:solidFill>
              </a:rPr>
              <a:t>Завальницька</a:t>
            </a:r>
            <a:r>
              <a:rPr lang="uk-UA" dirty="0" smtClean="0">
                <a:solidFill>
                  <a:srgbClr val="FFFF00"/>
                </a:solidFill>
              </a:rPr>
              <a:t> Уляна</a:t>
            </a:r>
          </a:p>
          <a:p>
            <a:pPr>
              <a:buNone/>
            </a:pPr>
            <a:endParaRPr lang="uk-UA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1428728" y="1071546"/>
            <a:ext cx="6332824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scadeUp">
              <a:avLst/>
            </a:prstTxWarp>
            <a:spAutoFit/>
          </a:bodyPr>
          <a:lstStyle/>
          <a:p>
            <a:pPr algn="ctr"/>
            <a: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ДЯКУЮ ЗА УВАГУ</a:t>
            </a:r>
            <a:endParaRPr lang="ru-RU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72396" y="6357958"/>
            <a:ext cx="1470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>
                <a:solidFill>
                  <a:srgbClr val="FFFF00"/>
                </a:solidFill>
              </a:rPr>
              <a:t>Калуш/2012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86116" y="428625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4112   Оператор ком</a:t>
            </a:r>
            <a:r>
              <a:rPr lang="en-US" dirty="0" smtClean="0">
                <a:solidFill>
                  <a:schemeClr val="bg1"/>
                </a:solidFill>
              </a:rPr>
              <a:t>`</a:t>
            </a:r>
            <a:r>
              <a:rPr lang="uk-UA" dirty="0" err="1" smtClean="0">
                <a:solidFill>
                  <a:schemeClr val="bg1"/>
                </a:solidFill>
              </a:rPr>
              <a:t>ютерного</a:t>
            </a:r>
            <a:r>
              <a:rPr lang="uk-UA" dirty="0" smtClean="0">
                <a:solidFill>
                  <a:schemeClr val="bg1"/>
                </a:solidFill>
              </a:rPr>
              <a:t> набору                    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500034" y="3714752"/>
            <a:ext cx="7851648" cy="2143140"/>
          </a:xfrm>
        </p:spPr>
        <p:txBody>
          <a:bodyPr>
            <a:noAutofit/>
          </a:bodyPr>
          <a:lstStyle/>
          <a:p>
            <a:pPr algn="ctr"/>
            <a:r>
              <a:rPr lang="ru-RU" sz="4400" dirty="0" err="1" smtClean="0">
                <a:solidFill>
                  <a:srgbClr val="00B0F0"/>
                </a:solidFill>
              </a:rPr>
              <a:t>Космополітизм</a:t>
            </a:r>
            <a:r>
              <a:rPr lang="ru-RU" sz="4400" dirty="0" smtClean="0"/>
              <a:t> — </a:t>
            </a:r>
            <a:r>
              <a:rPr lang="ru-RU" sz="4400" dirty="0" err="1" smtClean="0"/>
              <a:t>це</a:t>
            </a:r>
            <a:r>
              <a:rPr lang="ru-RU" sz="4400" dirty="0" smtClean="0"/>
              <a:t> </a:t>
            </a:r>
            <a:r>
              <a:rPr lang="ru-RU" sz="4400" dirty="0" err="1" smtClean="0"/>
              <a:t>співіснування</a:t>
            </a:r>
            <a:r>
              <a:rPr lang="ru-RU" sz="4400" dirty="0" smtClean="0"/>
              <a:t> та </a:t>
            </a:r>
            <a:r>
              <a:rPr lang="ru-RU" sz="4400" dirty="0" err="1" smtClean="0"/>
              <a:t>взаємодія</a:t>
            </a:r>
            <a:r>
              <a:rPr lang="ru-RU" sz="4400" dirty="0" smtClean="0"/>
              <a:t> </a:t>
            </a:r>
            <a:r>
              <a:rPr lang="ru-RU" sz="4400" dirty="0" err="1" smtClean="0"/>
              <a:t>численних</a:t>
            </a:r>
            <a:r>
              <a:rPr lang="ru-RU" sz="4400" dirty="0" smtClean="0"/>
              <a:t> </a:t>
            </a:r>
            <a:r>
              <a:rPr lang="ru-RU" sz="4400" dirty="0" err="1" smtClean="0"/>
              <a:t>ідентичностей</a:t>
            </a:r>
            <a:r>
              <a:rPr lang="ru-RU" sz="4400" dirty="0" smtClean="0"/>
              <a:t> </a:t>
            </a:r>
            <a:r>
              <a:rPr lang="ru-RU" sz="4400" dirty="0" err="1" smtClean="0"/>
              <a:t>і</a:t>
            </a:r>
            <a:r>
              <a:rPr lang="ru-RU" sz="4400" dirty="0" smtClean="0"/>
              <a:t> </a:t>
            </a:r>
            <a:r>
              <a:rPr lang="ru-RU" sz="4400" dirty="0" err="1" smtClean="0"/>
              <a:t>почуття</a:t>
            </a:r>
            <a:r>
              <a:rPr lang="ru-RU" sz="4400" dirty="0" smtClean="0"/>
              <a:t> </a:t>
            </a:r>
            <a:r>
              <a:rPr lang="ru-RU" sz="4400" dirty="0" err="1" smtClean="0"/>
              <a:t>приналежності</a:t>
            </a:r>
            <a:r>
              <a:rPr lang="ru-RU" sz="4400" dirty="0" smtClean="0"/>
              <a:t> до </a:t>
            </a:r>
            <a:r>
              <a:rPr lang="ru-RU" sz="4400" dirty="0" err="1" smtClean="0"/>
              <a:t>світового</a:t>
            </a:r>
            <a:r>
              <a:rPr lang="ru-RU" sz="4400" dirty="0" smtClean="0"/>
              <a:t> </a:t>
            </a:r>
            <a:r>
              <a:rPr lang="ru-RU" sz="4400" dirty="0" err="1" smtClean="0"/>
              <a:t>громадянства</a:t>
            </a:r>
            <a:r>
              <a:rPr lang="ru-RU" sz="4400" dirty="0" smtClean="0"/>
              <a:t> за рамками </a:t>
            </a:r>
            <a:r>
              <a:rPr lang="ru-RU" sz="4400" dirty="0" err="1" smtClean="0"/>
              <a:t>націй</a:t>
            </a:r>
            <a:r>
              <a:rPr lang="ru-RU" sz="4400" dirty="0" smtClean="0"/>
              <a:t>, не будучи ними </a:t>
            </a:r>
            <a:r>
              <a:rPr lang="ru-RU" sz="4400" dirty="0" err="1" smtClean="0"/>
              <a:t>скутим</a:t>
            </a:r>
            <a:r>
              <a:rPr lang="ru-RU" sz="4400" dirty="0" smtClean="0"/>
              <a:t>.</a:t>
            </a:r>
            <a:endParaRPr lang="uk-UA" sz="44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14290"/>
            <a:ext cx="9144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Ця кампанія мала на меті посилити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культурно-ідеоло-гічну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ізоляцію радянського суспільства, ізолювати і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про-тиставити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інтелігенцію іншим прошаркам суспільства, розпалити шовіністичні та антисемітські настрої,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посили-ти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процес русифікації, відновити образ “ внутрішнього ворога ” як необхідного атрибута тотального режиму. </a:t>
            </a:r>
          </a:p>
          <a:p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http://upload.wikimedia.org/wikipedia/commons/0/03/Andrei_Zhdanov_cutou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5140" y="3500438"/>
            <a:ext cx="2319341" cy="3230078"/>
          </a:xfrm>
          <a:prstGeom prst="rect">
            <a:avLst/>
          </a:prstGeom>
          <a:noFill/>
          <a:ln w="38100">
            <a:solidFill>
              <a:schemeClr val="accent5">
                <a:lumMod val="50000"/>
              </a:schemeClr>
            </a:solidFill>
          </a:ln>
        </p:spPr>
      </p:pic>
      <p:sp>
        <p:nvSpPr>
          <p:cNvPr id="5" name="Прямоугольник 4"/>
          <p:cNvSpPr/>
          <p:nvPr/>
        </p:nvSpPr>
        <p:spPr>
          <a:xfrm>
            <a:off x="2714612" y="3500438"/>
            <a:ext cx="4214842" cy="1477328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 smtClean="0"/>
              <a:t>(26 лютого 1896 р. — 31 </a:t>
            </a:r>
            <a:r>
              <a:rPr lang="ru-RU" dirty="0" err="1" smtClean="0"/>
              <a:t>серпня</a:t>
            </a:r>
            <a:r>
              <a:rPr lang="ru-RU" dirty="0" smtClean="0"/>
              <a:t> 1948 р.) </a:t>
            </a:r>
          </a:p>
          <a:p>
            <a:r>
              <a:rPr lang="ru-RU" dirty="0" smtClean="0"/>
              <a:t>— </a:t>
            </a:r>
            <a:r>
              <a:rPr lang="ru-RU" dirty="0" err="1" smtClean="0"/>
              <a:t>державний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партійний</a:t>
            </a:r>
            <a:r>
              <a:rPr lang="ru-RU" dirty="0" smtClean="0"/>
              <a:t> </a:t>
            </a:r>
            <a:r>
              <a:rPr lang="ru-RU" dirty="0" err="1" smtClean="0"/>
              <a:t>діяч</a:t>
            </a:r>
            <a:r>
              <a:rPr lang="ru-RU" dirty="0" smtClean="0"/>
              <a:t>  СРСР  1930 р. —1940-х р. Генерал-полковник. </a:t>
            </a:r>
            <a:r>
              <a:rPr lang="ru-RU" dirty="0" err="1" smtClean="0"/>
              <a:t>Втілювач</a:t>
            </a:r>
            <a:r>
              <a:rPr lang="ru-RU" dirty="0" smtClean="0"/>
              <a:t> </a:t>
            </a:r>
            <a:r>
              <a:rPr lang="ru-RU" dirty="0" err="1" smtClean="0"/>
              <a:t>репресій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євреїв</a:t>
            </a:r>
            <a:r>
              <a:rPr lang="ru-RU" dirty="0" smtClean="0"/>
              <a:t>, </a:t>
            </a:r>
            <a:r>
              <a:rPr lang="ru-RU" dirty="0" err="1" smtClean="0"/>
              <a:t>укра-їнців</a:t>
            </a:r>
            <a:r>
              <a:rPr lang="ru-RU" dirty="0" smtClean="0"/>
              <a:t>…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286248" y="3071810"/>
            <a:ext cx="4714908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    </a:t>
            </a:r>
            <a:r>
              <a:rPr lang="ru-RU" sz="2000" b="1" dirty="0" err="1" smtClean="0">
                <a:solidFill>
                  <a:schemeClr val="accent5">
                    <a:lumMod val="50000"/>
                  </a:schemeClr>
                </a:solidFill>
              </a:rPr>
              <a:t>Андреій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000" b="1" dirty="0" err="1" smtClean="0">
                <a:solidFill>
                  <a:schemeClr val="accent5">
                    <a:lumMod val="50000"/>
                  </a:schemeClr>
                </a:solidFill>
              </a:rPr>
              <a:t>Олександрович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</a:rPr>
              <a:t> Жданов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7172" name="Picture 4" descr="http://upload.wikimedia.org/wikipedia/ru/7/7c/Suslov_M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3535446"/>
            <a:ext cx="2357454" cy="3193971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2143108" y="5286388"/>
            <a:ext cx="4572000" cy="1477328"/>
          </a:xfrm>
          <a:prstGeom prst="rect">
            <a:avLst/>
          </a:prstGeom>
          <a:solidFill>
            <a:srgbClr val="00B0F0"/>
          </a:solidFill>
        </p:spPr>
        <p:txBody>
          <a:bodyPr>
            <a:spAutoFit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(21 листопад 1902 р. — 25 </a:t>
            </a:r>
            <a:r>
              <a:rPr lang="ru-RU" dirty="0" err="1" smtClean="0">
                <a:solidFill>
                  <a:srgbClr val="FF0000"/>
                </a:solidFill>
              </a:rPr>
              <a:t>січень</a:t>
            </a:r>
            <a:r>
              <a:rPr lang="ru-RU" dirty="0" smtClean="0">
                <a:solidFill>
                  <a:srgbClr val="FF0000"/>
                </a:solidFill>
              </a:rPr>
              <a:t> 1982р.,) - </a:t>
            </a:r>
            <a:r>
              <a:rPr lang="ru-RU" dirty="0" err="1" smtClean="0">
                <a:solidFill>
                  <a:srgbClr val="FF0000"/>
                </a:solidFill>
              </a:rPr>
              <a:t>радянський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партійний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і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державнний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діяч</a:t>
            </a:r>
            <a:r>
              <a:rPr lang="ru-RU" dirty="0" smtClean="0">
                <a:solidFill>
                  <a:srgbClr val="FF0000"/>
                </a:solidFill>
              </a:rPr>
              <a:t>, член </a:t>
            </a:r>
            <a:r>
              <a:rPr lang="ru-RU" dirty="0" err="1" smtClean="0">
                <a:solidFill>
                  <a:srgbClr val="FF0000"/>
                </a:solidFill>
              </a:rPr>
              <a:t>Політбюро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  <a:r>
              <a:rPr lang="ru-RU" dirty="0" err="1" smtClean="0">
                <a:solidFill>
                  <a:srgbClr val="FF0000"/>
                </a:solidFill>
              </a:rPr>
              <a:t>Президіу</a:t>
            </a:r>
            <a:r>
              <a:rPr lang="ru-RU" dirty="0" smtClean="0">
                <a:solidFill>
                  <a:srgbClr val="FF0000"/>
                </a:solidFill>
              </a:rPr>
              <a:t> ЦК КПРС (1952р. – 53р.), (1955р. – 82р.), </a:t>
            </a:r>
            <a:r>
              <a:rPr lang="ru-RU" dirty="0" err="1" smtClean="0">
                <a:solidFill>
                  <a:srgbClr val="FF0000"/>
                </a:solidFill>
              </a:rPr>
              <a:t>Секретар</a:t>
            </a:r>
            <a:r>
              <a:rPr lang="ru-RU" dirty="0" smtClean="0">
                <a:solidFill>
                  <a:srgbClr val="FF0000"/>
                </a:solidFill>
              </a:rPr>
              <a:t> ЦК КПРС (1947р.—82р.).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2844" y="3143248"/>
            <a:ext cx="3574440" cy="369332"/>
          </a:xfrm>
          <a:prstGeom prst="rect">
            <a:avLst/>
          </a:prstGeom>
          <a:solidFill>
            <a:srgbClr val="00B0F0"/>
          </a:solidFill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Михайло  </a:t>
            </a:r>
            <a:r>
              <a:rPr lang="ru-RU" b="1" dirty="0" err="1" smtClean="0">
                <a:solidFill>
                  <a:srgbClr val="FF0000"/>
                </a:solidFill>
              </a:rPr>
              <a:t>Андрійович</a:t>
            </a:r>
            <a:r>
              <a:rPr lang="ru-RU" b="1" dirty="0" smtClean="0">
                <a:solidFill>
                  <a:srgbClr val="FF0000"/>
                </a:solidFill>
              </a:rPr>
              <a:t> Суслов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1857364"/>
            <a:ext cx="7772400" cy="1362456"/>
          </a:xfrm>
        </p:spPr>
        <p:txBody>
          <a:bodyPr>
            <a:normAutofit fontScale="90000"/>
            <a:scene3d>
              <a:camera prst="isometricOffAxis1Right"/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uk-UA" sz="6700" cap="all" dirty="0" err="1" smtClean="0">
                <a:ln w="0"/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Боро</a:t>
            </a:r>
            <a:r>
              <a:rPr lang="ru-RU" sz="6700" cap="all" dirty="0" smtClean="0">
                <a:ln w="0"/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т</a:t>
            </a:r>
            <a:r>
              <a:rPr lang="uk-UA" sz="6700" cap="all" dirty="0" err="1" smtClean="0">
                <a:ln w="0"/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ьба</a:t>
            </a:r>
            <a:r>
              <a:rPr lang="uk-UA" sz="6700" cap="all" dirty="0" smtClean="0">
                <a:ln w="0"/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 з</a:t>
            </a:r>
            <a:br>
              <a:rPr lang="uk-UA" sz="6700" cap="all" dirty="0" smtClean="0">
                <a:ln w="0"/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</a:br>
            <a:r>
              <a:rPr lang="uk-UA" sz="6700" cap="all" dirty="0" smtClean="0">
                <a:ln w="0"/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 “ космополітами “</a:t>
            </a:r>
            <a:r>
              <a:rPr lang="uk-UA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uk-UA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uk-UA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57158" y="2857496"/>
            <a:ext cx="8358246" cy="3500462"/>
          </a:xfrm>
        </p:spPr>
        <p:txBody>
          <a:bodyPr>
            <a:normAutofit/>
          </a:bodyPr>
          <a:lstStyle/>
          <a:p>
            <a:r>
              <a:rPr lang="uk-UA" dirty="0" smtClean="0"/>
              <a:t>    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Кампанія боротьби з “ космополітами “ мала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нега-тивні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наслідки для розвитку культури:</a:t>
            </a:r>
          </a:p>
          <a:p>
            <a:pPr>
              <a:buFont typeface="Arial" pitchFamily="34" charset="0"/>
              <a:buChar char="•"/>
            </a:pPr>
            <a:r>
              <a:rPr lang="uk-UA" dirty="0" smtClean="0"/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 літературі й театрі, по суті, зникло поняття мистецької школи;</a:t>
            </a:r>
          </a:p>
          <a:p>
            <a:pPr>
              <a:buFont typeface="Arial" pitchFamily="34" charset="0"/>
              <a:buChar char="•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поглибилась ізоляція від надбань західної культури;</a:t>
            </a:r>
          </a:p>
          <a:p>
            <a:pPr>
              <a:buFont typeface="Arial" pitchFamily="34" charset="0"/>
              <a:buChar char="•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театральна та літературна критика перетворилась із засобу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сти-мулювання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творчого розвитку на засіб утримання митців у межах офіційної ідеології;</a:t>
            </a:r>
          </a:p>
          <a:p>
            <a:pPr>
              <a:buFont typeface="Arial" pitchFamily="34" charset="0"/>
              <a:buChar char="•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обмежено свободу творчості.</a:t>
            </a:r>
          </a:p>
          <a:p>
            <a:pPr>
              <a:buFont typeface="Arial" pitchFamily="34" charset="0"/>
              <a:buChar char="•"/>
            </a:pPr>
            <a:endParaRPr lang="uk-UA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214290"/>
            <a:ext cx="9036496" cy="4071966"/>
          </a:xfrm>
        </p:spPr>
        <p:txBody>
          <a:bodyPr>
            <a:noAutofit/>
          </a:bodyPr>
          <a:lstStyle/>
          <a:p>
            <a:pPr algn="l"/>
            <a:r>
              <a:rPr lang="uk-UA" sz="3200" dirty="0" smtClean="0"/>
              <a:t>    </a:t>
            </a:r>
            <a:r>
              <a:rPr lang="uk-UA" sz="2800" dirty="0" smtClean="0"/>
              <a:t>Сигналом до атаки проти “ космополітів ” стала </a:t>
            </a:r>
            <a:r>
              <a:rPr lang="uk-UA" sz="2800" dirty="0" err="1" smtClean="0"/>
              <a:t>ре-дакційна</a:t>
            </a:r>
            <a:r>
              <a:rPr lang="uk-UA" sz="2800" dirty="0" smtClean="0"/>
              <a:t> стаття “ Про одну антипатріотичну групу </a:t>
            </a:r>
            <a:r>
              <a:rPr lang="uk-UA" sz="2800" dirty="0" err="1" smtClean="0"/>
              <a:t>те-атральних</a:t>
            </a:r>
            <a:r>
              <a:rPr lang="uk-UA" sz="2800" dirty="0" smtClean="0"/>
              <a:t> критиків ”, опубліковану в січні 1949 р. </a:t>
            </a:r>
            <a:r>
              <a:rPr lang="uk-UA" sz="2800" smtClean="0"/>
              <a:t>у газеті </a:t>
            </a:r>
            <a:r>
              <a:rPr lang="uk-UA" sz="2800" dirty="0" smtClean="0"/>
              <a:t>“ Правда “. Відгомоном цієї статті в Україні стало навішування ярликів “ безрідних космополітів “ на літературних і театральних критиків </a:t>
            </a:r>
            <a:r>
              <a:rPr lang="uk-UA" sz="2800" i="1" dirty="0" smtClean="0">
                <a:solidFill>
                  <a:srgbClr val="FF0000"/>
                </a:solidFill>
              </a:rPr>
              <a:t>О. </a:t>
            </a:r>
            <a:r>
              <a:rPr lang="uk-UA" sz="2800" i="1" dirty="0" err="1" smtClean="0">
                <a:solidFill>
                  <a:srgbClr val="FF0000"/>
                </a:solidFill>
              </a:rPr>
              <a:t>Борщагівського</a:t>
            </a:r>
            <a:r>
              <a:rPr lang="uk-UA" sz="2800" i="1" dirty="0" smtClean="0">
                <a:solidFill>
                  <a:srgbClr val="FF0000"/>
                </a:solidFill>
              </a:rPr>
              <a:t>, А. </a:t>
            </a:r>
            <a:r>
              <a:rPr lang="uk-UA" sz="2800" i="1" dirty="0" err="1" smtClean="0">
                <a:solidFill>
                  <a:srgbClr val="FF0000"/>
                </a:solidFill>
              </a:rPr>
              <a:t>Гозепура</a:t>
            </a:r>
            <a:r>
              <a:rPr lang="uk-UA" sz="2800" i="1" dirty="0" smtClean="0">
                <a:solidFill>
                  <a:srgbClr val="FF0000"/>
                </a:solidFill>
              </a:rPr>
              <a:t>, Г.</a:t>
            </a:r>
            <a:r>
              <a:rPr lang="uk-UA" sz="2800" i="1" dirty="0" err="1" smtClean="0">
                <a:solidFill>
                  <a:srgbClr val="FF0000"/>
                </a:solidFill>
              </a:rPr>
              <a:t>Попенкер</a:t>
            </a:r>
            <a:r>
              <a:rPr lang="uk-UA" sz="2800" i="1" dirty="0" smtClean="0">
                <a:solidFill>
                  <a:srgbClr val="FF0000"/>
                </a:solidFill>
              </a:rPr>
              <a:t>, Й. </a:t>
            </a:r>
            <a:r>
              <a:rPr lang="uk-UA" sz="2800" i="1" dirty="0" err="1" smtClean="0">
                <a:solidFill>
                  <a:srgbClr val="FF0000"/>
                </a:solidFill>
              </a:rPr>
              <a:t>Бухбіндер</a:t>
            </a:r>
            <a:r>
              <a:rPr lang="uk-UA" sz="2800" i="1" dirty="0" smtClean="0">
                <a:solidFill>
                  <a:srgbClr val="FF0000"/>
                </a:solidFill>
              </a:rPr>
              <a:t>, Н. </a:t>
            </a:r>
            <a:r>
              <a:rPr lang="uk-UA" sz="2800" i="1" dirty="0" err="1" smtClean="0">
                <a:solidFill>
                  <a:srgbClr val="FF0000"/>
                </a:solidFill>
              </a:rPr>
              <a:t>Забора</a:t>
            </a:r>
            <a:r>
              <a:rPr lang="uk-UA" sz="2800" i="1" dirty="0" smtClean="0">
                <a:solidFill>
                  <a:srgbClr val="FF0000"/>
                </a:solidFill>
              </a:rPr>
              <a:t>, А. Тон-тар.  </a:t>
            </a:r>
            <a:endParaRPr lang="uk-UA" sz="2800" i="1" dirty="0">
              <a:solidFill>
                <a:srgbClr val="FF0000"/>
              </a:solidFill>
            </a:endParaRPr>
          </a:p>
        </p:txBody>
      </p:sp>
      <p:pic>
        <p:nvPicPr>
          <p:cNvPr id="6148" name="Picture 4" descr="http://www.oldpaper.kiev.ua/assets/images/gazeta/ussr/prol_pr_1925_01_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3987906"/>
            <a:ext cx="3857652" cy="2870094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14348" y="6000768"/>
            <a:ext cx="7772400" cy="857232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Космополітизм супроводжував репресії проти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Євреської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інтелігенції в СРСР.</a:t>
            </a:r>
          </a:p>
          <a:p>
            <a:endParaRPr lang="ru-RU" dirty="0"/>
          </a:p>
        </p:txBody>
      </p:sp>
      <p:pic>
        <p:nvPicPr>
          <p:cNvPr id="22530" name="Picture 2" descr="http://upload.wikimedia.org/wikipedia/commons/thumb/7/7c/E_V_Tarle.jpg/451px-E_V_Tar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071546"/>
            <a:ext cx="3227214" cy="428625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000496" y="2214554"/>
            <a:ext cx="4714908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Є. В. Тарле</a:t>
            </a:r>
            <a:r>
              <a:rPr lang="ru-RU" dirty="0" smtClean="0"/>
              <a:t> </a:t>
            </a:r>
          </a:p>
          <a:p>
            <a:endParaRPr lang="ru-RU" dirty="0" smtClean="0"/>
          </a:p>
          <a:p>
            <a:r>
              <a:rPr lang="ru-RU" sz="2000" i="1" dirty="0" err="1" smtClean="0"/>
              <a:t>був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звинувачений</a:t>
            </a:r>
            <a:r>
              <a:rPr lang="ru-RU" sz="2000" i="1" dirty="0" smtClean="0"/>
              <a:t>  в </a:t>
            </a:r>
            <a:r>
              <a:rPr lang="ru-RU" sz="2000" i="1" dirty="0" err="1" smtClean="0"/>
              <a:t>приналежности</a:t>
            </a:r>
            <a:r>
              <a:rPr lang="ru-RU" sz="2000" i="1" dirty="0" smtClean="0"/>
              <a:t> до </a:t>
            </a:r>
            <a:r>
              <a:rPr lang="ru-RU" sz="2000" i="1" dirty="0" smtClean="0">
                <a:hlinkClick r:id="rId3" tooltip="Дело Промпартии"/>
              </a:rPr>
              <a:t>«</a:t>
            </a:r>
            <a:r>
              <a:rPr lang="ru-RU" sz="2000" i="1" dirty="0" err="1" smtClean="0">
                <a:hlinkClick r:id="rId3" tooltip="Дело Промпартии"/>
              </a:rPr>
              <a:t>Промпартії</a:t>
            </a:r>
            <a:r>
              <a:rPr lang="ru-RU" sz="2000" i="1" dirty="0" smtClean="0">
                <a:hlinkClick r:id="rId3" tooltip="Дело Промпартии"/>
              </a:rPr>
              <a:t>»</a:t>
            </a:r>
            <a:r>
              <a:rPr lang="ru-RU" sz="2000" i="1" dirty="0" smtClean="0"/>
              <a:t>. </a:t>
            </a:r>
            <a:r>
              <a:rPr lang="ru-RU" sz="2000" i="1" dirty="0" err="1" smtClean="0"/>
              <a:t>Рішенням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колегії</a:t>
            </a:r>
            <a:r>
              <a:rPr lang="ru-RU" sz="2000" i="1" dirty="0" smtClean="0"/>
              <a:t> ОГПУ </a:t>
            </a:r>
            <a:r>
              <a:rPr lang="ru-RU" sz="2000" i="1" dirty="0" err="1" smtClean="0"/>
              <a:t>від</a:t>
            </a:r>
            <a:r>
              <a:rPr lang="ru-RU" sz="2000" i="1" dirty="0" smtClean="0"/>
              <a:t> 8 </a:t>
            </a:r>
            <a:r>
              <a:rPr lang="ru-RU" sz="2000" i="1" dirty="0" err="1" smtClean="0"/>
              <a:t>сепня</a:t>
            </a:r>
            <a:r>
              <a:rPr lang="ru-RU" sz="2000" i="1" dirty="0" smtClean="0"/>
              <a:t>  1931 р. Є. В. Тарле </a:t>
            </a:r>
            <a:r>
              <a:rPr lang="ru-RU" sz="2000" i="1" dirty="0" err="1" smtClean="0"/>
              <a:t>був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репресований</a:t>
            </a:r>
            <a:r>
              <a:rPr lang="ru-RU" sz="2000" i="1" dirty="0" smtClean="0"/>
              <a:t>  до </a:t>
            </a:r>
            <a:r>
              <a:rPr lang="ru-RU" sz="2000" i="1" dirty="0" err="1" smtClean="0"/>
              <a:t>Алма-Ати</a:t>
            </a:r>
            <a:r>
              <a:rPr lang="ru-RU" sz="2000" i="1" dirty="0" smtClean="0"/>
              <a:t>. Там </a:t>
            </a:r>
            <a:r>
              <a:rPr lang="ru-RU" sz="2000" i="1" dirty="0" err="1" smtClean="0"/>
              <a:t>він</a:t>
            </a:r>
            <a:r>
              <a:rPr lang="ru-RU" sz="2000" i="1" dirty="0" smtClean="0"/>
              <a:t> почав </a:t>
            </a:r>
            <a:r>
              <a:rPr lang="ru-RU" sz="2000" i="1" dirty="0" err="1" smtClean="0"/>
              <a:t>писати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свого</a:t>
            </a:r>
            <a:r>
              <a:rPr lang="ru-RU" sz="2000" i="1" dirty="0" smtClean="0"/>
              <a:t> «Наполеона». </a:t>
            </a:r>
            <a:endParaRPr lang="ru-RU" sz="2000" i="1" dirty="0"/>
          </a:p>
        </p:txBody>
      </p:sp>
      <p:pic>
        <p:nvPicPr>
          <p:cNvPr id="6" name="Picture 2" descr="http://upload.wikimedia.org/wikipedia/commons/thumb/5/53/Yellowbadge_logo.svg/436px-Yellowbadge_logo.sv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15140" y="500042"/>
            <a:ext cx="2071702" cy="239006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836712"/>
            <a:ext cx="821537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17 </a:t>
            </a:r>
            <a:r>
              <a:rPr lang="ru-RU" dirty="0" err="1" smtClean="0"/>
              <a:t>березня</a:t>
            </a:r>
            <a:r>
              <a:rPr lang="ru-RU" dirty="0" smtClean="0"/>
              <a:t> 1937 р. </a:t>
            </a:r>
            <a:r>
              <a:rPr lang="ru-RU" dirty="0" err="1" smtClean="0"/>
              <a:t>Президіум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ЦВК СРСР  </a:t>
            </a:r>
            <a:r>
              <a:rPr lang="ru-RU" dirty="0" err="1" smtClean="0"/>
              <a:t>судимість</a:t>
            </a:r>
            <a:r>
              <a:rPr lang="ru-RU" dirty="0" smtClean="0"/>
              <a:t> </a:t>
            </a:r>
            <a:r>
              <a:rPr lang="ru-RU" dirty="0" err="1" smtClean="0"/>
              <a:t>знято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Є. В. Тарле,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відновлене</a:t>
            </a:r>
            <a:r>
              <a:rPr lang="ru-RU" dirty="0" smtClean="0"/>
              <a:t> </a:t>
            </a:r>
            <a:r>
              <a:rPr lang="ru-RU" dirty="0" err="1" smtClean="0"/>
              <a:t>звання</a:t>
            </a:r>
            <a:r>
              <a:rPr lang="ru-RU" dirty="0" smtClean="0"/>
              <a:t>  </a:t>
            </a:r>
            <a:r>
              <a:rPr lang="ru-RU" dirty="0" err="1" smtClean="0"/>
              <a:t>академіка</a:t>
            </a:r>
            <a:r>
              <a:rPr lang="ru-RU" dirty="0" smtClean="0"/>
              <a:t>. Але 10 </a:t>
            </a:r>
            <a:r>
              <a:rPr lang="ru-RU" dirty="0" err="1" smtClean="0"/>
              <a:t>червня</a:t>
            </a:r>
            <a:r>
              <a:rPr lang="ru-RU" dirty="0" smtClean="0"/>
              <a:t> 1937 р. в </a:t>
            </a:r>
            <a:r>
              <a:rPr lang="ru-RU" dirty="0" smtClean="0">
                <a:solidFill>
                  <a:srgbClr val="FF0000"/>
                </a:solidFill>
              </a:rPr>
              <a:t>«Правде»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«Известиях»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опубліковані</a:t>
            </a:r>
            <a:r>
              <a:rPr lang="ru-RU" dirty="0" smtClean="0"/>
              <a:t> </a:t>
            </a:r>
            <a:r>
              <a:rPr lang="ru-RU" dirty="0" err="1" smtClean="0"/>
              <a:t>разгромні</a:t>
            </a:r>
            <a:r>
              <a:rPr lang="ru-RU" dirty="0" smtClean="0"/>
              <a:t> </a:t>
            </a:r>
            <a:r>
              <a:rPr lang="ru-RU" dirty="0" err="1" smtClean="0"/>
              <a:t>рецензії</a:t>
            </a:r>
            <a:r>
              <a:rPr lang="ru-RU" dirty="0" smtClean="0"/>
              <a:t> на книгу «Наполеон», </a:t>
            </a:r>
            <a:r>
              <a:rPr lang="ru-RU" dirty="0" err="1" smtClean="0"/>
              <a:t>даний</a:t>
            </a:r>
            <a:r>
              <a:rPr lang="ru-RU" dirty="0" smtClean="0"/>
              <a:t> </a:t>
            </a:r>
            <a:r>
              <a:rPr lang="ru-RU" dirty="0" err="1" smtClean="0"/>
              <a:t>твір</a:t>
            </a:r>
            <a:r>
              <a:rPr lang="ru-RU" dirty="0" smtClean="0"/>
              <a:t> 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охарактеризований</a:t>
            </a:r>
            <a:r>
              <a:rPr lang="ru-RU" dirty="0" smtClean="0"/>
              <a:t> як: «ярким образцом вражеской вылазки». Недивлячись на </a:t>
            </a:r>
            <a:r>
              <a:rPr lang="ru-RU" dirty="0" err="1" smtClean="0"/>
              <a:t>це</a:t>
            </a:r>
            <a:r>
              <a:rPr lang="ru-RU" dirty="0" smtClean="0"/>
              <a:t>, Є. В. Тарле </a:t>
            </a:r>
            <a:r>
              <a:rPr lang="ru-RU" dirty="0" err="1" smtClean="0"/>
              <a:t>був</a:t>
            </a:r>
            <a:r>
              <a:rPr lang="ru-RU" dirty="0" smtClean="0"/>
              <a:t> прощений, за </a:t>
            </a:r>
            <a:r>
              <a:rPr lang="ru-RU" dirty="0" err="1" smtClean="0"/>
              <a:t>особистої</a:t>
            </a:r>
            <a:r>
              <a:rPr lang="ru-RU" dirty="0" smtClean="0"/>
              <a:t> </a:t>
            </a:r>
            <a:r>
              <a:rPr lang="ru-RU" dirty="0" err="1" smtClean="0"/>
              <a:t>ініціативі</a:t>
            </a:r>
            <a:r>
              <a:rPr lang="ru-RU" dirty="0" smtClean="0"/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Сталіна</a:t>
            </a:r>
            <a:r>
              <a:rPr lang="ru-RU" dirty="0" smtClean="0"/>
              <a:t>…</a:t>
            </a:r>
          </a:p>
          <a:p>
            <a:endParaRPr lang="ru-RU" dirty="0" smtClean="0"/>
          </a:p>
          <a:p>
            <a:r>
              <a:rPr lang="ru-RU" dirty="0" smtClean="0"/>
              <a:t>«…В 1945 году журнал ЦК ВКП (б) «Большевик» подверг критике его труд…».</a:t>
            </a:r>
            <a:endParaRPr lang="ru-RU" dirty="0"/>
          </a:p>
        </p:txBody>
      </p:sp>
      <p:pic>
        <p:nvPicPr>
          <p:cNvPr id="25604" name="Picture 4" descr="http://ic.pics.livejournal.com/trubchyk/30382864/215889/origi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3143248"/>
            <a:ext cx="4768059" cy="3571876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upload.wikimedia.org/wikipedia/commons/thumb/5/5d/Solomon_Mikhoels_memorial_plaque_in_Daugavpils.JPG/450px-Solomon_Mikhoels_memorial_plaque_in_Daugavpil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1500174"/>
            <a:ext cx="3536151" cy="4714868"/>
          </a:xfrm>
          <a:prstGeom prst="rect">
            <a:avLst/>
          </a:prstGeom>
          <a:noFill/>
          <a:ln w="28575">
            <a:solidFill>
              <a:srgbClr val="C0F480"/>
            </a:solidFill>
          </a:ln>
        </p:spPr>
      </p:pic>
      <p:sp>
        <p:nvSpPr>
          <p:cNvPr id="5" name="Прямоугольник 4"/>
          <p:cNvSpPr/>
          <p:nvPr/>
        </p:nvSpPr>
        <p:spPr>
          <a:xfrm>
            <a:off x="142844" y="571480"/>
            <a:ext cx="471487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 </a:t>
            </a:r>
            <a:r>
              <a:rPr lang="vi-VN" sz="2000" dirty="0" smtClean="0"/>
              <a:t>1890—1948</a:t>
            </a:r>
            <a:r>
              <a:rPr lang="uk-UA" sz="2000" dirty="0" smtClean="0"/>
              <a:t> </a:t>
            </a:r>
            <a:r>
              <a:rPr lang="uk-UA" sz="2000" dirty="0" err="1" smtClean="0"/>
              <a:t>р.р</a:t>
            </a:r>
            <a:r>
              <a:rPr lang="uk-UA" sz="2000" dirty="0" smtClean="0"/>
              <a:t>.</a:t>
            </a:r>
            <a:r>
              <a:rPr lang="vi-VN" sz="2000" dirty="0" smtClean="0"/>
              <a:t>)</a:t>
            </a:r>
            <a:r>
              <a:rPr lang="uk-UA" sz="2000" dirty="0" smtClean="0"/>
              <a:t> – радянський,</a:t>
            </a:r>
            <a:r>
              <a:rPr lang="vi-VN" sz="2000" dirty="0" smtClean="0"/>
              <a:t> </a:t>
            </a:r>
            <a:r>
              <a:rPr lang="uk-UA" sz="2000" dirty="0" smtClean="0">
                <a:solidFill>
                  <a:srgbClr val="33CC33"/>
                </a:solidFill>
              </a:rPr>
              <a:t>є</a:t>
            </a:r>
            <a:r>
              <a:rPr lang="vi-VN" sz="2000" dirty="0" smtClean="0">
                <a:solidFill>
                  <a:srgbClr val="33CC33"/>
                </a:solidFill>
              </a:rPr>
              <a:t>врей</a:t>
            </a:r>
            <a:r>
              <a:rPr lang="uk-UA" sz="2000" dirty="0" smtClean="0">
                <a:solidFill>
                  <a:srgbClr val="33CC33"/>
                </a:solidFill>
              </a:rPr>
              <a:t>-</a:t>
            </a:r>
            <a:r>
              <a:rPr lang="vi-VN" sz="2000" dirty="0" smtClean="0">
                <a:solidFill>
                  <a:srgbClr val="33CC33"/>
                </a:solidFill>
              </a:rPr>
              <a:t>с</a:t>
            </a:r>
            <a:r>
              <a:rPr lang="uk-UA" sz="2000" dirty="0" smtClean="0">
                <a:solidFill>
                  <a:srgbClr val="33CC33"/>
                </a:solidFill>
              </a:rPr>
              <a:t>ь</a:t>
            </a:r>
            <a:r>
              <a:rPr lang="vi-VN" sz="2000" dirty="0" smtClean="0">
                <a:solidFill>
                  <a:srgbClr val="33CC33"/>
                </a:solidFill>
              </a:rPr>
              <a:t>кий</a:t>
            </a:r>
            <a:r>
              <a:rPr lang="vi-VN" sz="2000" dirty="0" smtClean="0"/>
              <a:t> театральн</a:t>
            </a:r>
            <a:r>
              <a:rPr lang="uk-UA" sz="2000" dirty="0" smtClean="0"/>
              <a:t>и</a:t>
            </a:r>
            <a:r>
              <a:rPr lang="vi-VN" sz="2000" dirty="0" smtClean="0"/>
              <a:t>й акт</a:t>
            </a:r>
            <a:r>
              <a:rPr lang="uk-UA" sz="2000" dirty="0" smtClean="0"/>
              <a:t>о</a:t>
            </a:r>
            <a:r>
              <a:rPr lang="vi-VN" sz="2000" dirty="0" smtClean="0"/>
              <a:t>р </a:t>
            </a:r>
            <a:r>
              <a:rPr lang="uk-UA" sz="2000" dirty="0" smtClean="0"/>
              <a:t>і</a:t>
            </a:r>
            <a:r>
              <a:rPr lang="vi-VN" sz="2000" dirty="0" smtClean="0"/>
              <a:t> режис</a:t>
            </a:r>
            <a:r>
              <a:rPr lang="uk-UA" sz="2000" dirty="0" smtClean="0"/>
              <a:t>е</a:t>
            </a:r>
            <a:r>
              <a:rPr lang="vi-VN" sz="2000" dirty="0" smtClean="0"/>
              <a:t>р, пе</a:t>
            </a:r>
            <a:r>
              <a:rPr lang="uk-UA" sz="2000" dirty="0" smtClean="0"/>
              <a:t>-</a:t>
            </a:r>
            <a:r>
              <a:rPr lang="vi-VN" sz="2000" dirty="0" smtClean="0"/>
              <a:t>дагог, </a:t>
            </a:r>
            <a:r>
              <a:rPr lang="uk-UA" sz="2000" dirty="0" smtClean="0"/>
              <a:t>громадський</a:t>
            </a:r>
            <a:r>
              <a:rPr lang="vi-VN" sz="2000" dirty="0" smtClean="0"/>
              <a:t> </a:t>
            </a:r>
            <a:r>
              <a:rPr lang="uk-UA" sz="2000" dirty="0" smtClean="0"/>
              <a:t>і</a:t>
            </a:r>
            <a:r>
              <a:rPr lang="vi-VN" sz="2000" dirty="0" smtClean="0"/>
              <a:t> пол</a:t>
            </a:r>
            <a:r>
              <a:rPr lang="uk-UA" sz="2000" dirty="0" smtClean="0"/>
              <a:t>і</a:t>
            </a:r>
            <a:r>
              <a:rPr lang="vi-VN" sz="2000" dirty="0" smtClean="0"/>
              <a:t>тич</a:t>
            </a:r>
            <a:r>
              <a:rPr lang="uk-UA" sz="2000" dirty="0" smtClean="0"/>
              <a:t>н</a:t>
            </a:r>
            <a:r>
              <a:rPr lang="vi-VN" sz="2000" dirty="0" smtClean="0"/>
              <a:t>ий д</a:t>
            </a:r>
            <a:r>
              <a:rPr lang="uk-UA" sz="2000" dirty="0" smtClean="0"/>
              <a:t>і</a:t>
            </a:r>
            <a:r>
              <a:rPr lang="vi-VN" sz="2000" dirty="0" smtClean="0"/>
              <a:t>я</a:t>
            </a:r>
            <a:r>
              <a:rPr lang="uk-UA" sz="2000" dirty="0" smtClean="0"/>
              <a:t>ч</a:t>
            </a:r>
            <a:r>
              <a:rPr lang="vi-VN" sz="2000" dirty="0" smtClean="0"/>
              <a:t>. </a:t>
            </a:r>
            <a:endParaRPr lang="uk-UA" sz="2000" dirty="0" smtClean="0"/>
          </a:p>
          <a:p>
            <a:endParaRPr lang="uk-UA" sz="2000" dirty="0" smtClean="0"/>
          </a:p>
          <a:p>
            <a:pPr>
              <a:buFont typeface="Wingdings" pitchFamily="2" charset="2"/>
              <a:buChar char="ü"/>
            </a:pPr>
            <a:r>
              <a:rPr lang="uk-UA" sz="2000" dirty="0" smtClean="0"/>
              <a:t>  </a:t>
            </a:r>
            <a:r>
              <a:rPr lang="vi-VN" sz="2000" dirty="0" smtClean="0"/>
              <a:t>Народн</a:t>
            </a:r>
            <a:r>
              <a:rPr lang="uk-UA" sz="2000" dirty="0" smtClean="0"/>
              <a:t>и</a:t>
            </a:r>
            <a:r>
              <a:rPr lang="vi-VN" sz="2000" dirty="0" smtClean="0"/>
              <a:t>й артист С</a:t>
            </a:r>
            <a:r>
              <a:rPr lang="uk-UA" sz="2000" dirty="0" smtClean="0"/>
              <a:t>Р</a:t>
            </a:r>
            <a:r>
              <a:rPr lang="vi-VN" sz="2000" dirty="0" smtClean="0"/>
              <a:t>СР (1939</a:t>
            </a:r>
            <a:r>
              <a:rPr lang="uk-UA" sz="2000" dirty="0" smtClean="0"/>
              <a:t>р.</a:t>
            </a:r>
            <a:r>
              <a:rPr lang="vi-VN" sz="2000" dirty="0" smtClean="0"/>
              <a:t>). Лау</a:t>
            </a:r>
            <a:r>
              <a:rPr lang="uk-UA" sz="2000" dirty="0" smtClean="0"/>
              <a:t>-</a:t>
            </a:r>
            <a:r>
              <a:rPr lang="vi-VN" sz="2000" dirty="0" smtClean="0"/>
              <a:t>реат Стал</a:t>
            </a:r>
            <a:r>
              <a:rPr lang="uk-UA" sz="2000" dirty="0" smtClean="0"/>
              <a:t>і</a:t>
            </a:r>
            <a:r>
              <a:rPr lang="vi-VN" sz="2000" dirty="0" smtClean="0"/>
              <a:t>нско</a:t>
            </a:r>
            <a:r>
              <a:rPr lang="uk-UA" sz="2000" dirty="0" smtClean="0"/>
              <a:t>ї</a:t>
            </a:r>
            <a:r>
              <a:rPr lang="vi-VN" sz="2000" dirty="0" smtClean="0"/>
              <a:t> прем</a:t>
            </a:r>
            <a:r>
              <a:rPr lang="uk-UA" sz="2000" dirty="0" err="1" smtClean="0"/>
              <a:t>ії</a:t>
            </a:r>
            <a:r>
              <a:rPr lang="vi-VN" sz="2000" dirty="0" smtClean="0"/>
              <a:t> </a:t>
            </a:r>
            <a:r>
              <a:rPr lang="uk-UA" sz="2000" dirty="0" smtClean="0"/>
              <a:t>Другого</a:t>
            </a:r>
            <a:r>
              <a:rPr lang="vi-VN" sz="2000" dirty="0" smtClean="0"/>
              <a:t> ст</a:t>
            </a:r>
            <a:r>
              <a:rPr lang="uk-UA" sz="2000" dirty="0" smtClean="0"/>
              <a:t>у</a:t>
            </a:r>
            <a:r>
              <a:rPr lang="vi-VN" sz="2000" dirty="0" smtClean="0"/>
              <a:t>пен</a:t>
            </a:r>
            <a:r>
              <a:rPr lang="uk-UA" sz="2000" dirty="0" smtClean="0"/>
              <a:t>я</a:t>
            </a:r>
            <a:r>
              <a:rPr lang="vi-VN" sz="2000" dirty="0" smtClean="0"/>
              <a:t> (1946</a:t>
            </a:r>
            <a:r>
              <a:rPr lang="uk-UA" sz="2000" dirty="0" smtClean="0"/>
              <a:t> р.</a:t>
            </a:r>
            <a:r>
              <a:rPr lang="vi-VN" sz="2000" dirty="0" smtClean="0"/>
              <a:t>). </a:t>
            </a:r>
            <a:endParaRPr lang="uk-UA" sz="2000" dirty="0" smtClean="0"/>
          </a:p>
          <a:p>
            <a:endParaRPr lang="uk-UA" sz="2000" dirty="0" smtClean="0"/>
          </a:p>
          <a:p>
            <a:pPr>
              <a:buFont typeface="Wingdings" pitchFamily="2" charset="2"/>
              <a:buChar char="ü"/>
            </a:pPr>
            <a:r>
              <a:rPr lang="uk-UA" sz="2000" dirty="0" smtClean="0"/>
              <a:t>  </a:t>
            </a:r>
            <a:r>
              <a:rPr lang="vi-VN" sz="2000" dirty="0" smtClean="0"/>
              <a:t>Убит</a:t>
            </a:r>
            <a:r>
              <a:rPr lang="uk-UA" sz="2000" dirty="0" err="1" smtClean="0"/>
              <a:t>ий</a:t>
            </a:r>
            <a:r>
              <a:rPr lang="vi-VN" sz="2000" dirty="0" smtClean="0"/>
              <a:t> </a:t>
            </a:r>
            <a:r>
              <a:rPr lang="uk-UA" sz="2000" dirty="0" smtClean="0"/>
              <a:t>працівниками</a:t>
            </a:r>
            <a:r>
              <a:rPr lang="vi-VN" sz="2000" dirty="0" smtClean="0"/>
              <a:t> </a:t>
            </a:r>
            <a:r>
              <a:rPr lang="vi-VN" sz="2000" dirty="0" smtClean="0">
                <a:solidFill>
                  <a:srgbClr val="FF0000"/>
                </a:solidFill>
              </a:rPr>
              <a:t>М</a:t>
            </a:r>
            <a:r>
              <a:rPr lang="uk-UA" sz="2000" dirty="0" smtClean="0">
                <a:solidFill>
                  <a:srgbClr val="FF0000"/>
                </a:solidFill>
              </a:rPr>
              <a:t>Д</a:t>
            </a:r>
            <a:r>
              <a:rPr lang="vi-VN" sz="2000" dirty="0" smtClean="0">
                <a:solidFill>
                  <a:srgbClr val="FF0000"/>
                </a:solidFill>
              </a:rPr>
              <a:t>Б</a:t>
            </a:r>
            <a:r>
              <a:rPr lang="vi-VN" sz="2000" dirty="0" smtClean="0"/>
              <a:t>. </a:t>
            </a:r>
            <a:r>
              <a:rPr lang="uk-UA" sz="2000" dirty="0" err="1" smtClean="0"/>
              <a:t>Вбив-ство</a:t>
            </a:r>
            <a:r>
              <a:rPr lang="uk-UA" sz="2000" dirty="0" smtClean="0"/>
              <a:t> замасковане</a:t>
            </a:r>
            <a:r>
              <a:rPr lang="vi-VN" sz="2000" dirty="0" smtClean="0"/>
              <a:t> п</a:t>
            </a:r>
            <a:r>
              <a:rPr lang="uk-UA" sz="2000" dirty="0" smtClean="0"/>
              <a:t>і</a:t>
            </a:r>
            <a:r>
              <a:rPr lang="vi-VN" sz="2000" dirty="0" smtClean="0"/>
              <a:t>д </a:t>
            </a:r>
            <a:r>
              <a:rPr lang="uk-UA" sz="2000" dirty="0" err="1" smtClean="0"/>
              <a:t>дтп</a:t>
            </a:r>
            <a:r>
              <a:rPr lang="uk-UA" sz="2000" dirty="0" smtClean="0"/>
              <a:t>…</a:t>
            </a:r>
          </a:p>
          <a:p>
            <a:endParaRPr lang="uk-UA" sz="2000" dirty="0" smtClean="0"/>
          </a:p>
          <a:p>
            <a:pPr>
              <a:buFont typeface="Wingdings" pitchFamily="2" charset="2"/>
              <a:buChar char="ü"/>
            </a:pPr>
            <a:r>
              <a:rPr lang="uk-UA" sz="2000" dirty="0" smtClean="0"/>
              <a:t>  Працівники</a:t>
            </a:r>
            <a:r>
              <a:rPr lang="ru-RU" sz="2000" dirty="0" smtClean="0"/>
              <a:t> </a:t>
            </a:r>
            <a:r>
              <a:rPr lang="ru-RU" sz="2000" dirty="0" smtClean="0">
                <a:solidFill>
                  <a:srgbClr val="FF0000"/>
                </a:solidFill>
              </a:rPr>
              <a:t>МДБ</a:t>
            </a:r>
            <a:r>
              <a:rPr lang="ru-RU" sz="2000" dirty="0" smtClean="0"/>
              <a:t> </a:t>
            </a:r>
            <a:r>
              <a:rPr lang="ru-RU" sz="2000" dirty="0" err="1" smtClean="0"/>
              <a:t>отримали</a:t>
            </a:r>
            <a:r>
              <a:rPr lang="ru-RU" sz="2000" dirty="0" smtClean="0"/>
              <a:t> за </a:t>
            </a:r>
            <a:r>
              <a:rPr lang="ru-RU" sz="2000" dirty="0" err="1" smtClean="0"/>
              <a:t>дану</a:t>
            </a:r>
            <a:r>
              <a:rPr lang="ru-RU" sz="2000" dirty="0" smtClean="0"/>
              <a:t> </a:t>
            </a:r>
            <a:r>
              <a:rPr lang="ru-RU" sz="2000" dirty="0" err="1" smtClean="0"/>
              <a:t>операцію</a:t>
            </a:r>
            <a:r>
              <a:rPr lang="ru-RU" sz="2000" dirty="0" smtClean="0"/>
              <a:t> </a:t>
            </a:r>
            <a:r>
              <a:rPr lang="ru-RU" sz="2000" dirty="0" err="1" smtClean="0"/>
              <a:t>найвищі</a:t>
            </a:r>
            <a:r>
              <a:rPr lang="ru-RU" sz="2000" dirty="0" smtClean="0"/>
              <a:t> </a:t>
            </a:r>
            <a:r>
              <a:rPr lang="ru-RU" sz="2000" dirty="0" err="1" smtClean="0"/>
              <a:t>державні</a:t>
            </a:r>
            <a:r>
              <a:rPr lang="ru-RU" sz="2000" dirty="0" smtClean="0"/>
              <a:t> нагороди  </a:t>
            </a:r>
            <a:r>
              <a:rPr lang="ru-RU" sz="2000" dirty="0" smtClean="0">
                <a:solidFill>
                  <a:srgbClr val="FF0000"/>
                </a:solidFill>
              </a:rPr>
              <a:t>СРСР</a:t>
            </a:r>
            <a:r>
              <a:rPr lang="ru-RU" sz="2000" dirty="0" smtClean="0"/>
              <a:t>: </a:t>
            </a:r>
            <a:r>
              <a:rPr lang="ru-RU" sz="2000" dirty="0" err="1" smtClean="0"/>
              <a:t>троє</a:t>
            </a:r>
            <a:r>
              <a:rPr lang="ru-RU" sz="2000" dirty="0" smtClean="0"/>
              <a:t> </a:t>
            </a:r>
            <a:r>
              <a:rPr lang="ru-RU" sz="2000" dirty="0" err="1" smtClean="0"/>
              <a:t>із</a:t>
            </a:r>
            <a:r>
              <a:rPr lang="ru-RU" sz="2000" dirty="0" smtClean="0"/>
              <a:t> </a:t>
            </a:r>
            <a:r>
              <a:rPr lang="ru-RU" sz="2000" dirty="0" err="1" smtClean="0"/>
              <a:t>офіцерів</a:t>
            </a:r>
            <a:r>
              <a:rPr lang="ru-RU" sz="2000" dirty="0" smtClean="0"/>
              <a:t> </a:t>
            </a:r>
            <a:r>
              <a:rPr lang="ru-RU" sz="2000" dirty="0" err="1" smtClean="0"/>
              <a:t>були</a:t>
            </a:r>
            <a:r>
              <a:rPr lang="ru-RU" sz="2000" dirty="0" smtClean="0"/>
              <a:t> </a:t>
            </a:r>
            <a:r>
              <a:rPr lang="ru-RU" sz="2000" dirty="0" err="1" smtClean="0"/>
              <a:t>нагоро-джені</a:t>
            </a:r>
            <a:r>
              <a:rPr lang="ru-RU" sz="2000" dirty="0" smtClean="0"/>
              <a:t> орденом </a:t>
            </a:r>
            <a:r>
              <a:rPr lang="ru-RU" sz="2000" dirty="0" err="1" smtClean="0"/>
              <a:t>Вітчизняної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війни</a:t>
            </a:r>
            <a:r>
              <a:rPr lang="ru-RU" sz="2000" dirty="0" smtClean="0"/>
              <a:t>  </a:t>
            </a:r>
            <a:r>
              <a:rPr lang="ru-RU" sz="2000" dirty="0" err="1" smtClean="0"/>
              <a:t>пер-шого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степеня</a:t>
            </a:r>
            <a:r>
              <a:rPr lang="ru-RU" sz="2000" dirty="0" smtClean="0"/>
              <a:t>, один — орденом </a:t>
            </a:r>
            <a:r>
              <a:rPr lang="ru-RU" sz="2000" dirty="0" err="1" smtClean="0"/>
              <a:t>Черво-ної</a:t>
            </a:r>
            <a:r>
              <a:rPr lang="ru-RU" sz="2000" dirty="0" smtClean="0"/>
              <a:t>  </a:t>
            </a:r>
            <a:r>
              <a:rPr lang="ru-RU" sz="2000" dirty="0" err="1" smtClean="0"/>
              <a:t>Зірки</a:t>
            </a:r>
            <a:r>
              <a:rPr lang="ru-RU" sz="2000" dirty="0" smtClean="0"/>
              <a:t>;  </a:t>
            </a:r>
            <a:r>
              <a:rPr lang="ru-RU" sz="2000" dirty="0" err="1" smtClean="0"/>
              <a:t>керівник</a:t>
            </a:r>
            <a:r>
              <a:rPr lang="ru-RU" sz="2000" dirty="0" smtClean="0"/>
              <a:t> </a:t>
            </a:r>
            <a:r>
              <a:rPr lang="ru-RU" sz="2000" dirty="0" err="1" smtClean="0"/>
              <a:t>операції</a:t>
            </a:r>
            <a:r>
              <a:rPr lang="ru-RU" sz="2000" dirty="0" smtClean="0"/>
              <a:t> </a:t>
            </a:r>
            <a:r>
              <a:rPr lang="ru-RU" sz="2000" dirty="0" smtClean="0">
                <a:solidFill>
                  <a:srgbClr val="FF0000"/>
                </a:solidFill>
              </a:rPr>
              <a:t>Л. Ф. </a:t>
            </a:r>
            <a:r>
              <a:rPr lang="ru-RU" sz="2000" dirty="0" err="1" smtClean="0">
                <a:solidFill>
                  <a:srgbClr val="FF0000"/>
                </a:solidFill>
              </a:rPr>
              <a:t>Ца-нава</a:t>
            </a:r>
            <a:r>
              <a:rPr lang="ru-RU" sz="2000" dirty="0" smtClean="0"/>
              <a:t> </a:t>
            </a:r>
            <a:r>
              <a:rPr lang="ru-RU" sz="2000" dirty="0" err="1" smtClean="0"/>
              <a:t>отримав</a:t>
            </a:r>
            <a:r>
              <a:rPr lang="ru-RU" sz="2000" dirty="0" smtClean="0"/>
              <a:t> орден </a:t>
            </a:r>
            <a:r>
              <a:rPr lang="ru-RU" sz="2000" dirty="0" err="1" smtClean="0"/>
              <a:t>Червого</a:t>
            </a:r>
            <a:r>
              <a:rPr lang="ru-RU" sz="2000" dirty="0" smtClean="0"/>
              <a:t> Прапора.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57752" y="857232"/>
            <a:ext cx="4143404" cy="646331"/>
          </a:xfrm>
          <a:prstGeom prst="rect">
            <a:avLst/>
          </a:prstGeom>
          <a:solidFill>
            <a:srgbClr val="FF0000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uk-UA" b="1" dirty="0" smtClean="0">
                <a:solidFill>
                  <a:srgbClr val="33CC33"/>
                </a:solidFill>
              </a:rPr>
              <a:t>        </a:t>
            </a:r>
            <a:r>
              <a:rPr lang="vi-VN" b="1" dirty="0" smtClean="0">
                <a:solidFill>
                  <a:srgbClr val="33CC33"/>
                </a:solidFill>
              </a:rPr>
              <a:t>Соломон Михайлович М</a:t>
            </a:r>
            <a:r>
              <a:rPr lang="uk-UA" b="1" dirty="0" smtClean="0">
                <a:solidFill>
                  <a:srgbClr val="33CC33"/>
                </a:solidFill>
              </a:rPr>
              <a:t>і</a:t>
            </a:r>
            <a:r>
              <a:rPr lang="vi-VN" b="1" dirty="0" smtClean="0">
                <a:solidFill>
                  <a:srgbClr val="33CC33"/>
                </a:solidFill>
              </a:rPr>
              <a:t>хо</a:t>
            </a:r>
            <a:r>
              <a:rPr lang="uk-UA" b="1" dirty="0" smtClean="0">
                <a:solidFill>
                  <a:srgbClr val="33CC33"/>
                </a:solidFill>
              </a:rPr>
              <a:t>е</a:t>
            </a:r>
            <a:r>
              <a:rPr lang="vi-VN" b="1" dirty="0" smtClean="0">
                <a:solidFill>
                  <a:srgbClr val="33CC33"/>
                </a:solidFill>
              </a:rPr>
              <a:t>лс </a:t>
            </a:r>
            <a:endParaRPr lang="uk-UA" b="1" dirty="0" smtClean="0">
              <a:solidFill>
                <a:srgbClr val="33CC33"/>
              </a:solidFill>
            </a:endParaRPr>
          </a:p>
          <a:p>
            <a:r>
              <a:rPr lang="uk-UA" b="1" dirty="0" smtClean="0">
                <a:solidFill>
                  <a:srgbClr val="33CC33"/>
                </a:solidFill>
              </a:rPr>
              <a:t>              (справжня</a:t>
            </a:r>
            <a:r>
              <a:rPr lang="vi-VN" b="1" dirty="0" smtClean="0">
                <a:solidFill>
                  <a:srgbClr val="33CC33"/>
                </a:solidFill>
              </a:rPr>
              <a:t> фам</a:t>
            </a:r>
            <a:r>
              <a:rPr lang="uk-UA" b="1" dirty="0" smtClean="0">
                <a:solidFill>
                  <a:srgbClr val="33CC33"/>
                </a:solidFill>
              </a:rPr>
              <a:t>і</a:t>
            </a:r>
            <a:r>
              <a:rPr lang="vi-VN" b="1" dirty="0" smtClean="0">
                <a:solidFill>
                  <a:srgbClr val="33CC33"/>
                </a:solidFill>
              </a:rPr>
              <a:t>л</a:t>
            </a:r>
            <a:r>
              <a:rPr lang="uk-UA" b="1" dirty="0" smtClean="0">
                <a:solidFill>
                  <a:srgbClr val="33CC33"/>
                </a:solidFill>
              </a:rPr>
              <a:t>і</a:t>
            </a:r>
            <a:r>
              <a:rPr lang="vi-VN" b="1" dirty="0" smtClean="0">
                <a:solidFill>
                  <a:srgbClr val="33CC33"/>
                </a:solidFill>
              </a:rPr>
              <a:t>я Вовс</a:t>
            </a:r>
            <a:r>
              <a:rPr lang="uk-UA" b="1" dirty="0" smtClean="0">
                <a:solidFill>
                  <a:srgbClr val="33CC33"/>
                </a:solidFill>
              </a:rPr>
              <a:t>і)</a:t>
            </a:r>
          </a:p>
        </p:txBody>
      </p:sp>
      <p:pic>
        <p:nvPicPr>
          <p:cNvPr id="7" name="Picture 2" descr="http://img.istpravda.com.ua/images/doc/3/c/3c4f8b7-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9666" y="5710243"/>
            <a:ext cx="1324334" cy="1147757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1214422"/>
            <a:ext cx="8286776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/>
              <a:t>Дарував</a:t>
            </a:r>
            <a:r>
              <a:rPr lang="ru-RU" sz="2000" dirty="0" smtClean="0"/>
              <a:t> </a:t>
            </a:r>
            <a:r>
              <a:rPr lang="ru-RU" sz="2000" dirty="0" err="1" smtClean="0"/>
              <a:t>би</a:t>
            </a:r>
            <a:r>
              <a:rPr lang="ru-RU" sz="2000" dirty="0" smtClean="0"/>
              <a:t> я </a:t>
            </a:r>
            <a:r>
              <a:rPr lang="ru-RU" sz="2000" dirty="0" err="1" smtClean="0"/>
              <a:t>світу</a:t>
            </a:r>
            <a:r>
              <a:rPr lang="ru-RU" sz="2000" dirty="0" smtClean="0"/>
              <a:t> на </a:t>
            </a:r>
            <a:r>
              <a:rPr lang="ru-RU" sz="2000" dirty="0" err="1" smtClean="0"/>
              <a:t>всі</a:t>
            </a:r>
            <a:r>
              <a:rPr lang="ru-RU" sz="2000" dirty="0" smtClean="0"/>
              <a:t> </a:t>
            </a:r>
            <a:r>
              <a:rPr lang="ru-RU" sz="2000" dirty="0" err="1" smtClean="0"/>
              <a:t>часи</a:t>
            </a:r>
            <a:endParaRPr lang="ru-RU" sz="2000" dirty="0" smtClean="0"/>
          </a:p>
          <a:p>
            <a:r>
              <a:rPr lang="ru-RU" sz="2000" dirty="0" err="1" smtClean="0"/>
              <a:t>Невідквітне</a:t>
            </a:r>
            <a:r>
              <a:rPr lang="ru-RU" sz="2000" dirty="0" smtClean="0"/>
              <a:t> </a:t>
            </a:r>
            <a:r>
              <a:rPr lang="ru-RU" sz="2000" dirty="0" err="1" smtClean="0"/>
              <a:t>весняне</a:t>
            </a:r>
            <a:r>
              <a:rPr lang="ru-RU" sz="2000" dirty="0" smtClean="0"/>
              <a:t> </a:t>
            </a:r>
            <a:r>
              <a:rPr lang="ru-RU" sz="2000" dirty="0" err="1" smtClean="0"/>
              <a:t>цвітіння</a:t>
            </a:r>
            <a:r>
              <a:rPr lang="ru-RU" sz="2000" dirty="0" smtClean="0"/>
              <a:t>, .</a:t>
            </a:r>
          </a:p>
          <a:p>
            <a:r>
              <a:rPr lang="ru-RU" sz="2000" dirty="0" err="1" smtClean="0"/>
              <a:t>Щоб</a:t>
            </a:r>
            <a:r>
              <a:rPr lang="ru-RU" sz="2000" dirty="0" smtClean="0"/>
              <a:t> </a:t>
            </a:r>
            <a:r>
              <a:rPr lang="ru-RU" sz="2000" dirty="0" err="1" smtClean="0"/>
              <a:t>людство</a:t>
            </a:r>
            <a:r>
              <a:rPr lang="ru-RU" sz="2000" dirty="0" smtClean="0"/>
              <a:t> жило у </a:t>
            </a:r>
            <a:r>
              <a:rPr lang="ru-RU" sz="2000" dirty="0" err="1" smtClean="0"/>
              <a:t>полоні</a:t>
            </a:r>
            <a:r>
              <a:rPr lang="ru-RU" sz="2000" dirty="0" smtClean="0"/>
              <a:t> </a:t>
            </a:r>
            <a:r>
              <a:rPr lang="ru-RU" sz="2000" dirty="0" err="1" smtClean="0"/>
              <a:t>краси</a:t>
            </a:r>
            <a:r>
              <a:rPr lang="ru-RU" sz="2000" dirty="0" smtClean="0"/>
              <a:t>,</a:t>
            </a:r>
          </a:p>
          <a:p>
            <a:r>
              <a:rPr lang="ru-RU" sz="2000" dirty="0" smtClean="0"/>
              <a:t>Не </a:t>
            </a:r>
            <a:r>
              <a:rPr lang="ru-RU" sz="2000" dirty="0" err="1" smtClean="0"/>
              <a:t>знаючи</a:t>
            </a:r>
            <a:r>
              <a:rPr lang="ru-RU" sz="2000" dirty="0" smtClean="0"/>
              <a:t> </a:t>
            </a:r>
            <a:r>
              <a:rPr lang="ru-RU" sz="2000" dirty="0" err="1" smtClean="0"/>
              <a:t>смерті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тління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Я </a:t>
            </a:r>
            <a:r>
              <a:rPr lang="ru-RU" sz="2000" dirty="0" err="1" smtClean="0"/>
              <a:t>світ</a:t>
            </a:r>
            <a:r>
              <a:rPr lang="ru-RU" sz="2000" dirty="0" smtClean="0"/>
              <a:t> обсадив </a:t>
            </a:r>
            <a:r>
              <a:rPr lang="ru-RU" sz="2000" dirty="0" err="1" smtClean="0"/>
              <a:t>би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кінця</a:t>
            </a:r>
            <a:r>
              <a:rPr lang="ru-RU" sz="2000" dirty="0" smtClean="0"/>
              <a:t> в </a:t>
            </a:r>
            <a:r>
              <a:rPr lang="ru-RU" sz="2000" dirty="0" err="1" smtClean="0"/>
              <a:t>кінець</a:t>
            </a:r>
            <a:endParaRPr lang="ru-RU" sz="2000" dirty="0" smtClean="0"/>
          </a:p>
          <a:p>
            <a:r>
              <a:rPr lang="ru-RU" sz="2000" dirty="0" smtClean="0"/>
              <a:t>Садами </a:t>
            </a:r>
            <a:r>
              <a:rPr lang="ru-RU" sz="2000" dirty="0" err="1" smtClean="0"/>
              <a:t>братерства</a:t>
            </a:r>
            <a:r>
              <a:rPr lang="ru-RU" sz="2000" dirty="0" smtClean="0"/>
              <a:t> </a:t>
            </a:r>
            <a:r>
              <a:rPr lang="ru-RU" sz="2000" dirty="0" err="1" smtClean="0"/>
              <a:t>й</a:t>
            </a:r>
            <a:r>
              <a:rPr lang="ru-RU" sz="2000" dirty="0" smtClean="0"/>
              <a:t> </a:t>
            </a:r>
            <a:r>
              <a:rPr lang="ru-RU" sz="2000" dirty="0" err="1" smtClean="0"/>
              <a:t>любові</a:t>
            </a:r>
            <a:r>
              <a:rPr lang="ru-RU" sz="2000" dirty="0" smtClean="0"/>
              <a:t>, .</a:t>
            </a:r>
          </a:p>
          <a:p>
            <a:r>
              <a:rPr lang="ru-RU" sz="2000" dirty="0" err="1" smtClean="0"/>
              <a:t>Щоб</a:t>
            </a:r>
            <a:r>
              <a:rPr lang="ru-RU" sz="2000" dirty="0" smtClean="0"/>
              <a:t> </a:t>
            </a:r>
            <a:r>
              <a:rPr lang="ru-RU" sz="2000" dirty="0" err="1" smtClean="0"/>
              <a:t>чисті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пориви</a:t>
            </a:r>
            <a:r>
              <a:rPr lang="ru-RU" sz="2000" dirty="0" smtClean="0"/>
              <a:t> </a:t>
            </a:r>
            <a:r>
              <a:rPr lang="ru-RU" sz="2000" dirty="0" err="1" smtClean="0"/>
              <a:t>людських</a:t>
            </a:r>
            <a:r>
              <a:rPr lang="ru-RU" sz="2000" dirty="0" smtClean="0"/>
              <a:t> </a:t>
            </a:r>
            <a:r>
              <a:rPr lang="ru-RU" sz="2000" dirty="0" err="1" smtClean="0"/>
              <a:t>сердець</a:t>
            </a:r>
            <a:endParaRPr lang="ru-RU" sz="2000" dirty="0" smtClean="0"/>
          </a:p>
          <a:p>
            <a:r>
              <a:rPr lang="ru-RU" sz="2000" dirty="0" err="1" smtClean="0"/>
              <a:t>Проростали</a:t>
            </a:r>
            <a:r>
              <a:rPr lang="ru-RU" sz="2000" dirty="0" smtClean="0"/>
              <a:t>, </a:t>
            </a:r>
            <a:r>
              <a:rPr lang="ru-RU" sz="2000" dirty="0" err="1" smtClean="0"/>
              <a:t>мов</a:t>
            </a:r>
            <a:r>
              <a:rPr lang="ru-RU" sz="2000" dirty="0" smtClean="0"/>
              <a:t> </a:t>
            </a:r>
            <a:r>
              <a:rPr lang="ru-RU" sz="2000" dirty="0" err="1" smtClean="0"/>
              <a:t>квіти</a:t>
            </a:r>
            <a:r>
              <a:rPr lang="ru-RU" sz="2000" dirty="0" smtClean="0"/>
              <a:t> </a:t>
            </a:r>
            <a:r>
              <a:rPr lang="ru-RU" sz="2000" dirty="0" err="1" smtClean="0"/>
              <a:t>чудові</a:t>
            </a:r>
            <a:r>
              <a:rPr lang="ru-RU" sz="2000" dirty="0" smtClean="0"/>
              <a:t>.</a:t>
            </a:r>
          </a:p>
          <a:p>
            <a:r>
              <a:rPr lang="ru-RU" sz="2000" dirty="0" err="1" smtClean="0"/>
              <a:t>Квітували</a:t>
            </a:r>
            <a:r>
              <a:rPr lang="ru-RU" sz="2000" dirty="0" smtClean="0"/>
              <a:t> б </a:t>
            </a:r>
            <a:r>
              <a:rPr lang="ru-RU" sz="2000" dirty="0" err="1" smtClean="0"/>
              <a:t>постійно</a:t>
            </a:r>
            <a:r>
              <a:rPr lang="ru-RU" sz="2000" dirty="0" smtClean="0"/>
              <a:t> поля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ліси</a:t>
            </a:r>
            <a:r>
              <a:rPr lang="ru-RU" sz="2000" dirty="0" smtClean="0"/>
              <a:t>,</a:t>
            </a:r>
          </a:p>
          <a:p>
            <a:r>
              <a:rPr lang="ru-RU" sz="2000" dirty="0" err="1" smtClean="0"/>
              <a:t>Одягнуті</a:t>
            </a:r>
            <a:r>
              <a:rPr lang="ru-RU" sz="2000" dirty="0" smtClean="0"/>
              <a:t> в </a:t>
            </a:r>
            <a:r>
              <a:rPr lang="ru-RU" sz="2000" dirty="0" err="1" smtClean="0"/>
              <a:t>шати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зелені</a:t>
            </a:r>
            <a:r>
              <a:rPr lang="ru-RU" sz="2000" dirty="0" smtClean="0"/>
              <a:t>,</a:t>
            </a:r>
          </a:p>
          <a:p>
            <a:r>
              <a:rPr lang="ru-RU" sz="2000" dirty="0" smtClean="0"/>
              <a:t>А я </a:t>
            </a:r>
            <a:r>
              <a:rPr lang="ru-RU" sz="2000" dirty="0" err="1" smtClean="0"/>
              <a:t>наслухав</a:t>
            </a:r>
            <a:r>
              <a:rPr lang="ru-RU" sz="2000" dirty="0" smtClean="0"/>
              <a:t> </a:t>
            </a:r>
            <a:r>
              <a:rPr lang="ru-RU" sz="2000" dirty="0" err="1" smtClean="0"/>
              <a:t>би</a:t>
            </a:r>
            <a:r>
              <a:rPr lang="ru-RU" sz="2000" dirty="0" smtClean="0"/>
              <a:t> </a:t>
            </a:r>
            <a:r>
              <a:rPr lang="ru-RU" sz="2000" dirty="0" err="1" smtClean="0"/>
              <a:t>пташок</a:t>
            </a:r>
            <a:r>
              <a:rPr lang="ru-RU" sz="2000" dirty="0" smtClean="0"/>
              <a:t> голоси</a:t>
            </a:r>
          </a:p>
          <a:p>
            <a:r>
              <a:rPr lang="ru-RU" sz="2000" dirty="0" smtClean="0"/>
              <a:t>Й </a:t>
            </a:r>
            <a:r>
              <a:rPr lang="ru-RU" sz="2000" dirty="0" err="1" smtClean="0"/>
              <a:t>переймав</a:t>
            </a:r>
            <a:r>
              <a:rPr lang="ru-RU" sz="2000" dirty="0" smtClean="0"/>
              <a:t> </a:t>
            </a:r>
            <a:r>
              <a:rPr lang="ru-RU" sz="2000" dirty="0" err="1" smtClean="0"/>
              <a:t>їх</a:t>
            </a:r>
            <a:r>
              <a:rPr lang="ru-RU" sz="2000" dirty="0" smtClean="0"/>
              <a:t> </a:t>
            </a:r>
            <a:r>
              <a:rPr lang="ru-RU" sz="2000" dirty="0" err="1" smtClean="0"/>
              <a:t>пісні</a:t>
            </a:r>
            <a:r>
              <a:rPr lang="ru-RU" sz="2000" dirty="0" smtClean="0"/>
              <a:t> </a:t>
            </a:r>
            <a:r>
              <a:rPr lang="ru-RU" sz="2000" dirty="0" err="1" smtClean="0"/>
              <a:t>натхненні</a:t>
            </a:r>
            <a:r>
              <a:rPr lang="ru-RU" sz="2000" dirty="0" smtClean="0"/>
              <a:t>.</a:t>
            </a:r>
          </a:p>
          <a:p>
            <a:r>
              <a:rPr lang="ru-RU" b="1" dirty="0" smtClean="0"/>
              <a:t> </a:t>
            </a:r>
          </a:p>
          <a:p>
            <a:r>
              <a:rPr lang="ru-RU" i="1" dirty="0" smtClean="0"/>
              <a:t> </a:t>
            </a:r>
            <a:r>
              <a:rPr lang="ru-RU" sz="2000" b="1" i="1" dirty="0" err="1" smtClean="0">
                <a:solidFill>
                  <a:srgbClr val="33CC33"/>
                </a:solidFill>
              </a:rPr>
              <a:t>Переклав</a:t>
            </a:r>
            <a:r>
              <a:rPr lang="ru-RU" sz="2000" b="1" i="1" dirty="0" smtClean="0">
                <a:solidFill>
                  <a:srgbClr val="33CC33"/>
                </a:solidFill>
              </a:rPr>
              <a:t> </a:t>
            </a:r>
            <a:r>
              <a:rPr lang="ru-RU" sz="2000" b="1" i="1" dirty="0" err="1" smtClean="0">
                <a:solidFill>
                  <a:srgbClr val="33CC33"/>
                </a:solidFill>
              </a:rPr>
              <a:t>з</a:t>
            </a:r>
            <a:r>
              <a:rPr lang="ru-RU" sz="2000" b="1" i="1" dirty="0" smtClean="0">
                <a:solidFill>
                  <a:srgbClr val="33CC33"/>
                </a:solidFill>
              </a:rPr>
              <a:t> </a:t>
            </a:r>
            <a:r>
              <a:rPr lang="ru-RU" sz="2000" b="1" i="1" dirty="0" err="1" smtClean="0">
                <a:solidFill>
                  <a:srgbClr val="33CC33"/>
                </a:solidFill>
              </a:rPr>
              <a:t>єврейської</a:t>
            </a:r>
            <a:r>
              <a:rPr lang="ru-RU" sz="2000" b="1" i="1" dirty="0" smtClean="0">
                <a:solidFill>
                  <a:srgbClr val="33CC33"/>
                </a:solidFill>
              </a:rPr>
              <a:t> Петро </a:t>
            </a:r>
            <a:r>
              <a:rPr lang="ru-RU" sz="2000" b="1" i="1" dirty="0" err="1" smtClean="0">
                <a:solidFill>
                  <a:srgbClr val="33CC33"/>
                </a:solidFill>
              </a:rPr>
              <a:t>Осадчук</a:t>
            </a:r>
            <a:endParaRPr lang="ru-RU" sz="2000" b="1" dirty="0">
              <a:solidFill>
                <a:srgbClr val="33CC33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86314" y="1500174"/>
            <a:ext cx="41434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 smtClean="0">
                <a:solidFill>
                  <a:srgbClr val="FF0000"/>
                </a:solidFill>
              </a:rPr>
              <a:t>Бухбіндер</a:t>
            </a:r>
            <a:r>
              <a:rPr lang="ru-RU" sz="2800" b="1" i="1" dirty="0" smtClean="0">
                <a:solidFill>
                  <a:srgbClr val="FF0000"/>
                </a:solidFill>
              </a:rPr>
              <a:t> </a:t>
            </a:r>
            <a:r>
              <a:rPr lang="ru-RU" sz="2800" b="1" i="1" dirty="0" err="1" smtClean="0">
                <a:solidFill>
                  <a:srgbClr val="FF0000"/>
                </a:solidFill>
              </a:rPr>
              <a:t>Йосип</a:t>
            </a:r>
            <a:r>
              <a:rPr lang="ru-RU" sz="2800" b="1" i="1" dirty="0" smtClean="0">
                <a:solidFill>
                  <a:srgbClr val="FF0000"/>
                </a:solidFill>
              </a:rPr>
              <a:t> </a:t>
            </a:r>
            <a:r>
              <a:rPr lang="ru-RU" sz="2800" b="1" i="1" dirty="0" err="1" smtClean="0">
                <a:solidFill>
                  <a:srgbClr val="FF0000"/>
                </a:solidFill>
              </a:rPr>
              <a:t>Шмульовичч</a:t>
            </a:r>
            <a:r>
              <a:rPr lang="ru-RU" sz="2800" b="1" i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- </a:t>
            </a:r>
            <a:r>
              <a:rPr lang="ru-RU" sz="2800" b="1" dirty="0" smtClean="0">
                <a:solidFill>
                  <a:srgbClr val="33CC33"/>
                </a:solidFill>
              </a:rPr>
              <a:t>поет</a:t>
            </a:r>
          </a:p>
          <a:p>
            <a:endParaRPr lang="ru-RU" sz="2800" b="1" dirty="0" smtClean="0"/>
          </a:p>
          <a:p>
            <a:r>
              <a:rPr lang="ru-RU" sz="2800" b="1" dirty="0" smtClean="0"/>
              <a:t> </a:t>
            </a:r>
            <a:r>
              <a:rPr lang="ru-RU" dirty="0" smtClean="0"/>
              <a:t>(1908 р., </a:t>
            </a:r>
            <a:r>
              <a:rPr lang="ru-RU" dirty="0" err="1" smtClean="0"/>
              <a:t>Черняхів</a:t>
            </a:r>
            <a:r>
              <a:rPr lang="ru-RU" dirty="0" smtClean="0"/>
              <a:t> — 1993 р., </a:t>
            </a:r>
            <a:r>
              <a:rPr lang="ru-RU" dirty="0" err="1" smtClean="0"/>
              <a:t>Київ</a:t>
            </a:r>
            <a:r>
              <a:rPr lang="ru-RU" dirty="0" smtClean="0"/>
              <a:t>) 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371</TotalTime>
  <Words>686</Words>
  <Application>Microsoft Office PowerPoint</Application>
  <PresentationFormat>Экран (4:3)</PresentationFormat>
  <Paragraphs>76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Презентация PowerPoint</vt:lpstr>
      <vt:lpstr>Космополітизм — це співіснування та взаємодія численних ідентичностей і почуття приналежності до світового громадянства за рамками націй, не будучи ними скутим.</vt:lpstr>
      <vt:lpstr>Презентация PowerPoint</vt:lpstr>
      <vt:lpstr>Боротьба з  “ космополітами “ </vt:lpstr>
      <vt:lpstr>    Сигналом до атаки проти “ космополітів ” стала ре-дакційна стаття “ Про одну антипатріотичну групу те-атральних критиків ”, опубліковану в січні 1949 р. у газеті “ Правда “. Відгомоном цієї статті в Україні стало навішування ярликів “ безрідних космополітів “ на літературних і театральних критиків О. Борщагівського, А. Гозепура, Г.Попенкер, Й. Бухбіндер, Н. Забора, А. Тон-тар.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Від початку 1950-х  рр. насувається нова хвиля звинувачень української інтелігенції. Переслідувань зазнали не лише письменники, науковці, а й композитори та кінорежисери:  Б. Лятошинський, М. Колесса, М. Вериківський. К. Данькевич (опера “ Богдан Хмельницький ”), О. Довженко, Л. Делоне, І Поляков…         Ососбливо нещадної критики зазанав В. Сосюра за вірш “ Любіть Україну ” (1944 р.), який було оголошено “ ідейно порочним твором “.    </vt:lpstr>
      <vt:lpstr> </vt:lpstr>
      <vt:lpstr>Використані джерела:</vt:lpstr>
      <vt:lpstr>Презентация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 її представники</dc:title>
  <dc:creator>admin</dc:creator>
  <cp:lastModifiedBy>Ира</cp:lastModifiedBy>
  <cp:revision>39</cp:revision>
  <dcterms:created xsi:type="dcterms:W3CDTF">2011-11-27T14:13:30Z</dcterms:created>
  <dcterms:modified xsi:type="dcterms:W3CDTF">2014-12-14T10:22:45Z</dcterms:modified>
</cp:coreProperties>
</file>