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71" r:id="rId6"/>
    <p:sldId id="261" r:id="rId7"/>
    <p:sldId id="270" r:id="rId8"/>
    <p:sldId id="262" r:id="rId9"/>
    <p:sldId id="269" r:id="rId10"/>
    <p:sldId id="265" r:id="rId11"/>
    <p:sldId id="272" r:id="rId12"/>
    <p:sldId id="260" r:id="rId13"/>
    <p:sldId id="273" r:id="rId14"/>
    <p:sldId id="275" r:id="rId15"/>
    <p:sldId id="27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s405918.userapi.com/v405918877/3c01/jUPlkaFtl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</a:t>
            </a: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Презентація на тему: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uk-UA" sz="5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“</a:t>
            </a: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Угорщина</a:t>
            </a:r>
            <a:r>
              <a:rPr kumimoji="0" lang="uk-U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після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                    </a:t>
            </a: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Другої Світової </a:t>
            </a:r>
            <a:r>
              <a:rPr kumimoji="0" lang="uk-UA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війни”</a:t>
            </a:r>
            <a:endParaRPr kumimoji="0" lang="uk-UA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692696"/>
            <a:ext cx="4714908" cy="4808006"/>
          </a:xfrm>
        </p:spPr>
        <p:txBody>
          <a:bodyPr/>
          <a:lstStyle/>
          <a:p>
            <a:r>
              <a:rPr lang="uk-UA" sz="2000" dirty="0" smtClean="0">
                <a:solidFill>
                  <a:srgbClr val="C00000"/>
                </a:solidFill>
              </a:rPr>
              <a:t>                       Йожеф </a:t>
            </a:r>
            <a:r>
              <a:rPr lang="uk-UA" sz="2000" dirty="0" err="1" smtClean="0">
                <a:solidFill>
                  <a:srgbClr val="C00000"/>
                </a:solidFill>
              </a:rPr>
              <a:t>Анталл</a:t>
            </a:r>
            <a:r>
              <a:rPr lang="uk-UA" sz="2000" b="0" dirty="0" smtClean="0"/>
              <a:t> </a:t>
            </a:r>
          </a:p>
          <a:p>
            <a:r>
              <a:rPr lang="uk-UA" sz="2000" b="0" dirty="0" smtClean="0"/>
              <a:t>                   </a:t>
            </a:r>
            <a:r>
              <a:rPr lang="uk-UA" sz="1800" i="1" dirty="0" smtClean="0">
                <a:solidFill>
                  <a:schemeClr val="tx1"/>
                </a:solidFill>
              </a:rPr>
              <a:t>(</a:t>
            </a:r>
            <a:r>
              <a:rPr lang="uk-UA" sz="1800" i="1" dirty="0" err="1" smtClean="0">
                <a:solidFill>
                  <a:schemeClr val="tx1"/>
                </a:solidFill>
              </a:rPr>
              <a:t>угор</a:t>
            </a:r>
            <a:r>
              <a:rPr lang="uk-UA" sz="1800" i="1" dirty="0" smtClean="0">
                <a:solidFill>
                  <a:schemeClr val="tx1"/>
                </a:solidFill>
              </a:rPr>
              <a:t>. </a:t>
            </a:r>
            <a:r>
              <a:rPr lang="en-US" sz="1800" i="1" dirty="0" err="1" smtClean="0">
                <a:solidFill>
                  <a:schemeClr val="tx1"/>
                </a:solidFill>
              </a:rPr>
              <a:t>Antall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József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endParaRPr lang="uk-UA" sz="1800" i="1" dirty="0" smtClean="0">
              <a:solidFill>
                <a:schemeClr val="tx1"/>
              </a:solidFill>
            </a:endParaRPr>
          </a:p>
          <a:p>
            <a:endParaRPr lang="uk-UA" sz="1800" i="1" dirty="0" smtClean="0">
              <a:solidFill>
                <a:schemeClr val="tx1"/>
              </a:solidFill>
            </a:endParaRPr>
          </a:p>
          <a:p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endParaRPr lang="uk-UA" sz="1800" i="1" dirty="0" smtClean="0">
              <a:solidFill>
                <a:schemeClr val="tx1"/>
              </a:solidFill>
            </a:endParaRPr>
          </a:p>
          <a:p>
            <a:endParaRPr lang="uk-UA" sz="1800" i="1" dirty="0" smtClean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(8 </a:t>
            </a:r>
            <a:r>
              <a:rPr lang="uk-UA" sz="2000" b="0" dirty="0" smtClean="0">
                <a:solidFill>
                  <a:schemeClr val="tx1"/>
                </a:solidFill>
              </a:rPr>
              <a:t>квітня 1932 р., Будапешт - 12 грудня 1993 р., Будапешт) - угорський політик, прем'єр-міністр в 1990-93 роках.</a:t>
            </a:r>
          </a:p>
          <a:p>
            <a:endParaRPr lang="uk-UA" sz="2000" b="0" dirty="0" smtClean="0">
              <a:solidFill>
                <a:schemeClr val="tx1"/>
              </a:solidFill>
            </a:endParaRPr>
          </a:p>
          <a:p>
            <a:r>
              <a:rPr lang="uk-UA" sz="2000" b="0" dirty="0" smtClean="0">
                <a:solidFill>
                  <a:schemeClr val="tx1"/>
                </a:solidFill>
              </a:rPr>
              <a:t> Закінчив Будапештський університет, де вивчав угорську мову і літературу, а також історію та архівознавство. Деякий час працював архівістом в Державному архіві.</a:t>
            </a:r>
            <a:endParaRPr lang="uk-UA" sz="2000" b="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upload.wikimedia.org/wikipedia/en/d/da/AntallJozs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98086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50px-János_Kádár_(fototeca.iiccr.ro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857232"/>
            <a:ext cx="2540000" cy="356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3"/>
          <p:cNvSpPr>
            <a:spLocks noGrp="1"/>
          </p:cNvSpPr>
          <p:nvPr>
            <p:ph sz="quarter" idx="2"/>
          </p:nvPr>
        </p:nvSpPr>
        <p:spPr>
          <a:xfrm>
            <a:off x="0" y="928670"/>
            <a:ext cx="6429388" cy="285752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</a:t>
            </a:r>
            <a:r>
              <a:rPr lang="uk-UA" b="0" dirty="0" smtClean="0"/>
              <a:t>чителем у школі, але через своєї участі в повстання </a:t>
            </a:r>
          </a:p>
          <a:p>
            <a:pPr>
              <a:buNone/>
            </a:pPr>
            <a:r>
              <a:rPr lang="uk-UA" b="0" dirty="0" smtClean="0"/>
              <a:t>1956 р. позбувся роботи. </a:t>
            </a:r>
            <a:endParaRPr lang="uk-UA" dirty="0" smtClean="0"/>
          </a:p>
          <a:p>
            <a:r>
              <a:rPr lang="uk-UA" dirty="0" smtClean="0"/>
              <a:t>П</a:t>
            </a:r>
            <a:r>
              <a:rPr lang="uk-UA" b="0" dirty="0" smtClean="0"/>
              <a:t>рацював бібліотекарем і вивчав історію медицини, в кін - </a:t>
            </a:r>
          </a:p>
          <a:p>
            <a:pPr>
              <a:buNone/>
            </a:pPr>
            <a:r>
              <a:rPr lang="uk-UA" b="0" dirty="0" smtClean="0"/>
              <a:t>ці 80-х став активістом - опозиціонером комуністичному </a:t>
            </a:r>
            <a:r>
              <a:rPr lang="uk-UA" b="0" dirty="0" err="1" smtClean="0"/>
              <a:t>уря-</a:t>
            </a:r>
            <a:endParaRPr lang="uk-UA" b="0" dirty="0" smtClean="0"/>
          </a:p>
          <a:p>
            <a:pPr>
              <a:buNone/>
            </a:pPr>
            <a:r>
              <a:rPr lang="uk-UA" b="0" dirty="0" err="1" smtClean="0"/>
              <a:t>ду</a:t>
            </a:r>
            <a:r>
              <a:rPr lang="uk-UA" b="0" dirty="0" smtClean="0"/>
              <a:t> Угорського демократичного форуму, а незабаром став його</a:t>
            </a:r>
          </a:p>
          <a:p>
            <a:pPr>
              <a:buNone/>
            </a:pPr>
            <a:r>
              <a:rPr lang="uk-UA" b="0" dirty="0" smtClean="0"/>
              <a:t>лідером. </a:t>
            </a:r>
          </a:p>
          <a:p>
            <a:r>
              <a:rPr lang="uk-UA" b="0" dirty="0" smtClean="0"/>
              <a:t>Після перемоги ВДФ на парламентських виборах 1990 р. ста</a:t>
            </a:r>
          </a:p>
          <a:p>
            <a:pPr>
              <a:buNone/>
            </a:pPr>
            <a:r>
              <a:rPr lang="uk-UA" b="0" dirty="0" smtClean="0"/>
              <a:t>першим прем'єр-міністром демократичної Угорської </a:t>
            </a:r>
            <a:r>
              <a:rPr lang="uk-UA" b="0" dirty="0" err="1" smtClean="0"/>
              <a:t>Республі-</a:t>
            </a:r>
            <a:endParaRPr lang="uk-UA" b="0" dirty="0" smtClean="0"/>
          </a:p>
          <a:p>
            <a:pPr>
              <a:buNone/>
            </a:pPr>
            <a:r>
              <a:rPr lang="uk-UA" b="0" dirty="0" err="1" smtClean="0"/>
              <a:t>ки</a:t>
            </a:r>
            <a:r>
              <a:rPr lang="uk-UA" b="0" dirty="0" smtClean="0"/>
              <a:t>. На цій посаді проводив реформи з лібералізації </a:t>
            </a:r>
            <a:r>
              <a:rPr lang="uk-UA" b="0" dirty="0" err="1" smtClean="0"/>
              <a:t>економіч-</a:t>
            </a:r>
            <a:endParaRPr lang="uk-UA" b="0" dirty="0" smtClean="0"/>
          </a:p>
          <a:p>
            <a:pPr>
              <a:buNone/>
            </a:pPr>
            <a:r>
              <a:rPr lang="uk-UA" dirty="0" smtClean="0"/>
              <a:t>                                             </a:t>
            </a:r>
            <a:r>
              <a:rPr lang="uk-UA" b="0" dirty="0" err="1" smtClean="0"/>
              <a:t>ного</a:t>
            </a:r>
            <a:r>
              <a:rPr lang="uk-UA" b="0" dirty="0" smtClean="0"/>
              <a:t> і суспільного життя.</a:t>
            </a:r>
            <a:endParaRPr lang="uk-UA" b="0" dirty="0"/>
          </a:p>
        </p:txBody>
      </p:sp>
      <p:pic>
        <p:nvPicPr>
          <p:cNvPr id="29700" name="Picture 4" descr="http://upload.wikimedia.org/wikipedia/commons/thumb/0/00/Statue_Antall_J%C3%B3zsef_01.jpg/220px-Statue_Antall_J%C3%B3zsef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2095500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 3"/>
          <p:cNvSpPr>
            <a:spLocks noGrp="1"/>
          </p:cNvSpPr>
          <p:nvPr>
            <p:ph sz="quarter" idx="2"/>
          </p:nvPr>
        </p:nvSpPr>
        <p:spPr>
          <a:xfrm>
            <a:off x="2928926" y="5786454"/>
            <a:ext cx="5897576" cy="1071546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12 грудня 1993, перебуваючи на посаді, помер від онкологічної хвороби.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96952"/>
            <a:ext cx="8651304" cy="3672408"/>
          </a:xfrm>
        </p:spPr>
        <p:txBody>
          <a:bodyPr>
            <a:noAutofit/>
          </a:bodyPr>
          <a:lstStyle/>
          <a:p>
            <a:r>
              <a:rPr lang="uk-UA" sz="1800" dirty="0" smtClean="0"/>
              <a:t>Державний прапор Угорської Республіки складається з червоної, білої і зеленої </a:t>
            </a:r>
            <a:r>
              <a:rPr lang="uk-UA" sz="1800" dirty="0" err="1" smtClean="0"/>
              <a:t>горизон-тальних</a:t>
            </a:r>
            <a:r>
              <a:rPr lang="uk-UA" sz="1800" dirty="0" smtClean="0"/>
              <a:t> смуг. Червоний колір символізує кров угорських патріотів, пролиту в боротьбі за незалежність Угорщини. Білий колір — символ етичної чистоти і благородства ідеалів угорського народу. Зелений колір — символ надії на краще майбутнє країни. Прапор в теперішньому вигляді існує з 1957. 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Герб Угорщини являє собою розділений вертикально надвоє геральдичний щит. Права (для глядача ліва) частина щита розділена на вісім горизонтальних червоних і срібних смуг, що чергуються. У лівій частині щита в червоному полі срібний шестикінечний хрест, який стоїть на увінчаному золотою короною середньому з трьох зелених горбів (дане зображення є дещо зміненим гербом Словаччини, яка тривалий час входила до складу Угорщини). Щит увінчаний короною святого Стефана.</a:t>
            </a:r>
            <a:br>
              <a:rPr lang="uk-UA" sz="1800" dirty="0" smtClean="0"/>
            </a:br>
            <a:r>
              <a:rPr lang="uk-UA" sz="1800" b="1" dirty="0" smtClean="0">
                <a:solidFill>
                  <a:srgbClr val="FF0000"/>
                </a:solidFill>
              </a:rPr>
              <a:t>Герб Угорщини в сучасному вигляді затверджений 3 липня 1990 року.</a:t>
            </a:r>
            <a:endParaRPr lang="uk-UA" sz="18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Flag_of_Hungary.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245346" cy="162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unggerb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041775" cy="2811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728"/>
            <a:ext cx="5572132" cy="12858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</a:t>
            </a:r>
            <a:r>
              <a:rPr lang="ru-RU" dirty="0" err="1" smtClean="0">
                <a:solidFill>
                  <a:srgbClr val="FF0000"/>
                </a:solidFill>
              </a:rPr>
              <a:t>Дюрчань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Ференц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 </a:t>
            </a:r>
            <a:r>
              <a:rPr lang="ru-RU" sz="1600" i="1" dirty="0" err="1" smtClean="0">
                <a:solidFill>
                  <a:schemeClr val="tx1"/>
                </a:solidFill>
              </a:rPr>
              <a:t>прем'єр-міністр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Угорщини</a:t>
            </a:r>
            <a:r>
              <a:rPr lang="ru-RU" sz="1600" i="1" dirty="0" smtClean="0">
                <a:solidFill>
                  <a:schemeClr val="tx1"/>
                </a:solidFill>
              </a:rPr>
              <a:t> у 2004-2009 роках, </a:t>
            </a:r>
            <a:r>
              <a:rPr lang="ru-RU" sz="1600" i="1" dirty="0" err="1" smtClean="0">
                <a:solidFill>
                  <a:schemeClr val="tx1"/>
                </a:solidFill>
              </a:rPr>
              <a:t>представляє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Угорську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соціалістичну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партію</a:t>
            </a:r>
            <a:r>
              <a:rPr lang="ru-RU" sz="1600" i="1" dirty="0" smtClean="0">
                <a:solidFill>
                  <a:schemeClr val="tx1"/>
                </a:solidFill>
              </a:rPr>
              <a:t>. У </a:t>
            </a:r>
            <a:r>
              <a:rPr lang="ru-RU" sz="1600" i="1" dirty="0" err="1" smtClean="0">
                <a:solidFill>
                  <a:schemeClr val="tx1"/>
                </a:solidFill>
              </a:rPr>
              <a:t>мину-лому</a:t>
            </a:r>
            <a:r>
              <a:rPr lang="ru-RU" sz="1600" i="1" dirty="0" smtClean="0">
                <a:solidFill>
                  <a:schemeClr val="tx1"/>
                </a:solidFill>
              </a:rPr>
              <a:t> — </a:t>
            </a:r>
            <a:r>
              <a:rPr lang="ru-RU" sz="1600" i="1" dirty="0" err="1" smtClean="0">
                <a:solidFill>
                  <a:schemeClr val="tx1"/>
                </a:solidFill>
              </a:rPr>
              <a:t>комсомольський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діяч</a:t>
            </a:r>
            <a:r>
              <a:rPr lang="ru-RU" sz="1600" i="1" dirty="0" smtClean="0">
                <a:solidFill>
                  <a:schemeClr val="tx1"/>
                </a:solidFill>
              </a:rPr>
              <a:t>, в 1990-і роки </a:t>
            </a:r>
            <a:r>
              <a:rPr lang="ru-RU" sz="1600" i="1" dirty="0" err="1" smtClean="0">
                <a:solidFill>
                  <a:schemeClr val="tx1"/>
                </a:solidFill>
              </a:rPr>
              <a:t>займався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підприємництвом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і</a:t>
            </a:r>
            <a:r>
              <a:rPr lang="ru-RU" sz="1600" i="1" dirty="0" smtClean="0">
                <a:solidFill>
                  <a:schemeClr val="tx1"/>
                </a:solidFill>
              </a:rPr>
              <a:t> став </a:t>
            </a:r>
            <a:r>
              <a:rPr lang="ru-RU" sz="1600" i="1" dirty="0" err="1" smtClean="0">
                <a:solidFill>
                  <a:schemeClr val="tx1"/>
                </a:solidFill>
              </a:rPr>
              <a:t>однією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з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найбагатших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лю-дей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країни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43372" y="5572140"/>
            <a:ext cx="4857784" cy="1285860"/>
          </a:xfrm>
        </p:spPr>
        <p:txBody>
          <a:bodyPr>
            <a:normAutofit fontScale="92500" lnSpcReduction="10000"/>
          </a:bodyPr>
          <a:lstStyle/>
          <a:p>
            <a:r>
              <a:rPr lang="ru-RU" sz="3400" dirty="0" smtClean="0">
                <a:solidFill>
                  <a:srgbClr val="FF0000"/>
                </a:solidFill>
              </a:rPr>
              <a:t>                  </a:t>
            </a:r>
            <a:r>
              <a:rPr lang="ru-RU" sz="2600" dirty="0" err="1" smtClean="0">
                <a:solidFill>
                  <a:srgbClr val="FF0000"/>
                </a:solidFill>
              </a:rPr>
              <a:t>Орбан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Віктор</a:t>
            </a:r>
            <a:endParaRPr lang="ru-RU" sz="2600" dirty="0" smtClean="0">
              <a:solidFill>
                <a:srgbClr val="FF0000"/>
              </a:solidFill>
            </a:endParaRPr>
          </a:p>
          <a:p>
            <a:r>
              <a:rPr lang="ru-RU" sz="1700" i="1" dirty="0" smtClean="0">
                <a:solidFill>
                  <a:schemeClr val="tx1"/>
                </a:solidFill>
              </a:rPr>
              <a:t>              </a:t>
            </a:r>
            <a:r>
              <a:rPr lang="ru-RU" sz="1700" i="1" dirty="0" err="1" smtClean="0">
                <a:solidFill>
                  <a:schemeClr val="tx1"/>
                </a:solidFill>
              </a:rPr>
              <a:t>прем'єр-міністр</a:t>
            </a:r>
            <a:r>
              <a:rPr lang="ru-RU" sz="1700" i="1" dirty="0" smtClean="0">
                <a:solidFill>
                  <a:schemeClr val="tx1"/>
                </a:solidFill>
              </a:rPr>
              <a:t> </a:t>
            </a:r>
            <a:r>
              <a:rPr lang="ru-RU" sz="1700" i="1" dirty="0" err="1" smtClean="0">
                <a:solidFill>
                  <a:schemeClr val="tx1"/>
                </a:solidFill>
              </a:rPr>
              <a:t>Угорської</a:t>
            </a:r>
            <a:r>
              <a:rPr lang="ru-RU" sz="1700" i="1" dirty="0" smtClean="0">
                <a:solidFill>
                  <a:schemeClr val="tx1"/>
                </a:solidFill>
              </a:rPr>
              <a:t> </a:t>
            </a:r>
            <a:r>
              <a:rPr lang="ru-RU" sz="1700" i="1" dirty="0" err="1" smtClean="0">
                <a:solidFill>
                  <a:schemeClr val="tx1"/>
                </a:solidFill>
              </a:rPr>
              <a:t>Республіки</a:t>
            </a:r>
            <a:r>
              <a:rPr lang="ru-RU" sz="1700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700" i="1" dirty="0" smtClean="0">
                <a:solidFill>
                  <a:schemeClr val="tx1"/>
                </a:solidFill>
              </a:rPr>
              <a:t>                       у 1998-2002 роках </a:t>
            </a:r>
            <a:r>
              <a:rPr lang="ru-RU" sz="1700" i="1" dirty="0" err="1" smtClean="0">
                <a:solidFill>
                  <a:schemeClr val="tx1"/>
                </a:solidFill>
              </a:rPr>
              <a:t>і</a:t>
            </a:r>
            <a:r>
              <a:rPr lang="ru-RU" sz="1700" i="1" dirty="0" smtClean="0">
                <a:solidFill>
                  <a:schemeClr val="tx1"/>
                </a:solidFill>
              </a:rPr>
              <a:t> </a:t>
            </a:r>
            <a:r>
              <a:rPr lang="ru-RU" sz="1700" i="1" dirty="0" err="1" smtClean="0">
                <a:solidFill>
                  <a:schemeClr val="tx1"/>
                </a:solidFill>
              </a:rPr>
              <a:t>від</a:t>
            </a:r>
            <a:r>
              <a:rPr lang="ru-RU" sz="1700" i="1" dirty="0" smtClean="0">
                <a:solidFill>
                  <a:schemeClr val="tx1"/>
                </a:solidFill>
              </a:rPr>
              <a:t> 2010 р.</a:t>
            </a:r>
          </a:p>
          <a:p>
            <a:r>
              <a:rPr lang="ru-RU" sz="1700" i="1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sz="1700" i="1" dirty="0" err="1" smtClean="0">
                <a:solidFill>
                  <a:schemeClr val="tx1"/>
                </a:solidFill>
              </a:rPr>
              <a:t>Лідер</a:t>
            </a:r>
            <a:r>
              <a:rPr lang="ru-RU" sz="1700" i="1" dirty="0" smtClean="0">
                <a:solidFill>
                  <a:schemeClr val="tx1"/>
                </a:solidFill>
              </a:rPr>
              <a:t> </a:t>
            </a:r>
            <a:r>
              <a:rPr lang="ru-RU" sz="1700" i="1" dirty="0" err="1" smtClean="0">
                <a:solidFill>
                  <a:schemeClr val="tx1"/>
                </a:solidFill>
              </a:rPr>
              <a:t>партії</a:t>
            </a:r>
            <a:r>
              <a:rPr lang="ru-RU" sz="1700" i="1" dirty="0" smtClean="0">
                <a:solidFill>
                  <a:schemeClr val="tx1"/>
                </a:solidFill>
              </a:rPr>
              <a:t> </a:t>
            </a:r>
            <a:r>
              <a:rPr lang="ru-RU" sz="1700" i="1" dirty="0" err="1" smtClean="0">
                <a:solidFill>
                  <a:schemeClr val="tx1"/>
                </a:solidFill>
              </a:rPr>
              <a:t>Фідес</a:t>
            </a:r>
            <a:r>
              <a:rPr lang="ru-RU" sz="1700" i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22" name="Picture 2" descr="http://upload.wikimedia.org/wikipedia/commons/7/71/Gyurcsany_Ferenc-mszp-2-cro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47924"/>
            <a:ext cx="3800475" cy="4410076"/>
          </a:xfrm>
          <a:prstGeom prst="rect">
            <a:avLst/>
          </a:prstGeom>
          <a:noFill/>
        </p:spPr>
      </p:pic>
      <p:pic>
        <p:nvPicPr>
          <p:cNvPr id="30724" name="Picture 4" descr="http://upload.wikimedia.org/wikipedia/commons/thumb/4/42/EPP_Summit_March_2012_%284%29.jpg/399px-EPP_Summit_March_2012_%284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9277" y="0"/>
            <a:ext cx="3514723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3214686"/>
            <a:ext cx="9144000" cy="3643314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Будапешт   першим </a:t>
            </a:r>
            <a:r>
              <a:rPr lang="ru-RU" sz="2000" i="1" dirty="0" err="1" smtClean="0"/>
              <a:t>відкрив</a:t>
            </a:r>
            <a:r>
              <a:rPr lang="ru-RU" sz="2000" i="1" dirty="0" smtClean="0"/>
              <a:t> посольство в </a:t>
            </a:r>
            <a:r>
              <a:rPr lang="ru-RU" sz="2000" i="1" dirty="0" err="1" smtClean="0"/>
              <a:t>Україні</a:t>
            </a:r>
            <a:r>
              <a:rPr lang="ru-RU" sz="2000" i="1" dirty="0" smtClean="0"/>
              <a:t> 1991 р.;</a:t>
            </a:r>
          </a:p>
          <a:p>
            <a:r>
              <a:rPr lang="ru-RU" sz="2000" i="1" dirty="0" err="1" smtClean="0"/>
              <a:t>стабільне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зростання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двостороннього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товарообігу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який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починаючи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2001 р., </a:t>
            </a:r>
            <a:r>
              <a:rPr lang="ru-RU" sz="2000" i="1" dirty="0" err="1" smtClean="0"/>
              <a:t>збільшився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600 </a:t>
            </a:r>
            <a:r>
              <a:rPr lang="ru-RU" sz="2000" i="1" dirty="0" err="1" smtClean="0"/>
              <a:t>мільйонів</a:t>
            </a:r>
            <a:r>
              <a:rPr lang="ru-RU" sz="2000" i="1" dirty="0" smtClean="0"/>
              <a:t> до 3 </a:t>
            </a:r>
            <a:r>
              <a:rPr lang="ru-RU" sz="2000" i="1" dirty="0" err="1" smtClean="0"/>
              <a:t>мільярдів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доларів</a:t>
            </a:r>
            <a:r>
              <a:rPr lang="ru-RU" sz="2000" i="1" dirty="0" smtClean="0"/>
              <a:t> США.</a:t>
            </a:r>
          </a:p>
          <a:p>
            <a:r>
              <a:rPr lang="ru-RU" sz="2000" i="1" dirty="0" err="1" smtClean="0"/>
              <a:t>Угорський</a:t>
            </a:r>
            <a:r>
              <a:rPr lang="ru-RU" sz="2000" i="1" dirty="0" smtClean="0"/>
              <a:t> банк «ОТР» </a:t>
            </a:r>
            <a:r>
              <a:rPr lang="ru-RU" sz="2000" i="1" dirty="0" err="1" smtClean="0"/>
              <a:t>посідає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провідні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позиції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фінансовому</a:t>
            </a:r>
            <a:r>
              <a:rPr lang="ru-RU" sz="2000" i="1" dirty="0" smtClean="0"/>
              <a:t> ринку </a:t>
            </a:r>
            <a:r>
              <a:rPr lang="ru-RU" sz="2000" i="1" dirty="0" err="1" smtClean="0"/>
              <a:t>Ук</a:t>
            </a:r>
            <a:r>
              <a:rPr lang="ru-RU" sz="2000" i="1" dirty="0" smtClean="0"/>
              <a:t>-</a:t>
            </a:r>
          </a:p>
          <a:p>
            <a:pPr>
              <a:buNone/>
            </a:pPr>
            <a:r>
              <a:rPr lang="ru-RU" sz="2000" i="1" dirty="0" err="1" smtClean="0"/>
              <a:t>раїни</a:t>
            </a:r>
            <a:r>
              <a:rPr lang="ru-RU" sz="2000" i="1" dirty="0" smtClean="0"/>
              <a:t>.</a:t>
            </a:r>
          </a:p>
          <a:p>
            <a:r>
              <a:rPr lang="ru-RU" sz="2000" i="1" dirty="0" err="1" smtClean="0"/>
              <a:t>Особливе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значення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діяльність</a:t>
            </a:r>
            <a:r>
              <a:rPr lang="ru-RU" sz="2000" i="1" dirty="0" smtClean="0"/>
              <a:t> таких </a:t>
            </a:r>
            <a:r>
              <a:rPr lang="ru-RU" sz="2000" i="1" dirty="0" err="1" smtClean="0"/>
              <a:t>потужних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підприємств</a:t>
            </a:r>
            <a:r>
              <a:rPr lang="ru-RU" sz="2000" i="1" dirty="0" smtClean="0"/>
              <a:t>, як </a:t>
            </a:r>
            <a:r>
              <a:rPr lang="ru-RU" sz="2000" i="1" dirty="0" err="1" smtClean="0"/>
              <a:t>ме</a:t>
            </a:r>
            <a:r>
              <a:rPr lang="ru-RU" sz="2000" i="1" dirty="0" smtClean="0"/>
              <a:t>-</a:t>
            </a:r>
          </a:p>
          <a:p>
            <a:pPr>
              <a:buNone/>
            </a:pPr>
            <a:r>
              <a:rPr lang="ru-RU" sz="2000" i="1" dirty="0" err="1" smtClean="0"/>
              <a:t>талургійний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комбінат</a:t>
            </a:r>
            <a:r>
              <a:rPr lang="ru-RU" sz="2000" i="1" dirty="0" smtClean="0"/>
              <a:t> «</a:t>
            </a:r>
            <a:r>
              <a:rPr lang="ru-RU" sz="2000" i="1" dirty="0" err="1" smtClean="0"/>
              <a:t>Дунаферр</a:t>
            </a:r>
            <a:r>
              <a:rPr lang="ru-RU" sz="2000" i="1" dirty="0" smtClean="0"/>
              <a:t>» в </a:t>
            </a:r>
            <a:r>
              <a:rPr lang="ru-RU" sz="2000" i="1" dirty="0" err="1" smtClean="0"/>
              <a:t>Угорщині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фармацевтичний</a:t>
            </a:r>
            <a:r>
              <a:rPr lang="ru-RU" sz="2000" i="1" dirty="0" smtClean="0"/>
              <a:t> завод </a:t>
            </a:r>
          </a:p>
          <a:p>
            <a:pPr>
              <a:buNone/>
            </a:pPr>
            <a:r>
              <a:rPr lang="ru-RU" sz="2000" i="1" dirty="0" smtClean="0"/>
              <a:t>«</a:t>
            </a:r>
            <a:r>
              <a:rPr lang="ru-RU" sz="2000" i="1" dirty="0" err="1" smtClean="0"/>
              <a:t>Гедеон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Ріхтер</a:t>
            </a:r>
            <a:r>
              <a:rPr lang="ru-RU" sz="2000" i="1" dirty="0" smtClean="0"/>
              <a:t>» в </a:t>
            </a:r>
            <a:r>
              <a:rPr lang="ru-RU" sz="2000" i="1" dirty="0" err="1" smtClean="0"/>
              <a:t>Україні</a:t>
            </a:r>
            <a:r>
              <a:rPr lang="ru-RU" sz="2000" i="1" dirty="0" smtClean="0"/>
              <a:t>.</a:t>
            </a:r>
          </a:p>
          <a:p>
            <a:r>
              <a:rPr lang="uk-UA" sz="2000" i="1" dirty="0" smtClean="0"/>
              <a:t>Енергетична галузь  - </a:t>
            </a:r>
            <a:r>
              <a:rPr lang="uk-UA" sz="2000" i="1" dirty="0" err="1" smtClean="0"/>
              <a:t>Бурштинська</a:t>
            </a:r>
            <a:r>
              <a:rPr lang="uk-UA" sz="2000" i="1" dirty="0" smtClean="0"/>
              <a:t> ГЕС.</a:t>
            </a:r>
            <a:endParaRPr lang="ru-RU" sz="2000" i="1" dirty="0" smtClean="0"/>
          </a:p>
          <a:p>
            <a:r>
              <a:rPr lang="uk-UA" sz="2000" i="1" dirty="0" smtClean="0"/>
              <a:t>Туристична співпраця між країнами.</a:t>
            </a:r>
            <a:endParaRPr lang="ru-RU" sz="2000" i="1" dirty="0"/>
          </a:p>
        </p:txBody>
      </p:sp>
      <p:pic>
        <p:nvPicPr>
          <p:cNvPr id="31746" name="Picture 2" descr="http://upload.wikimedia.org/wikipedia/commons/thumb/4/49/Flag_of_Ukraine.svg/800px-Flag_of_Ukrain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96184" cy="2928958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thumb/c/c1/Flag_of_Hungary.svg/800px-Flag_of_Hungary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Джерела: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3116"/>
            <a:ext cx="4040188" cy="659352"/>
          </a:xfrm>
        </p:spPr>
        <p:txBody>
          <a:bodyPr/>
          <a:lstStyle/>
          <a:p>
            <a:r>
              <a:rPr lang="uk-UA" sz="2000" b="0" dirty="0" smtClean="0">
                <a:solidFill>
                  <a:schemeClr val="tx1"/>
                </a:solidFill>
              </a:rPr>
              <a:t>  </a:t>
            </a:r>
            <a:r>
              <a:rPr lang="en-US" sz="2000" b="0" dirty="0" smtClean="0">
                <a:solidFill>
                  <a:schemeClr val="tx1"/>
                </a:solidFill>
              </a:rPr>
              <a:t>http://orbanviktor.hu</a:t>
            </a:r>
            <a:endParaRPr lang="uk-UA" sz="2000" b="0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859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http://www.facebook.co</a:t>
            </a:r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643182"/>
            <a:ext cx="1791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http://lenta.ru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07181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http://uk.wikipedia.org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5004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http://ukurier.gov.ua</a:t>
            </a:r>
            <a:endParaRPr lang="ru-RU" sz="2000" dirty="0"/>
          </a:p>
        </p:txBody>
      </p:sp>
      <p:pic>
        <p:nvPicPr>
          <p:cNvPr id="32772" name="Picture 4" descr="http://www.beefly.com.ua/UserFiles/Image/ki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774" y="1071546"/>
            <a:ext cx="5016645" cy="3643338"/>
          </a:xfrm>
          <a:prstGeom prst="rect">
            <a:avLst/>
          </a:prstGeom>
          <a:noFill/>
        </p:spPr>
      </p:pic>
      <p:pic>
        <p:nvPicPr>
          <p:cNvPr id="32774" name="Picture 6" descr="http://cs405918.userapi.com/v405918877/3a8a/qmrYhIMH0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995765"/>
            <a:ext cx="5088417" cy="286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4941168"/>
            <a:ext cx="5120308" cy="1739472"/>
          </a:xfrm>
        </p:spPr>
        <p:txBody>
          <a:bodyPr/>
          <a:lstStyle/>
          <a:p>
            <a:r>
              <a:rPr lang="ru-RU" b="0" dirty="0" smtClean="0"/>
              <a:t>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Бедрій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Назар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b="0" dirty="0" smtClean="0">
              <a:solidFill>
                <a:schemeClr val="tx1"/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ru-RU" sz="1800" b="0" i="1" dirty="0" smtClean="0">
                <a:solidFill>
                  <a:schemeClr val="tx1"/>
                </a:solidFill>
              </a:rPr>
              <a:t>ВПУ-7  </a:t>
            </a:r>
          </a:p>
          <a:p>
            <a:endParaRPr lang="uk-UA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571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Савчин</a:t>
            </a:r>
            <a:r>
              <a:rPr lang="ru-RU" b="1" dirty="0" smtClean="0"/>
              <a:t> </a:t>
            </a:r>
            <a:r>
              <a:rPr lang="ru-RU" b="1" dirty="0" err="1" smtClean="0"/>
              <a:t>Євген</a:t>
            </a:r>
            <a:r>
              <a:rPr lang="ru-RU" b="1" dirty="0" smtClean="0"/>
              <a:t> </a:t>
            </a:r>
          </a:p>
          <a:p>
            <a:endParaRPr lang="ru-RU" dirty="0" smtClean="0"/>
          </a:p>
          <a:p>
            <a:r>
              <a:rPr lang="ru-RU" i="1" dirty="0" err="1" smtClean="0"/>
              <a:t>Калуський</a:t>
            </a:r>
            <a:r>
              <a:rPr lang="ru-RU" i="1" dirty="0" smtClean="0"/>
              <a:t> </a:t>
            </a:r>
            <a:r>
              <a:rPr lang="ru-RU" i="1" dirty="0" err="1" smtClean="0"/>
              <a:t>політехнічний</a:t>
            </a:r>
            <a:r>
              <a:rPr lang="ru-RU" i="1" dirty="0" smtClean="0"/>
              <a:t> </a:t>
            </a:r>
            <a:r>
              <a:rPr lang="ru-RU" i="1" dirty="0" err="1" smtClean="0"/>
              <a:t>коледж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928662" y="714356"/>
            <a:ext cx="7286676" cy="1739472"/>
          </a:xfrm>
        </p:spPr>
        <p:txBody>
          <a:bodyPr/>
          <a:lstStyle/>
          <a:p>
            <a:r>
              <a:rPr lang="uk-UA" b="0" i="1" dirty="0" smtClean="0">
                <a:solidFill>
                  <a:schemeClr val="tx1"/>
                </a:solidFill>
              </a:rPr>
              <a:t>Презентацію на тему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“Угорщина</a:t>
            </a:r>
            <a:r>
              <a:rPr lang="uk-UA" dirty="0" smtClean="0">
                <a:solidFill>
                  <a:srgbClr val="0070C0"/>
                </a:solidFill>
              </a:rPr>
              <a:t> після Другої Світової </a:t>
            </a:r>
            <a:r>
              <a:rPr lang="uk-UA" dirty="0" err="1" smtClean="0">
                <a:solidFill>
                  <a:srgbClr val="0070C0"/>
                </a:solidFill>
              </a:rPr>
              <a:t>війни”</a:t>
            </a:r>
            <a:r>
              <a:rPr lang="uk-UA" dirty="0" smtClean="0">
                <a:solidFill>
                  <a:srgbClr val="0070C0"/>
                </a:solidFill>
              </a:rPr>
              <a:t> виконали: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635795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м.Калуш/2012</a:t>
            </a:r>
            <a:endParaRPr lang="ru-RU" b="1" dirty="0"/>
          </a:p>
        </p:txBody>
      </p:sp>
      <p:pic>
        <p:nvPicPr>
          <p:cNvPr id="2050" name="Picture 2" descr="http://kpk.if.ua/uploads/fotki/mini/s3853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2381250" cy="1790701"/>
          </a:xfrm>
          <a:prstGeom prst="rect">
            <a:avLst/>
          </a:prstGeom>
          <a:noFill/>
        </p:spPr>
      </p:pic>
      <p:pic>
        <p:nvPicPr>
          <p:cNvPr id="2052" name="Picture 4" descr="http://www.vpu7.com.ua/photo/tpl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2571750" cy="1724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/>
              <a:t>Столиця </a:t>
            </a:r>
            <a:r>
              <a:rPr lang="uk-UA" sz="2400" b="1" dirty="0" smtClean="0">
                <a:solidFill>
                  <a:srgbClr val="0070C0"/>
                </a:solidFill>
              </a:rPr>
              <a:t>Угорщини</a:t>
            </a:r>
            <a:r>
              <a:rPr lang="uk-UA" sz="2000" b="1" dirty="0" smtClean="0"/>
              <a:t> є </a:t>
            </a:r>
            <a:r>
              <a:rPr lang="uk-UA" sz="2700" b="1" dirty="0" smtClean="0">
                <a:solidFill>
                  <a:srgbClr val="0070C0"/>
                </a:solidFill>
              </a:rPr>
              <a:t>Будапешт</a:t>
            </a:r>
            <a:r>
              <a:rPr lang="uk-UA" sz="2000" b="1" dirty="0" smtClean="0"/>
              <a:t>. Будапешт по праву вважають однією з гарніших столиць Європи.  До 1872 р. столиця </a:t>
            </a:r>
            <a:r>
              <a:rPr lang="uk-UA" sz="2200" b="1" dirty="0" smtClean="0">
                <a:solidFill>
                  <a:srgbClr val="0070C0"/>
                </a:solidFill>
              </a:rPr>
              <a:t>Угорщини</a:t>
            </a:r>
            <a:r>
              <a:rPr lang="uk-UA" sz="2000" b="1" dirty="0" smtClean="0"/>
              <a:t> являла собою три самостійних </a:t>
            </a:r>
            <a:r>
              <a:rPr lang="uk-UA" sz="2000" b="1" dirty="0" err="1" smtClean="0"/>
              <a:t>тери-торії</a:t>
            </a:r>
            <a:r>
              <a:rPr lang="uk-UA" sz="2000" b="1" dirty="0" smtClean="0"/>
              <a:t> : </a:t>
            </a:r>
            <a:r>
              <a:rPr lang="uk-UA" sz="2700" b="1" dirty="0" smtClean="0">
                <a:solidFill>
                  <a:srgbClr val="FF0000"/>
                </a:solidFill>
              </a:rPr>
              <a:t>Буда, </a:t>
            </a:r>
            <a:r>
              <a:rPr lang="uk-UA" sz="2700" b="1" dirty="0" err="1" smtClean="0">
                <a:solidFill>
                  <a:srgbClr val="FF0000"/>
                </a:solidFill>
              </a:rPr>
              <a:t>Пешт</a:t>
            </a:r>
            <a:r>
              <a:rPr lang="uk-UA" sz="2700" b="1" dirty="0" smtClean="0">
                <a:solidFill>
                  <a:srgbClr val="FF0000"/>
                </a:solidFill>
              </a:rPr>
              <a:t> і Обуда</a:t>
            </a:r>
            <a:r>
              <a:rPr lang="uk-UA" sz="2700" b="1" dirty="0" smtClean="0"/>
              <a:t>. </a:t>
            </a:r>
            <a:endParaRPr lang="uk-UA" sz="2700" b="1" dirty="0"/>
          </a:p>
        </p:txBody>
      </p:sp>
      <p:pic>
        <p:nvPicPr>
          <p:cNvPr id="6" name="Содержимое 5" descr="hungary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8580" y="3553949"/>
            <a:ext cx="5585420" cy="3304051"/>
          </a:xfrm>
        </p:spPr>
      </p:pic>
      <p:pic>
        <p:nvPicPr>
          <p:cNvPr id="11268" name="Picture 4" descr="http://cs405918.userapi.com/v405918877/39ae/WifO1r1yF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286256"/>
            <a:ext cx="4571989" cy="2571744"/>
          </a:xfrm>
          <a:prstGeom prst="rect">
            <a:avLst/>
          </a:prstGeom>
          <a:noFill/>
        </p:spPr>
      </p:pic>
      <p:pic>
        <p:nvPicPr>
          <p:cNvPr id="11270" name="Picture 6" descr="http://cs405918.userapi.com/v405918877/39f4/O77qobG30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79" y="1214422"/>
            <a:ext cx="4953035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435038"/>
          </a:xfrm>
        </p:spPr>
        <p:txBody>
          <a:bodyPr>
            <a:noAutofit/>
          </a:bodyPr>
          <a:lstStyle/>
          <a:p>
            <a:r>
              <a:rPr lang="uk-UA" sz="1800" dirty="0" smtClean="0"/>
              <a:t>Географічне положення </a:t>
            </a:r>
            <a:r>
              <a:rPr lang="uk-UA" sz="2000" b="1" dirty="0" smtClean="0">
                <a:solidFill>
                  <a:srgbClr val="0070C0"/>
                </a:solidFill>
              </a:rPr>
              <a:t>Угорщини </a:t>
            </a:r>
            <a:r>
              <a:rPr lang="uk-UA" sz="1800" dirty="0" smtClean="0"/>
              <a:t>- розташована у Центральній Європі – Південно-Східна частина, (між 45,48' та 48,35' градусами північної широти і 16,05' та 22,58' </a:t>
            </a:r>
            <a:r>
              <a:rPr lang="uk-UA" sz="1800" dirty="0" err="1" smtClean="0"/>
              <a:t>градуса-ми</a:t>
            </a:r>
            <a:r>
              <a:rPr lang="uk-UA" sz="1800" dirty="0" smtClean="0"/>
              <a:t> східної довготи). Межує з </a:t>
            </a:r>
            <a:r>
              <a:rPr lang="uk-UA" sz="1800" b="1" dirty="0" smtClean="0">
                <a:solidFill>
                  <a:srgbClr val="FFC000"/>
                </a:solidFill>
              </a:rPr>
              <a:t>Україною</a:t>
            </a:r>
            <a:r>
              <a:rPr lang="uk-UA" sz="1800" b="1" dirty="0" smtClean="0">
                <a:solidFill>
                  <a:srgbClr val="FFFF00"/>
                </a:solidFill>
              </a:rPr>
              <a:t> </a:t>
            </a:r>
            <a:r>
              <a:rPr lang="uk-UA" sz="1800" dirty="0" smtClean="0"/>
              <a:t>(спільний кордон - 103 км), 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</a:rPr>
              <a:t>Румунією</a:t>
            </a:r>
            <a:r>
              <a:rPr lang="uk-UA" sz="1800" dirty="0" smtClean="0"/>
              <a:t> (443 км), </a:t>
            </a:r>
            <a:r>
              <a:rPr lang="uk-UA" sz="1800" b="1" dirty="0" smtClean="0">
                <a:solidFill>
                  <a:srgbClr val="FF0000"/>
                </a:solidFill>
              </a:rPr>
              <a:t>Сербією</a:t>
            </a:r>
            <a:r>
              <a:rPr lang="uk-UA" sz="1800" dirty="0" smtClean="0"/>
              <a:t> та </a:t>
            </a:r>
            <a:r>
              <a:rPr lang="uk-UA" sz="1800" b="1" dirty="0" smtClean="0">
                <a:solidFill>
                  <a:srgbClr val="663300"/>
                </a:solidFill>
              </a:rPr>
              <a:t>Чорногорією</a:t>
            </a:r>
            <a:r>
              <a:rPr lang="uk-UA" sz="1800" dirty="0" smtClean="0"/>
              <a:t> (151 км), </a:t>
            </a:r>
            <a:r>
              <a:rPr lang="uk-UA" sz="1800" b="1" dirty="0" smtClean="0">
                <a:solidFill>
                  <a:srgbClr val="7030A0"/>
                </a:solidFill>
              </a:rPr>
              <a:t>Хорватією</a:t>
            </a:r>
            <a:r>
              <a:rPr lang="uk-UA" sz="1800" dirty="0" smtClean="0"/>
              <a:t> (329 км), </a:t>
            </a:r>
            <a:r>
              <a:rPr lang="uk-UA" sz="1800" b="1" dirty="0" smtClean="0">
                <a:solidFill>
                  <a:srgbClr val="C00000"/>
                </a:solidFill>
              </a:rPr>
              <a:t>Словенією</a:t>
            </a:r>
            <a:r>
              <a:rPr lang="uk-UA" sz="1800" dirty="0" smtClean="0"/>
              <a:t> (102 км), </a:t>
            </a:r>
            <a:r>
              <a:rPr lang="uk-UA" sz="1800" b="1" dirty="0" smtClean="0">
                <a:solidFill>
                  <a:schemeClr val="tx1"/>
                </a:solidFill>
              </a:rPr>
              <a:t>Австрією</a:t>
            </a:r>
            <a:r>
              <a:rPr lang="uk-UA" sz="1800" dirty="0" smtClean="0"/>
              <a:t> (366 км), </a:t>
            </a:r>
            <a:r>
              <a:rPr lang="uk-UA" sz="1800" b="1" dirty="0" smtClean="0">
                <a:solidFill>
                  <a:srgbClr val="00B050"/>
                </a:solidFill>
              </a:rPr>
              <a:t>Словаччиною</a:t>
            </a:r>
            <a:r>
              <a:rPr lang="uk-UA" sz="1800" dirty="0" smtClean="0"/>
              <a:t> (515 км). </a:t>
            </a:r>
            <a:endParaRPr lang="uk-UA" sz="1800" dirty="0"/>
          </a:p>
        </p:txBody>
      </p:sp>
      <p:pic>
        <p:nvPicPr>
          <p:cNvPr id="6" name="Содержимое 3" descr="s0161jnuagboqk87ve3em7h5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00174"/>
            <a:ext cx="8136904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214422"/>
          </a:xfrm>
        </p:spPr>
        <p:txBody>
          <a:bodyPr>
            <a:noAutofit/>
          </a:bodyPr>
          <a:lstStyle/>
          <a:p>
            <a:r>
              <a:rPr lang="uk-UA" sz="1800" dirty="0" smtClean="0"/>
              <a:t>Територія </a:t>
            </a:r>
            <a:r>
              <a:rPr lang="uk-UA" sz="1800" b="1" dirty="0" smtClean="0">
                <a:solidFill>
                  <a:srgbClr val="002060"/>
                </a:solidFill>
              </a:rPr>
              <a:t>Угорщини</a:t>
            </a:r>
            <a:r>
              <a:rPr lang="uk-UA" sz="1800" dirty="0" smtClean="0"/>
              <a:t> переважно рівнинна. </a:t>
            </a:r>
            <a:r>
              <a:rPr lang="uk-UA" sz="2000" b="1" dirty="0" smtClean="0">
                <a:solidFill>
                  <a:srgbClr val="FF0000"/>
                </a:solidFill>
              </a:rPr>
              <a:t>Дунай</a:t>
            </a:r>
            <a:r>
              <a:rPr lang="uk-UA" sz="1800" dirty="0" smtClean="0"/>
              <a:t>, що формує частину </a:t>
            </a:r>
            <a:r>
              <a:rPr lang="uk-UA" sz="1800" dirty="0" err="1" smtClean="0"/>
              <a:t>угорсько-словаць-кої</a:t>
            </a:r>
            <a:r>
              <a:rPr lang="uk-UA" sz="1800" dirty="0" smtClean="0"/>
              <a:t> межі ділить країну на два регіони. На півночі країни знаходяться відроги </a:t>
            </a:r>
            <a:r>
              <a:rPr lang="uk-UA" sz="1800" b="1" i="1" dirty="0" smtClean="0">
                <a:solidFill>
                  <a:srgbClr val="663300"/>
                </a:solidFill>
              </a:rPr>
              <a:t>Альп</a:t>
            </a:r>
            <a:r>
              <a:rPr lang="uk-UA" sz="1800" dirty="0" smtClean="0"/>
              <a:t> і </a:t>
            </a:r>
            <a:r>
              <a:rPr lang="uk-UA" sz="1800" dirty="0" err="1" smtClean="0"/>
              <a:t>най-вища</a:t>
            </a:r>
            <a:r>
              <a:rPr lang="uk-UA" sz="1800" dirty="0" smtClean="0"/>
              <a:t> точка Угорщини - гора </a:t>
            </a:r>
            <a:r>
              <a:rPr lang="uk-UA" sz="1800" b="1" i="1" dirty="0" err="1" smtClean="0">
                <a:solidFill>
                  <a:srgbClr val="663300"/>
                </a:solidFill>
              </a:rPr>
              <a:t>Кекеш</a:t>
            </a:r>
            <a:r>
              <a:rPr lang="uk-UA" sz="1800" dirty="0" smtClean="0"/>
              <a:t> (1015 м). На заході розташовані невисокі гори </a:t>
            </a:r>
            <a:r>
              <a:rPr lang="uk-UA" sz="1800" b="1" i="1" dirty="0" err="1" smtClean="0">
                <a:solidFill>
                  <a:srgbClr val="663300"/>
                </a:solidFill>
              </a:rPr>
              <a:t>Мешек</a:t>
            </a:r>
            <a:r>
              <a:rPr lang="uk-UA" sz="1800" dirty="0" smtClean="0"/>
              <a:t> і </a:t>
            </a:r>
            <a:r>
              <a:rPr lang="uk-UA" sz="1800" b="1" i="1" dirty="0" err="1" smtClean="0">
                <a:solidFill>
                  <a:srgbClr val="663300"/>
                </a:solidFill>
              </a:rPr>
              <a:t>Бакон</a:t>
            </a:r>
            <a:r>
              <a:rPr lang="uk-UA" sz="1800" dirty="0" err="1" smtClean="0"/>
              <a:t>і</a:t>
            </a:r>
            <a:r>
              <a:rPr lang="uk-UA" sz="1800" dirty="0" smtClean="0"/>
              <a:t>, а також найкрупніше озеро у Центральній Європі - </a:t>
            </a:r>
            <a:r>
              <a:rPr lang="uk-UA" sz="1800" b="1" i="1" dirty="0" smtClean="0">
                <a:solidFill>
                  <a:srgbClr val="663300"/>
                </a:solidFill>
              </a:rPr>
              <a:t>Балатон. </a:t>
            </a:r>
            <a:endParaRPr lang="uk-UA" sz="1800" b="1" i="1" dirty="0">
              <a:solidFill>
                <a:srgbClr val="663300"/>
              </a:solidFill>
            </a:endParaRPr>
          </a:p>
        </p:txBody>
      </p:sp>
      <p:pic>
        <p:nvPicPr>
          <p:cNvPr id="9218" name="Picture 2" descr="http://cs405918.userapi.com/v405918877/3a9e/1K6DH0bQ2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736"/>
            <a:ext cx="5286412" cy="2973607"/>
          </a:xfrm>
          <a:prstGeom prst="trapezoid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http://cs405918.userapi.com/v405918877/39a4/v6-l8NhmW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43314"/>
            <a:ext cx="5469419" cy="3076549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000108"/>
            <a:ext cx="4857752" cy="3845720"/>
          </a:xfrm>
        </p:spPr>
        <p:txBody>
          <a:bodyPr/>
          <a:lstStyle/>
          <a:p>
            <a:r>
              <a:rPr lang="ru-RU" dirty="0" err="1" smtClean="0"/>
              <a:t>Генеральний</a:t>
            </a:r>
            <a:r>
              <a:rPr lang="ru-RU" dirty="0" smtClean="0"/>
              <a:t> </a:t>
            </a:r>
            <a:r>
              <a:rPr lang="ru-RU" dirty="0" err="1" smtClean="0"/>
              <a:t>секретар</a:t>
            </a:r>
            <a:r>
              <a:rPr lang="ru-RU" dirty="0" smtClean="0"/>
              <a:t> </a:t>
            </a:r>
            <a:r>
              <a:rPr lang="ru-RU" dirty="0" err="1" smtClean="0"/>
              <a:t>Комуніс-тичної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Угорщини</a:t>
            </a:r>
            <a:r>
              <a:rPr lang="ru-RU" dirty="0" smtClean="0"/>
              <a:t> (1945–1948 р.р.);</a:t>
            </a:r>
          </a:p>
          <a:p>
            <a:r>
              <a:rPr lang="ru-RU" dirty="0" err="1" smtClean="0"/>
              <a:t>Генеральний</a:t>
            </a:r>
            <a:r>
              <a:rPr lang="ru-RU" dirty="0" smtClean="0"/>
              <a:t> </a:t>
            </a:r>
            <a:r>
              <a:rPr lang="ru-RU" dirty="0" err="1" smtClean="0"/>
              <a:t>секретар</a:t>
            </a:r>
            <a:r>
              <a:rPr lang="ru-RU" dirty="0" smtClean="0"/>
              <a:t> </a:t>
            </a:r>
            <a:r>
              <a:rPr lang="ru-RU" dirty="0" err="1" smtClean="0"/>
              <a:t>Угорської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(1948–1956 р.р.).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71935" y="3012280"/>
            <a:ext cx="5072065" cy="3845720"/>
          </a:xfrm>
        </p:spPr>
        <p:txBody>
          <a:bodyPr/>
          <a:lstStyle/>
          <a:p>
            <a:r>
              <a:rPr lang="ru-RU" dirty="0" smtClean="0"/>
              <a:t>Нова </a:t>
            </a:r>
            <a:r>
              <a:rPr lang="ru-RU" dirty="0" err="1" smtClean="0"/>
              <a:t>конституція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C00000"/>
                </a:solidFill>
              </a:rPr>
              <a:t>1949 р.</a:t>
            </a:r>
            <a:r>
              <a:rPr lang="ru-RU" dirty="0" smtClean="0"/>
              <a:t>) написана</a:t>
            </a:r>
          </a:p>
          <a:p>
            <a:pPr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Радянською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націоналізація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колективізація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дарстві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опозиції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пригнічені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терором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репресіями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служб</a:t>
            </a:r>
          </a:p>
          <a:p>
            <a:pPr>
              <a:buNone/>
            </a:pPr>
            <a:r>
              <a:rPr lang="ru-RU" dirty="0" err="1" smtClean="0"/>
              <a:t>безпеки</a:t>
            </a:r>
            <a:r>
              <a:rPr lang="ru-RU" dirty="0" smtClean="0"/>
              <a:t> (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без-</a:t>
            </a:r>
          </a:p>
          <a:p>
            <a:pPr>
              <a:buNone/>
            </a:pPr>
            <a:r>
              <a:rPr lang="ru-RU" dirty="0" smtClean="0"/>
              <a:t>пеки).</a:t>
            </a:r>
            <a:endParaRPr lang="ru-RU" dirty="0"/>
          </a:p>
        </p:txBody>
      </p:sp>
      <p:pic>
        <p:nvPicPr>
          <p:cNvPr id="28674" name="Picture 2" descr="http://upload.wikimedia.org/wikipedia/commons/e/e5/Matyas_Rako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5" y="3227545"/>
            <a:ext cx="3063867" cy="292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57224" y="571480"/>
            <a:ext cx="4040188" cy="6593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dirty="0" err="1" smtClean="0">
                <a:solidFill>
                  <a:srgbClr val="C00000"/>
                </a:solidFill>
              </a:rPr>
              <a:t>Матяш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Ракоші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8676" name="Picture 4" descr="http://upload.wikimedia.org/wikipedia/commons/thumb/8/8d/Coat_of_arms_of_Hungary_%281957-1990%29.svg/246px-Coat_of_arms_of_Hungary_%281957-1990%29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52"/>
            <a:ext cx="234315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5715040" cy="2857520"/>
          </a:xfrm>
        </p:spPr>
        <p:txBody>
          <a:bodyPr>
            <a:noAutofit/>
          </a:bodyPr>
          <a:lstStyle/>
          <a:p>
            <a:r>
              <a:rPr lang="uk-UA" sz="1600" b="1" i="1" dirty="0" smtClean="0">
                <a:solidFill>
                  <a:schemeClr val="tx1"/>
                </a:solidFill>
                <a:latin typeface="+mn-lt"/>
              </a:rPr>
              <a:t>                             </a:t>
            </a:r>
            <a:r>
              <a:rPr lang="en-US" sz="1600" b="1" i="1" dirty="0" smtClean="0">
                <a:solidFill>
                  <a:schemeClr val="tx1"/>
                </a:solidFill>
                <a:latin typeface="+mn-lt"/>
              </a:rPr>
              <a:t>Nagy, </a:t>
            </a:r>
            <a:r>
              <a:rPr lang="en-US" sz="1600" b="1" i="1" dirty="0" err="1" smtClean="0">
                <a:solidFill>
                  <a:schemeClr val="tx1"/>
                </a:solidFill>
                <a:latin typeface="+mn-lt"/>
              </a:rPr>
              <a:t>Imre</a:t>
            </a:r>
            <a:r>
              <a:rPr lang="uk-UA" sz="1600" b="1" i="1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n-US" sz="1600" b="1" i="1" dirty="0" smtClean="0">
                <a:solidFill>
                  <a:schemeClr val="tx1"/>
                </a:solidFill>
                <a:latin typeface="+mn-lt"/>
              </a:rPr>
              <a:t>1896–1958</a:t>
            </a:r>
            <a:r>
              <a:rPr lang="uk-UA" sz="16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600" b="1" i="1" dirty="0" err="1" smtClean="0">
                <a:solidFill>
                  <a:schemeClr val="tx1"/>
                </a:solidFill>
                <a:latin typeface="+mn-lt"/>
              </a:rPr>
              <a:t>р.р</a:t>
            </a:r>
            <a:r>
              <a:rPr lang="uk-UA" sz="1600" b="1" i="1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uk-UA" sz="1600" b="1" i="1" dirty="0" smtClean="0">
                <a:solidFill>
                  <a:schemeClr val="tx1"/>
                </a:solidFill>
                <a:latin typeface="+mn-lt"/>
              </a:rPr>
            </a:br>
            <a:r>
              <a:rPr lang="uk-UA" sz="16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1600" b="1" i="1" dirty="0" smtClean="0">
                <a:solidFill>
                  <a:schemeClr val="tx1"/>
                </a:solidFill>
                <a:latin typeface="+mn-lt"/>
              </a:rPr>
            </a:br>
            <a:r>
              <a:rPr lang="uk-UA" sz="1600" dirty="0" smtClean="0">
                <a:latin typeface="+mn-lt"/>
              </a:rPr>
              <a:t>Народився 7 червня 1896 у </a:t>
            </a:r>
            <a:r>
              <a:rPr lang="uk-UA" sz="1600" b="1" dirty="0" err="1" smtClean="0">
                <a:solidFill>
                  <a:srgbClr val="C00000"/>
                </a:solidFill>
                <a:latin typeface="+mn-lt"/>
              </a:rPr>
              <a:t>Капошваре</a:t>
            </a:r>
            <a:r>
              <a:rPr lang="uk-UA" sz="1600" dirty="0" smtClean="0">
                <a:latin typeface="+mn-lt"/>
              </a:rPr>
              <a:t> в селянській родині. В роки </a:t>
            </a:r>
            <a:r>
              <a:rPr lang="uk-UA" sz="1600" b="1" dirty="0" smtClean="0">
                <a:solidFill>
                  <a:srgbClr val="002060"/>
                </a:solidFill>
                <a:latin typeface="+mn-lt"/>
              </a:rPr>
              <a:t>Першої Світової війни </a:t>
            </a:r>
            <a:r>
              <a:rPr lang="uk-UA" sz="1600" dirty="0" smtClean="0">
                <a:latin typeface="+mn-lt"/>
              </a:rPr>
              <a:t>служив в </a:t>
            </a:r>
            <a:r>
              <a:rPr lang="uk-UA" sz="1600" b="1" dirty="0" smtClean="0">
                <a:solidFill>
                  <a:srgbClr val="002060"/>
                </a:solidFill>
                <a:latin typeface="+mn-lt"/>
              </a:rPr>
              <a:t>Австро-Угорській армії,</a:t>
            </a:r>
            <a:r>
              <a:rPr lang="uk-UA" sz="1600" dirty="0" smtClean="0">
                <a:latin typeface="+mn-lt"/>
              </a:rPr>
              <a:t> потрапив у російський полон. Брав участь у </a:t>
            </a:r>
            <a:r>
              <a:rPr lang="uk-UA" sz="1600" b="1" dirty="0" err="1" smtClean="0">
                <a:solidFill>
                  <a:srgbClr val="002060"/>
                </a:solidFill>
                <a:latin typeface="+mn-lt"/>
              </a:rPr>
              <a:t>більшо-вицькій</a:t>
            </a:r>
            <a:r>
              <a:rPr lang="uk-UA" sz="1600" b="1" dirty="0" smtClean="0">
                <a:solidFill>
                  <a:srgbClr val="002060"/>
                </a:solidFill>
                <a:latin typeface="+mn-lt"/>
              </a:rPr>
              <a:t> революції і Громадянській війні.</a:t>
            </a:r>
            <a:r>
              <a:rPr lang="uk-UA" sz="1600" dirty="0" smtClean="0">
                <a:latin typeface="+mn-lt"/>
              </a:rPr>
              <a:t> Після війни </a:t>
            </a:r>
            <a:r>
              <a:rPr lang="uk-UA" sz="1600" dirty="0" err="1" smtClean="0">
                <a:latin typeface="+mn-lt"/>
              </a:rPr>
              <a:t>по-вернувся</a:t>
            </a:r>
            <a:r>
              <a:rPr lang="uk-UA" sz="1600" dirty="0" smtClean="0">
                <a:latin typeface="+mn-lt"/>
              </a:rPr>
              <a:t> в Угорщину, але в 1928 р. був змушений бігти до СРСР, де залишався до 1944 р. Настання Червоної армії </a:t>
            </a:r>
            <a:r>
              <a:rPr lang="uk-UA" sz="1600" dirty="0" err="1" smtClean="0">
                <a:latin typeface="+mn-lt"/>
              </a:rPr>
              <a:t>доз-волило</a:t>
            </a:r>
            <a:r>
              <a:rPr lang="uk-UA" sz="1600" dirty="0" smtClean="0">
                <a:latin typeface="+mn-lt"/>
              </a:rPr>
              <a:t> йому повернутися в Угорщину. У 1944–1945 </a:t>
            </a:r>
            <a:r>
              <a:rPr lang="uk-UA" sz="1600" dirty="0" err="1" smtClean="0">
                <a:latin typeface="+mn-lt"/>
              </a:rPr>
              <a:t>р.р</a:t>
            </a:r>
            <a:r>
              <a:rPr lang="uk-UA" sz="1600" dirty="0" smtClean="0">
                <a:latin typeface="+mn-lt"/>
              </a:rPr>
              <a:t>. </a:t>
            </a:r>
            <a:r>
              <a:rPr lang="uk-UA" sz="1800" b="1" i="1" dirty="0" smtClean="0">
                <a:solidFill>
                  <a:schemeClr val="tx1"/>
                </a:solidFill>
                <a:latin typeface="+mn-lt"/>
              </a:rPr>
              <a:t>Надь</a:t>
            </a:r>
            <a:r>
              <a:rPr lang="uk-UA" sz="1600" dirty="0" smtClean="0">
                <a:latin typeface="+mn-lt"/>
              </a:rPr>
              <a:t> – міністр землеробства тимчасового уряду, у 1947 р. – член політбюро компартії, у наступні роки – міністр заготівель. Виступав проти примусової колективізації, у 1949–1951 </a:t>
            </a:r>
            <a:r>
              <a:rPr lang="uk-UA" sz="1600" dirty="0" err="1" smtClean="0">
                <a:latin typeface="+mn-lt"/>
              </a:rPr>
              <a:t>р.р</a:t>
            </a:r>
            <a:r>
              <a:rPr lang="uk-UA" sz="1600" dirty="0" smtClean="0">
                <a:latin typeface="+mn-lt"/>
              </a:rPr>
              <a:t>. був виведений зі складу політбюро, однак відновлений в уряді після публічного покаяння</a:t>
            </a:r>
            <a:endParaRPr lang="uk-UA" sz="1600" dirty="0">
              <a:latin typeface="+mn-lt"/>
            </a:endParaRPr>
          </a:p>
        </p:txBody>
      </p:sp>
      <p:pic>
        <p:nvPicPr>
          <p:cNvPr id="7" name="Содержимое 6" descr="unggerb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29322" y="785794"/>
            <a:ext cx="2952328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429388" y="5357826"/>
            <a:ext cx="2071702" cy="654843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ІМРЕ НАДЬ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0" name="AutoShape 2" descr="data:image/jpeg;base64,/9j/4AAQSkZJRgABAQAAAQABAAD/2wCEAAkGBhQSERUUExQVFRUWGBwXGBgYGRoaGRkcFRgYGBUdGBYYGyYeHBwjGhUYIC8gJScpLC4sFR8xNTAqNScrLCkBCQoKDgwOGg8PGikcHBwsKSkpKSkpKSwpKSwsKSkpKSwpKSkpKSwpKSkpKSkpKSkpKSwpKSkpKSkpKSkpLCksLP/AABEIANEA6QMBIgACEQEDEQH/xAAcAAABBQEBAQAAAAAAAAAAAAAAAwQFBgcCAQj/xABPEAACAQIEBAMFBAYECggHAAABAhEAAwQSITEFEyJBBlFhBxQycZEjQoGhJDNSYrHBFYLR8ENEVHKDk6PT4fEWFzVTc8PS4wglNJKiwuL/xAAZAQADAQEBAAAAAAAAAAAAAAAAAQIDBAX/xAAiEQACAgICAwEBAQEAAAAAAAAAAQIRITEDEhNBUQRhgSL/2gAMAwEAAhEDEQA/ANxooooAKKKKACiiigArya8dorzPRRLkkd0V4DXtBR4aSa/FK0ndtSKar2Zz7VcQN8VyuKFN2tRXOSK1UEcb5+Reh414CuBix5GuLbA101oVPVGnkm1cWhdXmvZpqBXavUuJpHl+jiik1uCvTcpUa91R3RXKtXVIpOzyivaKBnLGueZ6GlK8igWRI3vQ1y2LjsfypeK8KCngWROzfzdjS1crbArqhjQUUUUhhRRRQAUVxdYgaCT6mP5VyLhyyRrEwIOvlNACjGkRXtpywkjKfLfsPL6fhXeSqToylFyZ0BXjGvaSa9SRUpKKyeC9513zhE7CoDxJx84fIFQMXkySYGWNwNT8VVDi3iJn671zLbUFio0WFBZiANWGWd/Km6M4Of8AhozcTs/97a/+9f7a7lWEqQR6EGsib2k8OBjnTPdbbkiBvAHYVYL2MsKDN1VKqGZmOXKDlyydInMD+NZ96NJQUlkvL2SNaSE1WOH8QJg2r+cHQxcFzsfXTapKzj7ocKSGGYAyNYbvIrWHKmcvL+asxJdTXZeuSKMtanLbQB6VVZpMLTtF0qJOjfhg5PJ6oiuq8r2sj0EqCKKKKACiiigAooooAKKKKACiiigAqG434iTD9PxXNDlHYEwCx7CamazL2jrd98QoBysg5p0kBhdyxP7yLsDvQBIN4lvtBN5UnsAqjU7S0x5d96WbjF25kVsrSwIBHkZBIBGo3r5+8Y4JU4neXKdLskRplIVl09dfyrVsVhs1/EAz1WgIDwIkD7OCCr/takmE2iocX9BNF1/6T3UBLqhE9swPbtJp7Z8TS2VrZEkCQcwGYwJ0Hp9ax7CYzlcSs2EvXXDW7xe1zzc61tMyAlySNNttQKm+BcXv3XwgW8jB8Tld2Ah7aC2Yt6zIDlZ81Y7EU12sHVGwia6FugmuqszjFPZRvaIWD4fKN+YCfIBMwKiDJzKulY3wC++Iwt5rz8xs97qZoVf0RxLbdOsEAaTPatj9pQHMwhImGuf1ejf+X9asb8JXQcPckZ2514gCct1jhbpAI/ZYaeVItKkV3hOAu2nS4yFQvVr6ftKDm76jyIB0NbZjbCs2JtOgy8lX1g8wMyAlgZ0QqUg6wAY1rEUxJLKBcZ1hRr30Aj4fONPTWtveOdisoI+xtFjEAt9mEyz5JAIHeZ3FNiRWuG+Ghax5vWEsgNZuJbSIXmcl/iAGgLEeZgVa/DmCZruGC3buVbrlmOjXQtpY5qlQAc4PbYDtTLDXJvWVYhwRcJAjUGzcBB9InT5VMeBmkqSwcm/dm4AAHItgZtPIBUnvkOgo9htF2IoilWWvFtzWtnB43eDilkegWaUCVDaN+PjksgHFezSbLXi0qNe7Tpi00UmJ/v3qPwWPuXlDoqBZdSCxklSVGoEDUUqLsk5r2muEt3ASXya6kKDvprJOug8hTqkUFFFFABRRRQAUUUUAFZL7UTPELHbKA3+yxO3qDH1rWqyf2lgf0jZOkhRrE/4O6P8A9h9aAM18VsF4liAXZCbvwR+6oBkj70Zq0HHn7a8ABItXBMaDmMgGU+ZKdf8AmIYrPfEVwjid/qVSbrSGHVqI84gzp6RV/wCJ3Yu4qWMLbMCNEl1JKkCSWjXXdV86bJ+mf+DsOV4guXI8WbpXJ0hpsuuXQ6DXfT7utXXwa322A6uYDfukPEBhksfCPLXL6kT31o3gJAuMFsAOeTegqdWmy4IERHznSrz4NuZsRgCCrA37xzJ8B6LKjIPKVg/vAnSYp6A23LXsV7RUjoontIH22D0Jlro02B5ZIJ9NI/GsZ8IwMPdzEhRdu5gm7BcJcLLb1GuhI+VbN7SWi9gtSJe4IAmfsyYPltv5xWPeDny4e8QRaNu9dYN8Rs5cLcAKiDnK/mAaTGQWCuXHt5i6DcZYGsDYEef862PiDfb4vqzRhrehEBJZdB36g2efXTasZw2BKW2LIAcoKkwcpEHNv2j+8mtm4tmzYqFXXDLly/ETmtS1wftAiFn7oHzLlslEZwm9+l2Z0nmkRoYFm4dIO8K0a7rVl8AqQLYbLm592Qg6AcmaBHoQSdeotHlVK8N3yMZh9Qv63MSBCxYvEH6x9fWat3s+vKvJQKyDn3QEYgssWc4DkEgHUsB2V1gUN5BLBo+WvVrqiKdh1oK9ryvaRR5FEVF8W8QW8OQLjKsidQ/Y6xlU/wAarfFPa3gbaMVv22ZRpbJKuTIgEMBGlAUXbNTXhiwmwXUmB66/mdfxrN19tYMQloj0Zv5KadcM9rtgAC4LdoESS10xJA2JT5/lS7KhOLvJpdFVPD+0zAOJGKw+0xzUB7HQHeJ7Tsas+HxCuAysGB2IM0xitFcE17ToVnVFcg11SGFFFFABWUe0P/tO3sIQanfZh9NfzFavWUe0ExxO3sJXv36Y/KfzpMDNPEOJZeIXgMuX3h11HXqxDd/P4fMZKvPGQTcxqyJCN0/sZrgmT3zkZvT0JiqLxTCFuJ3nUgj3m4Zb4viMgDyBELvpl8qvHEb45uN2ICnoMdOa4CQf8+Mw8taZMdsofga0VxJlI+wvHpMtrbOgMbx+dXbwhcnFcO+E/aXpNv8AVzkszkjQr69zn8qo3gq5+l3GKZQ2Hvgqnxa24OWNe51q6+CdcZw+SpIe/myfAGZbJGTtl6J+c0MZutFFFAyje0gnm4OCB1vv36CQB6yAfwNY34NT7FgFLnn3MgMwT7o4XmDyIMGfM1sntJJz4SI+O5MnYcs6j17fiaxzwe4OHfM0g4i4Dl0Nwe6XAY8ifi/CpYFat3FIjO56RlnYkCddNRPb0itj4q6i5jMoZCMNbzsT8Ri1GUaaKvSYB1PnWNnObU51PTsI1gbCNjWxcTuA3cXlbM3utuVO1sxayx3lhLHtoB3qpbJXsiPDC/ptgq4bW5oY1mzdAk/OBoP51YvBZHNwmQs6nFX+tjBYHD3DJBE6MMgXyQGqt4Zf9OwpK6B7gjSTOHvgj8VY7eVWXwjfJxGEl85OMv5nAhXPud2Muv3UCqSO9sjfWhrIR0azRRRQUFFFFAFS8WYdhcFxLmPQldfdlW4ukRKOrQdOw1k99azLj2Jc2r7Ne4kJJnnYFQp1HxXBbGXQnyitR8YNaBQ3vcoymPenyeU5SdIist8TrY5d3InCQxWQbONfnsSoK8tVAlogAGQdJ00qWhoq63yyrF69rppYgf1ZWpHBYzqHXctrG4sc3eJ6QCdx+dRNpJtp9mkyBDX2L99X02+WmmlSfCcEGa2GS0wyzFzFNZEadMqJC6zPeKySRpJ2XPheNZrJ+1vNpH/ZlwrqVIh1TaI19a1ThKQmpnWZyZNwPudvlWc8Cw/2bZbODAIJ6OJXX1IBEgqdPx0GwrSOFjo2A20DZh8I+8Rr862WDJjuKIr2imKjwV7RRQM5JoBry4aq/FOOXbWJcKcygLKHbUdiBI/OmiW6LXWS+Prh/pZBp+r7/wBXSOw1H5VdLfjITDWmHyIJ/AGCaz3xXxBb3FUdVIBtnVoB6OVoBPr+QqWhxlZSuIKr8RutlDD3hxnOjdLEbDyI0+Q86t3E3l8YdO+h0P63759ZlfJT66VLiNqce5CEk4q51AgCFusm0j4ekT3iatHEj146dQCZJ+IzezHNt8OYKv7kehJVAvZS/BNvLibhCkfo189DF2HQCYWNx5RqaufgizGM4YCAIN+Qn6sQLeg3MAnSf3qpPg0KMTcy5k/RsQJnMR0gAhTOo8o7VcvB2JFvE8OJAUA4joQ5lXpsyM0wYzBpGnUabBG8UTVT4hx1n0JCL2UanT9pu3yFNObcy6O+U+rfj3qeyBujj2mAG5g+met+8ZfszqROo7fjWP8AghjyXYFVIxFwl98n6NclrY7wf/xmtC49dzXLEkznPn3RtyZ03H0rO/BVubNwC3JXEPlVohZw1xQHJIEQcp/uQWMgr+BC2SeTlhN84OXczEanUn0mta41aOfEk5IOCGUJ8RANoMbhkyZgLEdINZVfUHDmDcPRIkGPmSRA/hEzWq8ZKi7jIVkJwQJJMhzbWxBQdlQaN/4g9KqRMXsguAL+m4U6qMzhj/obrDYfFsfw1qf8I9F7B5oWMXfBXsubCXnkGPvA5z63D5VAeHHnG4OGDDO0zsCLN0aE9/5VK8KOVbEE5fesQRIIcg4PEMcwJ2Lg5dhkC+pJII6NX/p+zmjN+IBI+oH57U+t3QwlSCD3BkfWs2GOaJB/KlbXF4nqyn0kfwqqF2NHrys+bxU1sa3CBsJMjfy3ppd8Z9+cxP8AW/sFHVi8iLtxzGJbym4rEQ2yo0QJM5ttAdqyfxn4wtXLV2zatnIykFrmE/bBDdSBShBnX5U18UceF11LlnAzD4iImNiTpVXxN8lWKc4KduWRtBGzaHU1nNNGkXYYV7YtWoUHqmRYcqSTplObXfapXw/ibVtka6kqFb/FmuEiIMAmN9SI0mo/DA8lZa9IbcvbHeI5YaR/nR2rrAKxQ6XdA0EXLYE7gkFtdfLestFmocL8T4S5aK21nQj/AOiZfuztNX7hjgoCBAIEArlOw3Xt8q+eLQbKQTdMjY5D9wjYE6b1N4Di72cuS4yx+9G37u3/ADraOSJOjeKKyyx7RcSN2RvQp9dVj+NTeC9pqGBctx6qZ/I/8aqmT2ReKKjOD+ILOKnlNJUDMIIImYnt2O3lUnSKOLh0rMvF+KK425l8l0/CtJxTgCSQB61mPjPD5sVdIgkhRHkYEGQYETPeaLS2TK3ob4bi87x/f0qH4m84+0QJ6TO/fl9q8vcPvCRzBAEyvL2mDqXmlWwQ52bqzLlGjIw62EgEEknoG0676VEpJ6CKrZUcbfHv75hmb3lhKnp1ukD+QPqD3qx8Vua8RMzM9Ujri+yzsB0nNbAjXLTPj/ErtjEtbRxBxSW45VoArfe8zw2XNoVABOupmn/E8VcX+kMmrW8zISFIab5y6RqFGVNd8s7kgMoo/gi4pxFwgsIw+IObcL0bxqYGu81aeACLmAAXIFGK6P2DFklZ3OpzTP3qbeC+JXcTbxL3Cim1bYDKttfitvJyAS8R5gec1M4azdZbCooHNF8EFlAVsicuH+6C2eT+4PSk2OiyXcSVMkAab7fmaaDxbbErm/rQTH4jSom/4bvoALkdeqHmh8wEBojSJMb+VO7fg5k0NxC5gxBJggT0bzPemlFmPV2OMXi0utYNu4j/AGhDAGd0PSfImT9Ko3g/CkWnDh8rXmIB0a6Pd7hie8rr8xVyXhb27ltSTcZm0hdQFRhMROmYax51EeHOHX0tBrof4xmLKwKnk5SAe3UR9amjWOitPwriL2Snu7624JIXWVA3zjUwe1aNxLCXHuYrLmfmYLKBochC2gqgDU5yST2+zrEbHE8S8D3i9JgAZ3MzpsDW08fzhcWZIy4A8rIT0lbdguWI2MlSp9Xj71U2wpDHw7gb1vG4YtbuQLjHW2yiTZugST2+XmKe8LsXEW25VjysTeuO5AAhsFdVQY7IWW1rr0+UVXPZvZve+W2v3LlwZulWuOwHwgnVomCfrVisYtvdmbXU3dpjKMDdNkODqTATMP257zU22xi68fsE9JK6bFY19DUTj+Nyegfid/yqAW8xgQ+qq4i2TCtoCYnuGHntSt6y6sc4ZST0kgw0+sb10Rj1WTmeRzdxLMQWP11+gps7Hz+teX8PdW3nZGyZihZSrdYJBEA5tI8op7heG8y2zElTbUFgSogXAcpmZbWOlQSJE0+6QdLIfGnY9PeJJH4j5VG8SgqZ5RWNM8gnUzqDpqKc+ITkxNpQCvQTBM9juNwdjBrzgz/akmQCoIDiNzuD3mfpUuPdld/HFtjewgFlNcHAYHRiWBB0ls3lpHcE0/wrjKAfddVbVtTrPw67Ht5VPoRA0t/8/KkOHY2yqW05ltnfNKw0oSX6W0jURVy/I08szX7FJWkQlmDbZRyO4gMInKdM2aJqSF8C2h02MQcw0idRNSt9Ek9NvX8fypbhdkFXy8tYc/cDEaDafnQ+B8eRR/QuTFUQT8QKgMYCk7/P++9d++nQgl9yVymNNhIM6+Y8qtFjw/na2eaynN91UiGzaQRt6elTw8GWRbD5nnaBkCmZn7sj5TUWzXqht7GcYHu4uDMLZ08tb349vyrUaqvgvgqWGulN3CzoB8OaNvnVqqXs0jojuMkZAGIALd4jYn73yrI/FHj2xbxjryzc+A8xFRxAXXqzSYk6AVbPbKx90sAZurEBTGXY27upDiCB5DWsmsYtnAWXt5SOp7CtsdP1S/nWMlk0Q+PjdXS4EW3bZWyoWQJNs9RaCujA+YppwvxGc6cy5hzCwSbyrmiCskgZe/nM+lSHEWYtmGIRjpA9zaCSAWBhJ0k00L3jkJvJlIIH6G66giRqh11FSkht2c3L9lrj3HvYd8zF1+2QZGlisEHXKGgHTalrdlyWY4gNm1INy3tM66zGbXX1ph4qum5hshfORc+Hktb/AGwIcqAd+xqpJhGnS0xEQP3RPeBrvWiRLLte4bcYAW7lm2O/KZZPz6iDU14d4G2nMvG4sMAmYaRBLaGe5HlWZ4fgmYsOTd6ZJjyUEsR5gASTVs9n/Dlt3lcAgvaeJ7Do+I+dTNf8hCky3ca4VPLt2rnKgkznC6AHpGcwAdDprTrgufCxmvJeIJOZ76ZoMaTOwAP50x8bWsM+Ht+8i6U5unKGZsxR+2ukd/QVVcJwXh72bxS3iiiBMwKjOSznLyxEnvPpFTBYKlsufB8EcPiDf94tsWdmyPfRguedFcHQAEaelK8Qxgexdtc/DgXLpuluchI1BywW203rOv6F4efhw/ECe/Qf/TXHHeE4W0EjDYks1pWUyFAkGA+nxiNRWtE2P7XhbC4cm577ZLWhmyC7ZYnL1ABQ2pk7elTfGfGVq3eZWvKFdLYbIudWQqNA6z61neLx68pESEWc0STsWgmdJ0jTy9aa4fCm66oJMgEmdFkSdNqhKws1DhfG7Ny9GFd8o+FiMhB6Zkefbse9TPE+Ccu2622uLbh23JyNcVldjMl9Hb5TVc8O2EtNlUABQo+Z3n1kAVpGP4tZspN67bQQCMzKJiPx3IG3epeHgZm/K4erIrXMKcuhPMgrCkA5ChzQfumIJmmHuNm7ct2rN3DE3bsRbClhMglQflOvf00queKsXZxGIvG0AonpI2YCJOvYn+NJ+BrirxHDE9ID6knSII37amtXJtEUrNPxWBTDu2HsOcOvQWCieYQq6lssjbse9P8AD4+5yeXfvc0AIFbl5T9kwIzHXMZU+VUrxTizicZefDXQ9uEHQ4+6gDTr3YGCPKoq6MQoEOxmYGeBpuNT2n1rHsdXiW7LH4w8OHF4g4mzcQOxzOrSAekLKuNJCqNNO1QAw5s6url2tgZSRI6mAAn0G4mmRt4oz8Z76OI/j6b1ZPCnArpurcuWzdUEhVYzLBS5JUtBiMoBmS06Rrqpy9Evgh7Y34Z4gUO3PtOqx0cuC2h7hgO0U2wWNw4vZjYxEKSwy3A2bU5S6sqhQO8E7+lST+HcZyCvuvxZHYTb+MyLnUHDRpoC0AECnGE8L3FvWmdLUlm6WOZW6DlD21uSVBGoBHrVPk5G8h4eCKLB4Z4KeJWmvco4RdFt9Ui8YkspZRv6SNNDXHD8Hy0vLcGS5bYlgBdJ1G5BsKTtpkVhpudqWu+NscYVPd35ZIXLhbmUFNDAF8xGo/simmO8R4vEKfeHQZYPThyjCIPxG7mjqUQQRQ5yeLMFCCykd43xAMPZF1F5uVwAEPxBiRIkA/widYpljPbI1sGycKqMsE57jZgCA2qohmQRrm+tWzw6qDD2S+UO1pC6tkMEKgYfgSf40j4k8PYPE5TiiuVcxnmLaWRy16n0+6zGJ7VPesFdIvI/9lPjP39sQOXyzaFuYYsDnNzYkA/c2jvWh1RfZ1wLC4a9ifdShDZZy3jdJCvdFtmJJAlTMD1q9Vd2TSWiq+PcOHtWVIVpuiAQDrkeInbz010rIfFFnJfW3aW6jAQ7IIykwbYk9JkSd/nWue0R1Wxbd7iWlS4XZmZlIC2rh6MiMWbY5dJAPyNHxOFtvZxGHN5mVVW5de1bN581tmtFbTXgSz541UCIMEGpY8FVvLiHJZ8XiQTvPKB8h2HlvSHE7rcq0iYxzDSSzKuYsyFh3krB19RUBxrG41bjwXa3mcIxt28zJbcrPSvymNNaY57r2rQtlnfmXQAq5mPTYJgKDO/5GoplrqTXEJCS197ozREhlH0Gnz7VHYGyNUgqdY1K7xEsNYGXY+dPOH+Gsa9liyXYOZMnKcHRMwJATQNtPnT7E+BTYy5uZZLRke4LioztpkGh2G5I71NNEOLbwNeHkzd+0nL8EMWgMCNN+8aV1/Tt60QbTFioylggIM99sx77CmnEuHYsXmW3ndVbLIgAgHtoCRObWK7wvDsTbUXM7hwxgELoAAZGhBO4g+mlKSb2x9cUTieP7uUIyNnG5AIZjrMKRI+lSvB/G2HWbmKuYodsgt9Kj95kAJBMxr5jtVW4Th8VfxDcsXbrK7aoucqZmZTbt0tr6Vah7PMfezFsPe2AlmsqWGpIg3AdyTrGrGnCFMCz8M9omAu6JiraRurK9sn5ZhDH0Bnau+J+NLYkIU2+JyIBgj4Pw7kVkPFeDW8OWS5auW7oB6LkKdJy67wxEAzuDUhiWsPglti5aV3IZGuErorkHXLMyD1eUVoxIsmP4zbuHJcvB/MQo0mYhVC5fLY696imt4bOOXagwZyK8kr5BRqIOtOLeIti2i86ysHpYFcjRlUgaazDDb19a8izlVHxlpXQglzcyMP2oUNmAZQBAPaosdHPvK272VSwGjQ6sukMPvqBsdD51V/EfDsbfulroZxMLrMAswXQaCBGogaVeMDfSxcDG5cuWWCAOq3bkkZiBnZSIlhBLa9qugwCYyyuJw7mOoZX0zFOhuoQy9Y01K+hFLt12V1vR89Pwe8pOZY7SSBMHbXb8acLwC4ChB1Pcfd1IrcMNxCy9pUGBvF36gBetwRlY5i7XMpU5D0v37VRQmFfFpb+0CB5KWstw3bbqCBzbV0qDvBtkQIEAiq7XolxrZDcDwIw/OJuoVAt+aj70TnjSSBPnV5wKuwtxaJDTEQQYEjUGOobfnT0eMsBbtvbwyrbUK0rdw94KDGZjcZUctGWZMmfOolOI4JVyh7YPNGZRdvki1EszDE2wV3Gg27GseTi8mxpqOhrxLgtxnuFUtrcLLlW4CoC5RmmDE7nciIqewXhY2xafl2zYILXAGLMWIUJCKxJWQwMbyCKbJxfhxa4oKELqhF+2ebKwQgNzMGEx1RPaneFxWGdUW3cuDM0C3mnKRCdSBjoYEb9q2UnFUKrF3fECyhu4ZQeXd5rKoy5lJ5BTO+YT0kiCNSDSmM4TbKJcfD6hRnPTbkhGzFGdg3xdgPI7a1FDgtvOcOl9hdCsSDLsFDKGljOxZNJE+tKp4cuoul5nbWC8uBO5UMxI00gHsRTXIyeiK54uw9uyiXLSKoRpMOxBzEfskBgJJ18q4tYi3eKvbsC3ddMpYZYJbMTK6ypGXX90eVN73ib7F70B+ReW0emJzB9g2baNjWg+EOGHEYS1eFtBnUsusdJJAkBSJ07eVJr2aqSS60Vy7fxKPlt32CMdFDghQiRlWNYJho9AKkcDjMPeBVhi3uugDh1a4q5To9soQskjsZI0qc4hwJWzkpamwIfJeg2wVzdSoBDFWBkiYg96hsBgb2Hh7OZ8yModrloKwzH7tx0bRhEhaFsh6Lh7PcIqtdZbV22XS1mFzNBKhl6Qx00AJ9T3q6VVfBPFnu51dwxREkALAJDZojcSDVqrUkY8TwSXVC3LK3hM5WCkDTchz69pNM7XC2XE84C3BtFCB0meYXnb119afcR4ct5Mj5o36WKnYjdT5E05gDt6UAZz4y46cFeshcNg2NxCwdgVjqEgMFJA1BmKrJ9p9xepLXD0ZQYZSCQx+OJKnsNp2p37ebKNdwemZuXfAHY5TZ77jfcetULiPDltWiXS5dVpIKkLOUATBaTDEzAA1GmlQ4urRUZR0yTxPtXxlwj/wCYXFnfJatKo07Dll4+ZNIP4zxLsgfHXH7QyIyzMSRctkD6RpVf4amEDQbWZjGVSxEntoWE66aH8qtWK4WoAJwjr0hjy0VyBGhbI7ZQTOpjQVi1J6GF/HDli5du5STD5EQXJPUWA0GQidRpOwFe+HMauItsOp+XJBuGFYgKpLLbhmIDbaDXvFOV8KJfyO2QW8oQOl+03wCH6FZpC7nvpHevbHDxhka1h21OcN9m5UEhCCCx61jWRuT6GhRklkLtllP2KIyOyRlysDkAU+SqMo+Ud6tfDvGDqMt9QxA0ZIkx+0rEAepnvVER3vRbLKSYiQqgFYMmWAidYqeXnC3zHtYXC3Lcpz7iWLgNsr0yLd0v1aaAjWJkCDpCQpKjvx1jcNi7LC5hBdZFJQl8l1CY+Bh8OoBMmDAms9w3gO0qi5cxTxaAcwbfSE6nKrD5uoTlAO/ejjuMxD3+Y2a7oZJKi2xEqhA0gQZ20AGk114u8VKwCLbeTaKE5YjOGDMCPIzHrSvORyjWjjG8F4PeYlnxYe4RDqltV1MAhAQIMHttFVy54VC3btqyxZRJU3FIaHtlRJUETmI2mm2I4iAbQkdAQeWbLEmJ2MfxipXAcSv3ieWucwCqhwuu+7HYR3il5GRHLyTb8Xx62LFlcSgS1lC2yFygJlVJPKLkLudTNLYb2iXLGHFo4q07q2VgbepG5JbQHvMVBX+JuAeYpAUAMRkcBiOoSpJ/EUhYxmGUq7WwJ1Ge19QCR6n61Ll/LN4cTm6i6LRZ8eXEtCyl0ImTIECrABEATkJ2MantVDx/DAoBtuy5ZgSQdDOkCrLxN8LeUEFA7TqogwB5A+hqDxHDRAyXJnUE5vPX07VnGbv4dPNxLjw8sZ4LAYm+paXdBIkKW1MKQcozCQ30BqxNcu4XJnLBoy3LjWWZWBJEEkQCQVG/3RTzwL4wu4O3csBbbIt0XCSTMsT8tsp7/wAql/Enjm5jcJdw3JgXntqjg7FL6MJU/tZY0mM2tbtt+zlVfCo8R4cgNq/1Ic2RYC5SBmho3JlgNY2qY8HPdfFMFIgMrSy7qSJ0kAEELtNQV7D4i6Cty255RI7AKwaDBU/snX1FO+FXr1nF2hadxbZ0zEmY20Igx1Aais0/TNZKHXGy0Y7xOcIWe4lprxWAyr1QSsLcIUGDkGk/dFMuGeKr1u273rqvdvMGt2zMqIJWFUQqEnLM7xE71UbuMJxJ5mcLzGzNDMwBJho76x8qlcR4hse8IthSMtlkLsCpYwTlZWJn5nzNOMXYTlCMKWxquBizcs3DlN1luuOkspU3CBo23Wd9a2j2f3xh8Bbtc1bhS3CQADBHMgy2pGYjftVS4zwewmGlgzL0fGZGoPmPoKkuIWsNhgoC2bKjD3DGbKCc1gBjLQWALR31Md61cWcoth/FOGF/FXb2FvKxYZg9sRHJW0dS+Vs2UALqdYqRxGDW6i3bd3D27cA27dwFRajWItXEiTLENm1Y+VQvirFLcwFpLb2zclWPUCwAVgWOvmR5jaqRxHBWcKpTEXHR4AbuSWm4rDINyrCTtqKlr4WsmuezrBWUxGNa0LWd2Q3XtZ8rsc5JGa667s20ak1eqy32L8QW4+KCvnVUswe2pujfuenWtSrSOiHshfFHG/dbPN5RugEyoZF0ysZ62AO0QJOtZnxT2jY27hnu4SyLFhR+tCM0BtisqBOo6oZRBkg7Xz2hcKS/hQLl63YRWzG5cy5BKsmuYiJzxI11rMhxV0sthueWsgcsRlAKqSAA0BspHme/40OfUFGyAxfiJpPMzuwcW+tgWAK6kEEzJVTpvUfa4ZdLm42Q6G2OYOZAiCQM3SSBM6kSKn8Hg7Z6ra2yNBMggdhJHoPU0z/pa2i6jrZ3yg91WJM7jcQNzNQ+RvAR46yL+Fca2CLW/fMPh+awILYd3EgBRmYMAtsEiS0gTrVpTxRat2SMZxO3fHUCUs8s3Bv0LoHXKYDqpHUIO9Z23FsLiLot37UEXMimdAGYKzEE9oJj0HypbE8VKXUtWgAOU+W7AZjyUdlAzDQCANOnqMCrUvVDcaJ+3Zkj3bBWFssBJuBGuCQoZlZOkmJ020ptjOMPhle7fi5lKgBIUDzEd9CPl22k0XiPGrzWbT81wWLzDEarlgnXyNKYDGXL6Lh2zFCwL5YzHUayRv8AM0nYiXfxm+IBVbdpRIEMuaQQYknSC0DY0rxLj4t24RuVdLZTlVdFVU1AOmzER6elK8N8LgHptKJGuYlgw8obTcA7aU5xPhZ7oRbtwkJ8I0CrO4AXt5TtToTkU3F4+5pF57jGZPUFE9gGiZBM6DeB51K8K4xc1Z5LERMxAAECPQyfxqeveExa6Rl89dSY9TrTLiGD1jLB8hWU7rQKRF3OLXPuqGHfNAb0AidNaF4rprYVjEbil7dlR8Sn60uEUbJ9TWVei1yDfCcUt5oewSp0K6EDfULO/rT+/jsKw6rDQCIhTH0kxRYsA/cA70smELBlyCDqCSRB+S/zquo/Lka2eJYVWlFe2I/YDRqdsyk9zXj8Us3Ac+S2wbKBklWG+acq7THz86mMF4eBIJGuvy9KkL/hNlwtu9yzJuOL3w5bYGdgw7kmBpHerjxtg+Uqlm1hhJF9tTrppqJ019acnF2jbAS8vxg9fTlEhswjUk6j8aSXCK5lAWRxmUx0kTO2/wCFOr/h62QUW2AQYJiJkK2g2jWPWl42HkHqcXsqrMWDEGdNzAGsd9jSeCx+HssqopunPmBAVdWbNHSQJEd+34Cmtvwta61KEEQJy5RqoMqY1Gv1p94c4amGd3VRzP8ABs2uSd2A2D7gGJAJofHQeRPBI8R4TaW31A27l0dNsQzAMOosDt+NRv8ARdoCCsGI1VRpoPwqeweIGcKLYLucucsCSXMKMzHzP1EVBeOOKPw/Eci7YQuVDTnkMrHQqcu0giDBlT21pKMirSO72ELAjVl08yNNBptpUXxTGWrJUuPi2OUnbeTuKSXxNhcxzG6m2YIYVgD1ANOkj9mDUl408RcHxIw/utgq4P2hAZAwymA5OrtmynMddN6uMfpMhuFZ9VUKD947kHaFHp50/wAB4Du8VvnNiSGQKzvcAI6QqIFRMomFAOo+HzM1CHxVZErlYERCgbDt3gaU+4b40Sy+a07K0awNwfOamLaeSnG1g1L2WeF24fiMXh2KkhLLBl2YMb0GDqNtiTtWj1mPsh8Qe938ZcLs75bIYnym9AHbzrTq3WjKSpmde27FJbwVlnNwDn7IYJ+xvaH0ifpWF3PFXMbKqhQSILKp+YMRM+c1uHt1wzPgbSrl1vGSzBQAbF4TLHeSK+ecFwpn1Ab+35f20nXsVlo/pi2wZedkyENbRY5bMECxcykEITmlp8u5pzi+JYRyjWLCh1kHlZmBJI1JJ2ED5gbUy4H4Vtz1qx+e1WzC4FEGUaD5fzqKQ+xWGv3sxC4cbnVgJOgAg9tv4Vzb4dfYr0JbEnVQA5lWQ5rh6yIciCY9Kt3uy+vzFHJA7Mfx/wCNHULsqeD8I5VWVDRJ1jvHb8KsvCuFBNcqg07tJ+Hz/wCdOrI/vFUlkk65MVybMA7fz86eW/P+deuywZZtjt/fzrQgY8RsEMR3B/lNQuJsj9nX0qwcfVgza5jodBGuVZ0NVzGXDtlYfKs5DoYXLCk6nb0rkW18jXF1R5MPOaTG2k1iNIfYYpPr86lbdkCDGh79qruXXb+/zp6vEDZuW+Y6m2d1AzHMxhT6RNaw2FF0w/DnAkD5Gn960/Ktg75nn11QjTvSWHxL5fhJ09Rp8hXd/F3OWkht32/q/WuqjG2yM4rwBL63LqulnEJbtoiCFslLbS8WwNbhQlQNBIXbeoq5ZxKYtLT2Mq3gvIcD9awQMwyqTHfeIyzrtTnivEMu+52WNdRsar3E790XrFx3K3VJCqrEZAVaCgO06a+vrWUmkzaCclkdu2Ke6bVy0tlkfLlJJZswJQBdhIKd6Qt2MRYzDH/oomRIVWZTImc2p8gD2791MX4ht2Qt2+1x2YBsy6sYCyXee5iO4ldIBqC9+xPErhuYgsbIjIDBjLIABOvck+pqbsqqG1qzcvXDy89tC4bmAsWYqQ1sjMJXL/E1Pcc4V75c5l9rl25AXMza5R8IC7AST9aeWLYUAD+GlLhB5mkRZWT4DtExnYD61xd8Ap2dqtiINM0xShQEDt6mgdlK/wCgIG1w/jp9IrlfZ45Jy3APme3zG1XXlafrCQPQg/WvEVdsx9T/AMDQKyc9gXAbmGbGZ/vLZ19Qb0x6aitgrP8A2WsM2Igg6W/43N60CqLRm3tzxLJgrAUA58SqEHyNq7P8J/Cs+wGBVNlXL20Ufwra/F/hg423bQXBbyXOZJXNPQ6xGYR8e/pUAPZeYjnp/qv/AO6VA8ooiWBBMivHJB12rQbfs1I3vKf9H9Pv0jd9lrHbEKPP7I/+unSIplEF8eWv5V6cToNPzq5t7J31jFL+Non8+ZSL+yC4f8cUf6H/ANykyis22ntTi3rVhX2SXB/jan52T/vac2fZg66nEqT3PKOv+08qEBA4XCFj0qTr2BP8NqdpwS8RpaYDzIiPUz5b1aLXg26EtIMU6qgIblhkLyxbdXgGDGxqbv8AA7ToFdVfKuQG4M+mm4bcmBNUCRlviCFvXPQ9/wDNUAzsPrVdv3gxPfTfX+Y1/CtmxHg3D3WLXrVpoIKkKVIIXKSSGgmIGwiqpxH2Qs9y4UxSojHpU2mZlB3Bc3ROvoIqJIGZrctzAEAkwPmdvzrjHIitCPnWAQY8wCRHmCSKv2D9iN1LiOcajBWBINg6wRInnaSBGxrtvYpck/pi6kn9Qe5JH+FrKUZehmZo/rTa/ijz0zZxsNApEiDoSZ2IrUbXsOuAycYh/wBAR/51cYv2FXH2xqDVv8ASYYKInnD9n86uCaGMLHiK0vTzBmGsZipAjXYwflpTPjPHbj27fKbKGa5LHNPTyojXScxqxYf2IsoUe9r+8RZILaEb83Tt9PWna+x45QrYokKWIhCPjC6NLmdV/OrcmwjCN5ZnFq6yljmBaN9Z03iZIMHz89qqWLxNx8YjEkZ4AJ8lPYkTuv51s6+w5sxY4xcwEWyLJGXtLAXdTl00yjU0ww//AMP1xWDHHqxBJ6sOTuCP++0Gs6UqKtWZwOEvevTecvbQBVXXTpBIgaRm+sVY7RS2AF6QNhlgVoGB9kDoCGxStJnS0RHlH2ppY+yl/wDKhHraJ/8AMpx/plK2zP3Wa45C+X9/rV/Psjb/ACpQf/CP+8oHsluf5Wv+qP8AvKGTTKALfkf40cs/tSO8yPprWgD2Sv8A5UJ9LRGnl+sr0+yVoP6UPT7M6f7SgdMoSE6yfUa6R/KiBMQZ/v3q7/8AU+/+VJ/qT+f2tef9T1ztjI/0R/3lAqYv7J7cXMVp2td573a0aqv4L8HNgebmvLdz5Yi3kIy5tznafi9NqtFMtBRRRQMK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data:image/jpeg;base64,/9j/4AAQSkZJRgABAQAAAQABAAD/2wCEAAkGBhQSERUUExQVFRUWGBwXGBgYGRoaGRkcFRgYGBUdGBYYGyYeHBwjGhUYIC8gJScpLC4sFR8xNTAqNScrLCkBCQoKDgwOGg8PGikcHBwsKSkpKSkpKSwpKSwsKSkpKSwpKSkpKSwpKSkpKSkpKSkpKSwpKSkpKSkpKSkpLCksLP/AABEIANEA6QMBIgACEQEDEQH/xAAcAAABBQEBAQAAAAAAAAAAAAAAAwQFBgcCAQj/xABPEAACAQIEBAMFBAYECggHAAABAhEAAwQSITEFEyJBBlFhBxQycZEjQoGhJDNSYrHBFYLR8ENEVHKDk6PT4fEWFzVTc8PS4wglNJKiwuL/xAAZAQADAQEBAAAAAAAAAAAAAAAAAQIDBAX/xAAiEQACAgICAwEBAQEAAAAAAAAAAQIRITEDEhNBUQRhgSL/2gAMAwEAAhEDEQA/ANxooooAKKKKACiiigArya8dorzPRRLkkd0V4DXtBR4aSa/FK0ndtSKar2Zz7VcQN8VyuKFN2tRXOSK1UEcb5+Reh414CuBix5GuLbA101oVPVGnkm1cWhdXmvZpqBXavUuJpHl+jiik1uCvTcpUa91R3RXKtXVIpOzyivaKBnLGueZ6GlK8igWRI3vQ1y2LjsfypeK8KCngWROzfzdjS1crbArqhjQUUUUhhRRRQAUVxdYgaCT6mP5VyLhyyRrEwIOvlNACjGkRXtpywkjKfLfsPL6fhXeSqToylFyZ0BXjGvaSa9SRUpKKyeC9513zhE7CoDxJx84fIFQMXkySYGWNwNT8VVDi3iJn671zLbUFio0WFBZiANWGWd/Km6M4Of8AhozcTs/97a/+9f7a7lWEqQR6EGsib2k8OBjnTPdbbkiBvAHYVYL2MsKDN1VKqGZmOXKDlyydInMD+NZ96NJQUlkvL2SNaSE1WOH8QJg2r+cHQxcFzsfXTapKzj7ocKSGGYAyNYbvIrWHKmcvL+asxJdTXZeuSKMtanLbQB6VVZpMLTtF0qJOjfhg5PJ6oiuq8r2sj0EqCKKKKACiiigAooooAKKKKACiiigAqG434iTD9PxXNDlHYEwCx7CamazL2jrd98QoBysg5p0kBhdyxP7yLsDvQBIN4lvtBN5UnsAqjU7S0x5d96WbjF25kVsrSwIBHkZBIBGo3r5+8Y4JU4neXKdLskRplIVl09dfyrVsVhs1/EAz1WgIDwIkD7OCCr/takmE2iocX9BNF1/6T3UBLqhE9swPbtJp7Z8TS2VrZEkCQcwGYwJ0Hp9ax7CYzlcSs2EvXXDW7xe1zzc61tMyAlySNNttQKm+BcXv3XwgW8jB8Tld2Ah7aC2Yt6zIDlZ81Y7EU12sHVGwia6FugmuqszjFPZRvaIWD4fKN+YCfIBMwKiDJzKulY3wC++Iwt5rz8xs97qZoVf0RxLbdOsEAaTPatj9pQHMwhImGuf1ejf+X9asb8JXQcPckZ2514gCct1jhbpAI/ZYaeVItKkV3hOAu2nS4yFQvVr6ftKDm76jyIB0NbZjbCs2JtOgy8lX1g8wMyAlgZ0QqUg6wAY1rEUxJLKBcZ1hRr30Aj4fONPTWtveOdisoI+xtFjEAt9mEyz5JAIHeZ3FNiRWuG+Ghax5vWEsgNZuJbSIXmcl/iAGgLEeZgVa/DmCZruGC3buVbrlmOjXQtpY5qlQAc4PbYDtTLDXJvWVYhwRcJAjUGzcBB9InT5VMeBmkqSwcm/dm4AAHItgZtPIBUnvkOgo9htF2IoilWWvFtzWtnB43eDilkegWaUCVDaN+PjksgHFezSbLXi0qNe7Tpi00UmJ/v3qPwWPuXlDoqBZdSCxklSVGoEDUUqLsk5r2muEt3ASXya6kKDvprJOug8hTqkUFFFFABRRRQAUUUUAFZL7UTPELHbKA3+yxO3qDH1rWqyf2lgf0jZOkhRrE/4O6P8A9h9aAM18VsF4liAXZCbvwR+6oBkj70Zq0HHn7a8ABItXBMaDmMgGU+ZKdf8AmIYrPfEVwjid/qVSbrSGHVqI84gzp6RV/wCJ3Yu4qWMLbMCNEl1JKkCSWjXXdV86bJ+mf+DsOV4guXI8WbpXJ0hpsuuXQ6DXfT7utXXwa322A6uYDfukPEBhksfCPLXL6kT31o3gJAuMFsAOeTegqdWmy4IERHznSrz4NuZsRgCCrA37xzJ8B6LKjIPKVg/vAnSYp6A23LXsV7RUjoontIH22D0Jlro02B5ZIJ9NI/GsZ8IwMPdzEhRdu5gm7BcJcLLb1GuhI+VbN7SWi9gtSJe4IAmfsyYPltv5xWPeDny4e8QRaNu9dYN8Rs5cLcAKiDnK/mAaTGQWCuXHt5i6DcZYGsDYEef862PiDfb4vqzRhrehEBJZdB36g2efXTasZw2BKW2LIAcoKkwcpEHNv2j+8mtm4tmzYqFXXDLly/ETmtS1wftAiFn7oHzLlslEZwm9+l2Z0nmkRoYFm4dIO8K0a7rVl8AqQLYbLm592Qg6AcmaBHoQSdeotHlVK8N3yMZh9Qv63MSBCxYvEH6x9fWat3s+vKvJQKyDn3QEYgssWc4DkEgHUsB2V1gUN5BLBo+WvVrqiKdh1oK9ryvaRR5FEVF8W8QW8OQLjKsidQ/Y6xlU/wAarfFPa3gbaMVv22ZRpbJKuTIgEMBGlAUXbNTXhiwmwXUmB66/mdfxrN19tYMQloj0Zv5KadcM9rtgAC4LdoESS10xJA2JT5/lS7KhOLvJpdFVPD+0zAOJGKw+0xzUB7HQHeJ7Tsas+HxCuAysGB2IM0xitFcE17ToVnVFcg11SGFFFFABWUe0P/tO3sIQanfZh9NfzFavWUe0ExxO3sJXv36Y/KfzpMDNPEOJZeIXgMuX3h11HXqxDd/P4fMZKvPGQTcxqyJCN0/sZrgmT3zkZvT0JiqLxTCFuJ3nUgj3m4Zb4viMgDyBELvpl8qvHEb45uN2ICnoMdOa4CQf8+Mw8taZMdsofga0VxJlI+wvHpMtrbOgMbx+dXbwhcnFcO+E/aXpNv8AVzkszkjQr69zn8qo3gq5+l3GKZQ2Hvgqnxa24OWNe51q6+CdcZw+SpIe/myfAGZbJGTtl6J+c0MZutFFFAyje0gnm4OCB1vv36CQB6yAfwNY34NT7FgFLnn3MgMwT7o4XmDyIMGfM1sntJJz4SI+O5MnYcs6j17fiaxzwe4OHfM0g4i4Dl0Nwe6XAY8ifi/CpYFat3FIjO56RlnYkCddNRPb0itj4q6i5jMoZCMNbzsT8Ri1GUaaKvSYB1PnWNnObU51PTsI1gbCNjWxcTuA3cXlbM3utuVO1sxayx3lhLHtoB3qpbJXsiPDC/ptgq4bW5oY1mzdAk/OBoP51YvBZHNwmQs6nFX+tjBYHD3DJBE6MMgXyQGqt4Zf9OwpK6B7gjSTOHvgj8VY7eVWXwjfJxGEl85OMv5nAhXPud2Muv3UCqSO9sjfWhrIR0azRRRQUFFFFAFS8WYdhcFxLmPQldfdlW4ukRKOrQdOw1k99azLj2Jc2r7Ne4kJJnnYFQp1HxXBbGXQnyitR8YNaBQ3vcoymPenyeU5SdIist8TrY5d3InCQxWQbONfnsSoK8tVAlogAGQdJ00qWhoq63yyrF69rppYgf1ZWpHBYzqHXctrG4sc3eJ6QCdx+dRNpJtp9mkyBDX2L99X02+WmmlSfCcEGa2GS0wyzFzFNZEadMqJC6zPeKySRpJ2XPheNZrJ+1vNpH/ZlwrqVIh1TaI19a1ThKQmpnWZyZNwPudvlWc8Cw/2bZbODAIJ6OJXX1IBEgqdPx0GwrSOFjo2A20DZh8I+8Rr862WDJjuKIr2imKjwV7RRQM5JoBry4aq/FOOXbWJcKcygLKHbUdiBI/OmiW6LXWS+Prh/pZBp+r7/wBXSOw1H5VdLfjITDWmHyIJ/AGCaz3xXxBb3FUdVIBtnVoB6OVoBPr+QqWhxlZSuIKr8RutlDD3hxnOjdLEbDyI0+Q86t3E3l8YdO+h0P63759ZlfJT66VLiNqce5CEk4q51AgCFusm0j4ekT3iatHEj146dQCZJ+IzezHNt8OYKv7kehJVAvZS/BNvLibhCkfo189DF2HQCYWNx5RqaufgizGM4YCAIN+Qn6sQLeg3MAnSf3qpPg0KMTcy5k/RsQJnMR0gAhTOo8o7VcvB2JFvE8OJAUA4joQ5lXpsyM0wYzBpGnUabBG8UTVT4hx1n0JCL2UanT9pu3yFNObcy6O+U+rfj3qeyBujj2mAG5g+met+8ZfszqROo7fjWP8AghjyXYFVIxFwl98n6NclrY7wf/xmtC49dzXLEkznPn3RtyZ03H0rO/BVubNwC3JXEPlVohZw1xQHJIEQcp/uQWMgr+BC2SeTlhN84OXczEanUn0mta41aOfEk5IOCGUJ8RANoMbhkyZgLEdINZVfUHDmDcPRIkGPmSRA/hEzWq8ZKi7jIVkJwQJJMhzbWxBQdlQaN/4g9KqRMXsguAL+m4U6qMzhj/obrDYfFsfw1qf8I9F7B5oWMXfBXsubCXnkGPvA5z63D5VAeHHnG4OGDDO0zsCLN0aE9/5VK8KOVbEE5fesQRIIcg4PEMcwJ2Lg5dhkC+pJII6NX/p+zmjN+IBI+oH57U+t3QwlSCD3BkfWs2GOaJB/KlbXF4nqyn0kfwqqF2NHrys+bxU1sa3CBsJMjfy3ppd8Z9+cxP8AW/sFHVi8iLtxzGJbym4rEQ2yo0QJM5ttAdqyfxn4wtXLV2zatnIykFrmE/bBDdSBShBnX5U18UceF11LlnAzD4iImNiTpVXxN8lWKc4KduWRtBGzaHU1nNNGkXYYV7YtWoUHqmRYcqSTplObXfapXw/ibVtka6kqFb/FmuEiIMAmN9SI0mo/DA8lZa9IbcvbHeI5YaR/nR2rrAKxQ6XdA0EXLYE7gkFtdfLestFmocL8T4S5aK21nQj/AOiZfuztNX7hjgoCBAIEArlOw3Xt8q+eLQbKQTdMjY5D9wjYE6b1N4Di72cuS4yx+9G37u3/ADraOSJOjeKKyyx7RcSN2RvQp9dVj+NTeC9pqGBctx6qZ/I/8aqmT2ReKKjOD+ILOKnlNJUDMIIImYnt2O3lUnSKOLh0rMvF+KK425l8l0/CtJxTgCSQB61mPjPD5sVdIgkhRHkYEGQYETPeaLS2TK3ob4bi87x/f0qH4m84+0QJ6TO/fl9q8vcPvCRzBAEyvL2mDqXmlWwQ52bqzLlGjIw62EgEEknoG0676VEpJ6CKrZUcbfHv75hmb3lhKnp1ukD+QPqD3qx8Vua8RMzM9Ujri+yzsB0nNbAjXLTPj/ErtjEtbRxBxSW45VoArfe8zw2XNoVABOupmn/E8VcX+kMmrW8zISFIab5y6RqFGVNd8s7kgMoo/gi4pxFwgsIw+IObcL0bxqYGu81aeACLmAAXIFGK6P2DFklZ3OpzTP3qbeC+JXcTbxL3Cim1bYDKttfitvJyAS8R5gec1M4azdZbCooHNF8EFlAVsicuH+6C2eT+4PSk2OiyXcSVMkAab7fmaaDxbbErm/rQTH4jSom/4bvoALkdeqHmh8wEBojSJMb+VO7fg5k0NxC5gxBJggT0bzPemlFmPV2OMXi0utYNu4j/AGhDAGd0PSfImT9Ko3g/CkWnDh8rXmIB0a6Pd7hie8rr8xVyXhb27ltSTcZm0hdQFRhMROmYax51EeHOHX0tBrof4xmLKwKnk5SAe3UR9amjWOitPwriL2Snu7624JIXWVA3zjUwe1aNxLCXHuYrLmfmYLKBochC2gqgDU5yST2+zrEbHE8S8D3i9JgAZ3MzpsDW08fzhcWZIy4A8rIT0lbdguWI2MlSp9Xj71U2wpDHw7gb1vG4YtbuQLjHW2yiTZugST2+XmKe8LsXEW25VjysTeuO5AAhsFdVQY7IWW1rr0+UVXPZvZve+W2v3LlwZulWuOwHwgnVomCfrVisYtvdmbXU3dpjKMDdNkODqTATMP257zU22xi68fsE9JK6bFY19DUTj+Nyegfid/yqAW8xgQ+qq4i2TCtoCYnuGHntSt6y6sc4ZST0kgw0+sb10Rj1WTmeRzdxLMQWP11+gps7Hz+teX8PdW3nZGyZihZSrdYJBEA5tI8op7heG8y2zElTbUFgSogXAcpmZbWOlQSJE0+6QdLIfGnY9PeJJH4j5VG8SgqZ5RWNM8gnUzqDpqKc+ITkxNpQCvQTBM9juNwdjBrzgz/akmQCoIDiNzuD3mfpUuPdld/HFtjewgFlNcHAYHRiWBB0ls3lpHcE0/wrjKAfddVbVtTrPw67Ht5VPoRA0t/8/KkOHY2yqW05ltnfNKw0oSX6W0jURVy/I08szX7FJWkQlmDbZRyO4gMInKdM2aJqSF8C2h02MQcw0idRNSt9Ek9NvX8fypbhdkFXy8tYc/cDEaDafnQ+B8eRR/QuTFUQT8QKgMYCk7/P++9d++nQgl9yVymNNhIM6+Y8qtFjw/na2eaynN91UiGzaQRt6elTw8GWRbD5nnaBkCmZn7sj5TUWzXqht7GcYHu4uDMLZ08tb349vyrUaqvgvgqWGulN3CzoB8OaNvnVqqXs0jojuMkZAGIALd4jYn73yrI/FHj2xbxjryzc+A8xFRxAXXqzSYk6AVbPbKx90sAZurEBTGXY27upDiCB5DWsmsYtnAWXt5SOp7CtsdP1S/nWMlk0Q+PjdXS4EW3bZWyoWQJNs9RaCujA+YppwvxGc6cy5hzCwSbyrmiCskgZe/nM+lSHEWYtmGIRjpA9zaCSAWBhJ0k00L3jkJvJlIIH6G66giRqh11FSkht2c3L9lrj3HvYd8zF1+2QZGlisEHXKGgHTalrdlyWY4gNm1INy3tM66zGbXX1ph4qum5hshfORc+Hktb/AGwIcqAd+xqpJhGnS0xEQP3RPeBrvWiRLLte4bcYAW7lm2O/KZZPz6iDU14d4G2nMvG4sMAmYaRBLaGe5HlWZ4fgmYsOTd6ZJjyUEsR5gASTVs9n/Dlt3lcAgvaeJ7Do+I+dTNf8hCky3ca4VPLt2rnKgkznC6AHpGcwAdDprTrgufCxmvJeIJOZ76ZoMaTOwAP50x8bWsM+Ht+8i6U5unKGZsxR+2ukd/QVVcJwXh72bxS3iiiBMwKjOSznLyxEnvPpFTBYKlsufB8EcPiDf94tsWdmyPfRguedFcHQAEaelK8Qxgexdtc/DgXLpuluchI1BywW203rOv6F4efhw/ECe/Qf/TXHHeE4W0EjDYks1pWUyFAkGA+nxiNRWtE2P7XhbC4cm577ZLWhmyC7ZYnL1ABQ2pk7elTfGfGVq3eZWvKFdLYbIudWQqNA6z61neLx68pESEWc0STsWgmdJ0jTy9aa4fCm66oJMgEmdFkSdNqhKws1DhfG7Ny9GFd8o+FiMhB6Zkefbse9TPE+Ccu2622uLbh23JyNcVldjMl9Hb5TVc8O2EtNlUABQo+Z3n1kAVpGP4tZspN67bQQCMzKJiPx3IG3epeHgZm/K4erIrXMKcuhPMgrCkA5ChzQfumIJmmHuNm7ct2rN3DE3bsRbClhMglQflOvf00queKsXZxGIvG0AonpI2YCJOvYn+NJ+BrirxHDE9ID6knSII37amtXJtEUrNPxWBTDu2HsOcOvQWCieYQq6lssjbse9P8AD4+5yeXfvc0AIFbl5T9kwIzHXMZU+VUrxTizicZefDXQ9uEHQ4+6gDTr3YGCPKoq6MQoEOxmYGeBpuNT2n1rHsdXiW7LH4w8OHF4g4mzcQOxzOrSAekLKuNJCqNNO1QAw5s6url2tgZSRI6mAAn0G4mmRt4oz8Z76OI/j6b1ZPCnArpurcuWzdUEhVYzLBS5JUtBiMoBmS06Rrqpy9Evgh7Y34Z4gUO3PtOqx0cuC2h7hgO0U2wWNw4vZjYxEKSwy3A2bU5S6sqhQO8E7+lST+HcZyCvuvxZHYTb+MyLnUHDRpoC0AECnGE8L3FvWmdLUlm6WOZW6DlD21uSVBGoBHrVPk5G8h4eCKLB4Z4KeJWmvco4RdFt9Ui8YkspZRv6SNNDXHD8Hy0vLcGS5bYlgBdJ1G5BsKTtpkVhpudqWu+NscYVPd35ZIXLhbmUFNDAF8xGo/simmO8R4vEKfeHQZYPThyjCIPxG7mjqUQQRQ5yeLMFCCykd43xAMPZF1F5uVwAEPxBiRIkA/widYpljPbI1sGycKqMsE57jZgCA2qohmQRrm+tWzw6qDD2S+UO1pC6tkMEKgYfgSf40j4k8PYPE5TiiuVcxnmLaWRy16n0+6zGJ7VPesFdIvI/9lPjP39sQOXyzaFuYYsDnNzYkA/c2jvWh1RfZ1wLC4a9ifdShDZZy3jdJCvdFtmJJAlTMD1q9Vd2TSWiq+PcOHtWVIVpuiAQDrkeInbz010rIfFFnJfW3aW6jAQ7IIykwbYk9JkSd/nWue0R1Wxbd7iWlS4XZmZlIC2rh6MiMWbY5dJAPyNHxOFtvZxGHN5mVVW5de1bN581tmtFbTXgSz541UCIMEGpY8FVvLiHJZ8XiQTvPKB8h2HlvSHE7rcq0iYxzDSSzKuYsyFh3krB19RUBxrG41bjwXa3mcIxt28zJbcrPSvymNNaY57r2rQtlnfmXQAq5mPTYJgKDO/5GoplrqTXEJCS197ozREhlH0Gnz7VHYGyNUgqdY1K7xEsNYGXY+dPOH+Gsa9liyXYOZMnKcHRMwJATQNtPnT7E+BTYy5uZZLRke4LioztpkGh2G5I71NNEOLbwNeHkzd+0nL8EMWgMCNN+8aV1/Tt60QbTFioylggIM99sx77CmnEuHYsXmW3ndVbLIgAgHtoCRObWK7wvDsTbUXM7hwxgELoAAZGhBO4g+mlKSb2x9cUTieP7uUIyNnG5AIZjrMKRI+lSvB/G2HWbmKuYodsgt9Kj95kAJBMxr5jtVW4Th8VfxDcsXbrK7aoucqZmZTbt0tr6Vah7PMfezFsPe2AlmsqWGpIg3AdyTrGrGnCFMCz8M9omAu6JiraRurK9sn5ZhDH0Bnau+J+NLYkIU2+JyIBgj4Pw7kVkPFeDW8OWS5auW7oB6LkKdJy67wxEAzuDUhiWsPglti5aV3IZGuErorkHXLMyD1eUVoxIsmP4zbuHJcvB/MQo0mYhVC5fLY696imt4bOOXagwZyK8kr5BRqIOtOLeIti2i86ysHpYFcjRlUgaazDDb19a8izlVHxlpXQglzcyMP2oUNmAZQBAPaosdHPvK272VSwGjQ6sukMPvqBsdD51V/EfDsbfulroZxMLrMAswXQaCBGogaVeMDfSxcDG5cuWWCAOq3bkkZiBnZSIlhBLa9qugwCYyyuJw7mOoZX0zFOhuoQy9Y01K+hFLt12V1vR89Pwe8pOZY7SSBMHbXb8acLwC4ChB1Pcfd1IrcMNxCy9pUGBvF36gBetwRlY5i7XMpU5D0v37VRQmFfFpb+0CB5KWstw3bbqCBzbV0qDvBtkQIEAiq7XolxrZDcDwIw/OJuoVAt+aj70TnjSSBPnV5wKuwtxaJDTEQQYEjUGOobfnT0eMsBbtvbwyrbUK0rdw94KDGZjcZUctGWZMmfOolOI4JVyh7YPNGZRdvki1EszDE2wV3Gg27GseTi8mxpqOhrxLgtxnuFUtrcLLlW4CoC5RmmDE7nciIqewXhY2xafl2zYILXAGLMWIUJCKxJWQwMbyCKbJxfhxa4oKELqhF+2ebKwQgNzMGEx1RPaneFxWGdUW3cuDM0C3mnKRCdSBjoYEb9q2UnFUKrF3fECyhu4ZQeXd5rKoy5lJ5BTO+YT0kiCNSDSmM4TbKJcfD6hRnPTbkhGzFGdg3xdgPI7a1FDgtvOcOl9hdCsSDLsFDKGljOxZNJE+tKp4cuoul5nbWC8uBO5UMxI00gHsRTXIyeiK54uw9uyiXLSKoRpMOxBzEfskBgJJ18q4tYi3eKvbsC3ddMpYZYJbMTK6ypGXX90eVN73ib7F70B+ReW0emJzB9g2baNjWg+EOGHEYS1eFtBnUsusdJJAkBSJ07eVJr2aqSS60Vy7fxKPlt32CMdFDghQiRlWNYJho9AKkcDjMPeBVhi3uugDh1a4q5To9soQskjsZI0qc4hwJWzkpamwIfJeg2wVzdSoBDFWBkiYg96hsBgb2Hh7OZ8yModrloKwzH7tx0bRhEhaFsh6Lh7PcIqtdZbV22XS1mFzNBKhl6Qx00AJ9T3q6VVfBPFnu51dwxREkALAJDZojcSDVqrUkY8TwSXVC3LK3hM5WCkDTchz69pNM7XC2XE84C3BtFCB0meYXnb119afcR4ct5Mj5o36WKnYjdT5E05gDt6UAZz4y46cFeshcNg2NxCwdgVjqEgMFJA1BmKrJ9p9xepLXD0ZQYZSCQx+OJKnsNp2p37ebKNdwemZuXfAHY5TZ77jfcetULiPDltWiXS5dVpIKkLOUATBaTDEzAA1GmlQ4urRUZR0yTxPtXxlwj/wCYXFnfJatKo07Dll4+ZNIP4zxLsgfHXH7QyIyzMSRctkD6RpVf4amEDQbWZjGVSxEntoWE66aH8qtWK4WoAJwjr0hjy0VyBGhbI7ZQTOpjQVi1J6GF/HDli5du5STD5EQXJPUWA0GQidRpOwFe+HMauItsOp+XJBuGFYgKpLLbhmIDbaDXvFOV8KJfyO2QW8oQOl+03wCH6FZpC7nvpHevbHDxhka1h21OcN9m5UEhCCCx61jWRuT6GhRklkLtllP2KIyOyRlysDkAU+SqMo+Ud6tfDvGDqMt9QxA0ZIkx+0rEAepnvVER3vRbLKSYiQqgFYMmWAidYqeXnC3zHtYXC3Lcpz7iWLgNsr0yLd0v1aaAjWJkCDpCQpKjvx1jcNi7LC5hBdZFJQl8l1CY+Bh8OoBMmDAms9w3gO0qi5cxTxaAcwbfSE6nKrD5uoTlAO/ejjuMxD3+Y2a7oZJKi2xEqhA0gQZ20AGk114u8VKwCLbeTaKE5YjOGDMCPIzHrSvORyjWjjG8F4PeYlnxYe4RDqltV1MAhAQIMHttFVy54VC3btqyxZRJU3FIaHtlRJUETmI2mm2I4iAbQkdAQeWbLEmJ2MfxipXAcSv3ieWucwCqhwuu+7HYR3il5GRHLyTb8Xx62LFlcSgS1lC2yFygJlVJPKLkLudTNLYb2iXLGHFo4q07q2VgbepG5JbQHvMVBX+JuAeYpAUAMRkcBiOoSpJ/EUhYxmGUq7WwJ1Ge19QCR6n61Ll/LN4cTm6i6LRZ8eXEtCyl0ImTIECrABEATkJ2MantVDx/DAoBtuy5ZgSQdDOkCrLxN8LeUEFA7TqogwB5A+hqDxHDRAyXJnUE5vPX07VnGbv4dPNxLjw8sZ4LAYm+paXdBIkKW1MKQcozCQ30BqxNcu4XJnLBoy3LjWWZWBJEEkQCQVG/3RTzwL4wu4O3csBbbIt0XCSTMsT8tsp7/wAql/Enjm5jcJdw3JgXntqjg7FL6MJU/tZY0mM2tbtt+zlVfCo8R4cgNq/1Ic2RYC5SBmho3JlgNY2qY8HPdfFMFIgMrSy7qSJ0kAEELtNQV7D4i6Cty255RI7AKwaDBU/snX1FO+FXr1nF2hadxbZ0zEmY20Igx1Aais0/TNZKHXGy0Y7xOcIWe4lprxWAyr1QSsLcIUGDkGk/dFMuGeKr1u273rqvdvMGt2zMqIJWFUQqEnLM7xE71UbuMJxJ5mcLzGzNDMwBJho76x8qlcR4hse8IthSMtlkLsCpYwTlZWJn5nzNOMXYTlCMKWxquBizcs3DlN1luuOkspU3CBo23Wd9a2j2f3xh8Bbtc1bhS3CQADBHMgy2pGYjftVS4zwewmGlgzL0fGZGoPmPoKkuIWsNhgoC2bKjD3DGbKCc1gBjLQWALR31Md61cWcoth/FOGF/FXb2FvKxYZg9sRHJW0dS+Vs2UALqdYqRxGDW6i3bd3D27cA27dwFRajWItXEiTLENm1Y+VQvirFLcwFpLb2zclWPUCwAVgWOvmR5jaqRxHBWcKpTEXHR4AbuSWm4rDINyrCTtqKlr4WsmuezrBWUxGNa0LWd2Q3XtZ8rsc5JGa667s20ak1eqy32L8QW4+KCvnVUswe2pujfuenWtSrSOiHshfFHG/dbPN5RugEyoZF0ysZ62AO0QJOtZnxT2jY27hnu4SyLFhR+tCM0BtisqBOo6oZRBkg7Xz2hcKS/hQLl63YRWzG5cy5BKsmuYiJzxI11rMhxV0sthueWsgcsRlAKqSAA0BspHme/40OfUFGyAxfiJpPMzuwcW+tgWAK6kEEzJVTpvUfa4ZdLm42Q6G2OYOZAiCQM3SSBM6kSKn8Hg7Z6ra2yNBMggdhJHoPU0z/pa2i6jrZ3yg91WJM7jcQNzNQ+RvAR46yL+Fca2CLW/fMPh+awILYd3EgBRmYMAtsEiS0gTrVpTxRat2SMZxO3fHUCUs8s3Bv0LoHXKYDqpHUIO9Z23FsLiLot37UEXMimdAGYKzEE9oJj0HypbE8VKXUtWgAOU+W7AZjyUdlAzDQCANOnqMCrUvVDcaJ+3Zkj3bBWFssBJuBGuCQoZlZOkmJ020ptjOMPhle7fi5lKgBIUDzEd9CPl22k0XiPGrzWbT81wWLzDEarlgnXyNKYDGXL6Lh2zFCwL5YzHUayRv8AM0nYiXfxm+IBVbdpRIEMuaQQYknSC0DY0rxLj4t24RuVdLZTlVdFVU1AOmzER6elK8N8LgHptKJGuYlgw8obTcA7aU5xPhZ7oRbtwkJ8I0CrO4AXt5TtToTkU3F4+5pF57jGZPUFE9gGiZBM6DeB51K8K4xc1Z5LERMxAAECPQyfxqeveExa6Rl89dSY9TrTLiGD1jLB8hWU7rQKRF3OLXPuqGHfNAb0AidNaF4rprYVjEbil7dlR8Sn60uEUbJ9TWVei1yDfCcUt5oewSp0K6EDfULO/rT+/jsKw6rDQCIhTH0kxRYsA/cA70smELBlyCDqCSRB+S/zquo/Lka2eJYVWlFe2I/YDRqdsyk9zXj8Us3Ac+S2wbKBklWG+acq7THz86mMF4eBIJGuvy9KkL/hNlwtu9yzJuOL3w5bYGdgw7kmBpHerjxtg+Uqlm1hhJF9tTrppqJ019acnF2jbAS8vxg9fTlEhswjUk6j8aSXCK5lAWRxmUx0kTO2/wCFOr/h62QUW2AQYJiJkK2g2jWPWl42HkHqcXsqrMWDEGdNzAGsd9jSeCx+HssqopunPmBAVdWbNHSQJEd+34Cmtvwta61KEEQJy5RqoMqY1Gv1p94c4amGd3VRzP8ABs2uSd2A2D7gGJAJofHQeRPBI8R4TaW31A27l0dNsQzAMOosDt+NRv8ARdoCCsGI1VRpoPwqeweIGcKLYLucucsCSXMKMzHzP1EVBeOOKPw/Eci7YQuVDTnkMrHQqcu0giDBlT21pKMirSO72ELAjVl08yNNBptpUXxTGWrJUuPi2OUnbeTuKSXxNhcxzG6m2YIYVgD1ANOkj9mDUl408RcHxIw/utgq4P2hAZAwymA5OrtmynMddN6uMfpMhuFZ9VUKD947kHaFHp50/wAB4Du8VvnNiSGQKzvcAI6QqIFRMomFAOo+HzM1CHxVZErlYERCgbDt3gaU+4b40Sy+a07K0awNwfOamLaeSnG1g1L2WeF24fiMXh2KkhLLBl2YMb0GDqNtiTtWj1mPsh8Qe938ZcLs75bIYnym9AHbzrTq3WjKSpmde27FJbwVlnNwDn7IYJ+xvaH0ifpWF3PFXMbKqhQSILKp+YMRM+c1uHt1wzPgbSrl1vGSzBQAbF4TLHeSK+ecFwpn1Ab+35f20nXsVlo/pi2wZedkyENbRY5bMECxcykEITmlp8u5pzi+JYRyjWLCh1kHlZmBJI1JJ2ED5gbUy4H4Vtz1qx+e1WzC4FEGUaD5fzqKQ+xWGv3sxC4cbnVgJOgAg9tv4Vzb4dfYr0JbEnVQA5lWQ5rh6yIciCY9Kt3uy+vzFHJA7Mfx/wCNHULsqeD8I5VWVDRJ1jvHb8KsvCuFBNcqg07tJ+Hz/wCdOrI/vFUlkk65MVybMA7fz86eW/P+deuywZZtjt/fzrQgY8RsEMR3B/lNQuJsj9nX0qwcfVgza5jodBGuVZ0NVzGXDtlYfKs5DoYXLCk6nb0rkW18jXF1R5MPOaTG2k1iNIfYYpPr86lbdkCDGh79qruXXb+/zp6vEDZuW+Y6m2d1AzHMxhT6RNaw2FF0w/DnAkD5Gn960/Ktg75nn11QjTvSWHxL5fhJ09Rp8hXd/F3OWkht32/q/WuqjG2yM4rwBL63LqulnEJbtoiCFslLbS8WwNbhQlQNBIXbeoq5ZxKYtLT2Mq3gvIcD9awQMwyqTHfeIyzrtTnivEMu+52WNdRsar3E790XrFx3K3VJCqrEZAVaCgO06a+vrWUmkzaCclkdu2Ke6bVy0tlkfLlJJZswJQBdhIKd6Qt2MRYzDH/oomRIVWZTImc2p8gD2791MX4ht2Qt2+1x2YBsy6sYCyXee5iO4ldIBqC9+xPErhuYgsbIjIDBjLIABOvck+pqbsqqG1qzcvXDy89tC4bmAsWYqQ1sjMJXL/E1Pcc4V75c5l9rl25AXMza5R8IC7AST9aeWLYUAD+GlLhB5mkRZWT4DtExnYD61xd8Ap2dqtiINM0xShQEDt6mgdlK/wCgIG1w/jp9IrlfZ45Jy3APme3zG1XXlafrCQPQg/WvEVdsx9T/AMDQKyc9gXAbmGbGZ/vLZ19Qb0x6aitgrP8A2WsM2Igg6W/43N60CqLRm3tzxLJgrAUA58SqEHyNq7P8J/Cs+wGBVNlXL20Ufwra/F/hg423bQXBbyXOZJXNPQ6xGYR8e/pUAPZeYjnp/qv/AO6VA8ooiWBBMivHJB12rQbfs1I3vKf9H9Pv0jd9lrHbEKPP7I/+unSIplEF8eWv5V6cToNPzq5t7J31jFL+Non8+ZSL+yC4f8cUf6H/ANykyis22ntTi3rVhX2SXB/jan52T/vac2fZg66nEqT3PKOv+08qEBA4XCFj0qTr2BP8NqdpwS8RpaYDzIiPUz5b1aLXg26EtIMU6qgIblhkLyxbdXgGDGxqbv8AA7ToFdVfKuQG4M+mm4bcmBNUCRlviCFvXPQ9/wDNUAzsPrVdv3gxPfTfX+Y1/CtmxHg3D3WLXrVpoIKkKVIIXKSSGgmIGwiqpxH2Qs9y4UxSojHpU2mZlB3Bc3ROvoIqJIGZrctzAEAkwPmdvzrjHIitCPnWAQY8wCRHmCSKv2D9iN1LiOcajBWBINg6wRInnaSBGxrtvYpck/pi6kn9Qe5JH+FrKUZehmZo/rTa/ijz0zZxsNApEiDoSZ2IrUbXsOuAycYh/wBAR/51cYv2FXH2xqDVv8ASYYKInnD9n86uCaGMLHiK0vTzBmGsZipAjXYwflpTPjPHbj27fKbKGa5LHNPTyojXScxqxYf2IsoUe9r+8RZILaEb83Tt9PWna+x45QrYokKWIhCPjC6NLmdV/OrcmwjCN5ZnFq6yljmBaN9Z03iZIMHz89qqWLxNx8YjEkZ4AJ8lPYkTuv51s6+w5sxY4xcwEWyLJGXtLAXdTl00yjU0ww//AMP1xWDHHqxBJ6sOTuCP++0Gs6UqKtWZwOEvevTecvbQBVXXTpBIgaRm+sVY7RS2AF6QNhlgVoGB9kDoCGxStJnS0RHlH2ppY+yl/wDKhHraJ/8AMpx/plK2zP3Wa45C+X9/rV/Psjb/ACpQf/CP+8oHsluf5Wv+qP8AvKGTTKALfkf40cs/tSO8yPprWgD2Sv8A5UJ9LRGnl+sr0+yVoP6UPT7M6f7SgdMoSE6yfUa6R/KiBMQZ/v3q7/8AU+/+VJ/qT+f2tef9T1ztjI/0R/3lAqYv7J7cXMVp2td573a0aqv4L8HNgebmvLdz5Yi3kIy5tznafi9NqtFMtBRRRQMK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data:image/jpeg;base64,/9j/4AAQSkZJRgABAQAAAQABAAD/2wCEAAkGBhQSERUUExQVFRUWGBwXGBgYGRoaGRkcFRgYGBUdGBYYGyYeHBwjGhUYIC8gJScpLC4sFR8xNTAqNScrLCkBCQoKDgwOGg8PGikcHBwsKSkpKSkpKSwpKSwsKSkpKSwpKSkpKSwpKSkpKSkpKSkpKSwpKSkpKSkpKSkpLCksLP/AABEIANEA6QMBIgACEQEDEQH/xAAcAAABBQEBAQAAAAAAAAAAAAAAAwQFBgcCAQj/xABPEAACAQIEBAMFBAYECggHAAABAhEAAwQSITEFEyJBBlFhBxQycZEjQoGhJDNSYrHBFYLR8ENEVHKDk6PT4fEWFzVTc8PS4wglNJKiwuL/xAAZAQADAQEBAAAAAAAAAAAAAAAAAQIDBAX/xAAiEQACAgICAwEBAQEAAAAAAAAAAQIRITEDEhNBUQRhgSL/2gAMAwEAAhEDEQA/ANxooooAKKKKACiiigArya8dorzPRRLkkd0V4DXtBR4aSa/FK0ndtSKar2Zz7VcQN8VyuKFN2tRXOSK1UEcb5+Reh414CuBix5GuLbA101oVPVGnkm1cWhdXmvZpqBXavUuJpHl+jiik1uCvTcpUa91R3RXKtXVIpOzyivaKBnLGueZ6GlK8igWRI3vQ1y2LjsfypeK8KCngWROzfzdjS1crbArqhjQUUUUhhRRRQAUVxdYgaCT6mP5VyLhyyRrEwIOvlNACjGkRXtpywkjKfLfsPL6fhXeSqToylFyZ0BXjGvaSa9SRUpKKyeC9513zhE7CoDxJx84fIFQMXkySYGWNwNT8VVDi3iJn671zLbUFio0WFBZiANWGWd/Km6M4Of8AhozcTs/97a/+9f7a7lWEqQR6EGsib2k8OBjnTPdbbkiBvAHYVYL2MsKDN1VKqGZmOXKDlyydInMD+NZ96NJQUlkvL2SNaSE1WOH8QJg2r+cHQxcFzsfXTapKzj7ocKSGGYAyNYbvIrWHKmcvL+asxJdTXZeuSKMtanLbQB6VVZpMLTtF0qJOjfhg5PJ6oiuq8r2sj0EqCKKKKACiiigAooooAKKKKACiiigAqG434iTD9PxXNDlHYEwCx7CamazL2jrd98QoBysg5p0kBhdyxP7yLsDvQBIN4lvtBN5UnsAqjU7S0x5d96WbjF25kVsrSwIBHkZBIBGo3r5+8Y4JU4neXKdLskRplIVl09dfyrVsVhs1/EAz1WgIDwIkD7OCCr/takmE2iocX9BNF1/6T3UBLqhE9swPbtJp7Z8TS2VrZEkCQcwGYwJ0Hp9ax7CYzlcSs2EvXXDW7xe1zzc61tMyAlySNNttQKm+BcXv3XwgW8jB8Tld2Ah7aC2Yt6zIDlZ81Y7EU12sHVGwia6FugmuqszjFPZRvaIWD4fKN+YCfIBMwKiDJzKulY3wC++Iwt5rz8xs97qZoVf0RxLbdOsEAaTPatj9pQHMwhImGuf1ejf+X9asb8JXQcPckZ2514gCct1jhbpAI/ZYaeVItKkV3hOAu2nS4yFQvVr6ftKDm76jyIB0NbZjbCs2JtOgy8lX1g8wMyAlgZ0QqUg6wAY1rEUxJLKBcZ1hRr30Aj4fONPTWtveOdisoI+xtFjEAt9mEyz5JAIHeZ3FNiRWuG+Ghax5vWEsgNZuJbSIXmcl/iAGgLEeZgVa/DmCZruGC3buVbrlmOjXQtpY5qlQAc4PbYDtTLDXJvWVYhwRcJAjUGzcBB9InT5VMeBmkqSwcm/dm4AAHItgZtPIBUnvkOgo9htF2IoilWWvFtzWtnB43eDilkegWaUCVDaN+PjksgHFezSbLXi0qNe7Tpi00UmJ/v3qPwWPuXlDoqBZdSCxklSVGoEDUUqLsk5r2muEt3ASXya6kKDvprJOug8hTqkUFFFFABRRRQAUUUUAFZL7UTPELHbKA3+yxO3qDH1rWqyf2lgf0jZOkhRrE/4O6P8A9h9aAM18VsF4liAXZCbvwR+6oBkj70Zq0HHn7a8ABItXBMaDmMgGU+ZKdf8AmIYrPfEVwjid/qVSbrSGHVqI84gzp6RV/wCJ3Yu4qWMLbMCNEl1JKkCSWjXXdV86bJ+mf+DsOV4guXI8WbpXJ0hpsuuXQ6DXfT7utXXwa322A6uYDfukPEBhksfCPLXL6kT31o3gJAuMFsAOeTegqdWmy4IERHznSrz4NuZsRgCCrA37xzJ8B6LKjIPKVg/vAnSYp6A23LXsV7RUjoontIH22D0Jlro02B5ZIJ9NI/GsZ8IwMPdzEhRdu5gm7BcJcLLb1GuhI+VbN7SWi9gtSJe4IAmfsyYPltv5xWPeDny4e8QRaNu9dYN8Rs5cLcAKiDnK/mAaTGQWCuXHt5i6DcZYGsDYEef862PiDfb4vqzRhrehEBJZdB36g2efXTasZw2BKW2LIAcoKkwcpEHNv2j+8mtm4tmzYqFXXDLly/ETmtS1wftAiFn7oHzLlslEZwm9+l2Z0nmkRoYFm4dIO8K0a7rVl8AqQLYbLm592Qg6AcmaBHoQSdeotHlVK8N3yMZh9Qv63MSBCxYvEH6x9fWat3s+vKvJQKyDn3QEYgssWc4DkEgHUsB2V1gUN5BLBo+WvVrqiKdh1oK9ryvaRR5FEVF8W8QW8OQLjKsidQ/Y6xlU/wAarfFPa3gbaMVv22ZRpbJKuTIgEMBGlAUXbNTXhiwmwXUmB66/mdfxrN19tYMQloj0Zv5KadcM9rtgAC4LdoESS10xJA2JT5/lS7KhOLvJpdFVPD+0zAOJGKw+0xzUB7HQHeJ7Tsas+HxCuAysGB2IM0xitFcE17ToVnVFcg11SGFFFFABWUe0P/tO3sIQanfZh9NfzFavWUe0ExxO3sJXv36Y/KfzpMDNPEOJZeIXgMuX3h11HXqxDd/P4fMZKvPGQTcxqyJCN0/sZrgmT3zkZvT0JiqLxTCFuJ3nUgj3m4Zb4viMgDyBELvpl8qvHEb45uN2ICnoMdOa4CQf8+Mw8taZMdsofga0VxJlI+wvHpMtrbOgMbx+dXbwhcnFcO+E/aXpNv8AVzkszkjQr69zn8qo3gq5+l3GKZQ2Hvgqnxa24OWNe51q6+CdcZw+SpIe/myfAGZbJGTtl6J+c0MZutFFFAyje0gnm4OCB1vv36CQB6yAfwNY34NT7FgFLnn3MgMwT7o4XmDyIMGfM1sntJJz4SI+O5MnYcs6j17fiaxzwe4OHfM0g4i4Dl0Nwe6XAY8ifi/CpYFat3FIjO56RlnYkCddNRPb0itj4q6i5jMoZCMNbzsT8Ri1GUaaKvSYB1PnWNnObU51PTsI1gbCNjWxcTuA3cXlbM3utuVO1sxayx3lhLHtoB3qpbJXsiPDC/ptgq4bW5oY1mzdAk/OBoP51YvBZHNwmQs6nFX+tjBYHD3DJBE6MMgXyQGqt4Zf9OwpK6B7gjSTOHvgj8VY7eVWXwjfJxGEl85OMv5nAhXPud2Muv3UCqSO9sjfWhrIR0azRRRQUFFFFAFS8WYdhcFxLmPQldfdlW4ukRKOrQdOw1k99azLj2Jc2r7Ne4kJJnnYFQp1HxXBbGXQnyitR8YNaBQ3vcoymPenyeU5SdIist8TrY5d3InCQxWQbONfnsSoK8tVAlogAGQdJ00qWhoq63yyrF69rppYgf1ZWpHBYzqHXctrG4sc3eJ6QCdx+dRNpJtp9mkyBDX2L99X02+WmmlSfCcEGa2GS0wyzFzFNZEadMqJC6zPeKySRpJ2XPheNZrJ+1vNpH/ZlwrqVIh1TaI19a1ThKQmpnWZyZNwPudvlWc8Cw/2bZbODAIJ6OJXX1IBEgqdPx0GwrSOFjo2A20DZh8I+8Rr862WDJjuKIr2imKjwV7RRQM5JoBry4aq/FOOXbWJcKcygLKHbUdiBI/OmiW6LXWS+Prh/pZBp+r7/wBXSOw1H5VdLfjITDWmHyIJ/AGCaz3xXxBb3FUdVIBtnVoB6OVoBPr+QqWhxlZSuIKr8RutlDD3hxnOjdLEbDyI0+Q86t3E3l8YdO+h0P63759ZlfJT66VLiNqce5CEk4q51AgCFusm0j4ekT3iatHEj146dQCZJ+IzezHNt8OYKv7kehJVAvZS/BNvLibhCkfo189DF2HQCYWNx5RqaufgizGM4YCAIN+Qn6sQLeg3MAnSf3qpPg0KMTcy5k/RsQJnMR0gAhTOo8o7VcvB2JFvE8OJAUA4joQ5lXpsyM0wYzBpGnUabBG8UTVT4hx1n0JCL2UanT9pu3yFNObcy6O+U+rfj3qeyBujj2mAG5g+met+8ZfszqROo7fjWP8AghjyXYFVIxFwl98n6NclrY7wf/xmtC49dzXLEkznPn3RtyZ03H0rO/BVubNwC3JXEPlVohZw1xQHJIEQcp/uQWMgr+BC2SeTlhN84OXczEanUn0mta41aOfEk5IOCGUJ8RANoMbhkyZgLEdINZVfUHDmDcPRIkGPmSRA/hEzWq8ZKi7jIVkJwQJJMhzbWxBQdlQaN/4g9KqRMXsguAL+m4U6qMzhj/obrDYfFsfw1qf8I9F7B5oWMXfBXsubCXnkGPvA5z63D5VAeHHnG4OGDDO0zsCLN0aE9/5VK8KOVbEE5fesQRIIcg4PEMcwJ2Lg5dhkC+pJII6NX/p+zmjN+IBI+oH57U+t3QwlSCD3BkfWs2GOaJB/KlbXF4nqyn0kfwqqF2NHrys+bxU1sa3CBsJMjfy3ppd8Z9+cxP8AW/sFHVi8iLtxzGJbym4rEQ2yo0QJM5ttAdqyfxn4wtXLV2zatnIykFrmE/bBDdSBShBnX5U18UceF11LlnAzD4iImNiTpVXxN8lWKc4KduWRtBGzaHU1nNNGkXYYV7YtWoUHqmRYcqSTplObXfapXw/ibVtka6kqFb/FmuEiIMAmN9SI0mo/DA8lZa9IbcvbHeI5YaR/nR2rrAKxQ6XdA0EXLYE7gkFtdfLestFmocL8T4S5aK21nQj/AOiZfuztNX7hjgoCBAIEArlOw3Xt8q+eLQbKQTdMjY5D9wjYE6b1N4Di72cuS4yx+9G37u3/ADraOSJOjeKKyyx7RcSN2RvQp9dVj+NTeC9pqGBctx6qZ/I/8aqmT2ReKKjOD+ILOKnlNJUDMIIImYnt2O3lUnSKOLh0rMvF+KK425l8l0/CtJxTgCSQB61mPjPD5sVdIgkhRHkYEGQYETPeaLS2TK3ob4bi87x/f0qH4m84+0QJ6TO/fl9q8vcPvCRzBAEyvL2mDqXmlWwQ52bqzLlGjIw62EgEEknoG0676VEpJ6CKrZUcbfHv75hmb3lhKnp1ukD+QPqD3qx8Vua8RMzM9Ujri+yzsB0nNbAjXLTPj/ErtjEtbRxBxSW45VoArfe8zw2XNoVABOupmn/E8VcX+kMmrW8zISFIab5y6RqFGVNd8s7kgMoo/gi4pxFwgsIw+IObcL0bxqYGu81aeACLmAAXIFGK6P2DFklZ3OpzTP3qbeC+JXcTbxL3Cim1bYDKttfitvJyAS8R5gec1M4azdZbCooHNF8EFlAVsicuH+6C2eT+4PSk2OiyXcSVMkAab7fmaaDxbbErm/rQTH4jSom/4bvoALkdeqHmh8wEBojSJMb+VO7fg5k0NxC5gxBJggT0bzPemlFmPV2OMXi0utYNu4j/AGhDAGd0PSfImT9Ko3g/CkWnDh8rXmIB0a6Pd7hie8rr8xVyXhb27ltSTcZm0hdQFRhMROmYax51EeHOHX0tBrof4xmLKwKnk5SAe3UR9amjWOitPwriL2Snu7624JIXWVA3zjUwe1aNxLCXHuYrLmfmYLKBochC2gqgDU5yST2+zrEbHE8S8D3i9JgAZ3MzpsDW08fzhcWZIy4A8rIT0lbdguWI2MlSp9Xj71U2wpDHw7gb1vG4YtbuQLjHW2yiTZugST2+XmKe8LsXEW25VjysTeuO5AAhsFdVQY7IWW1rr0+UVXPZvZve+W2v3LlwZulWuOwHwgnVomCfrVisYtvdmbXU3dpjKMDdNkODqTATMP257zU22xi68fsE9JK6bFY19DUTj+Nyegfid/yqAW8xgQ+qq4i2TCtoCYnuGHntSt6y6sc4ZST0kgw0+sb10Rj1WTmeRzdxLMQWP11+gps7Hz+teX8PdW3nZGyZihZSrdYJBEA5tI8op7heG8y2zElTbUFgSogXAcpmZbWOlQSJE0+6QdLIfGnY9PeJJH4j5VG8SgqZ5RWNM8gnUzqDpqKc+ITkxNpQCvQTBM9juNwdjBrzgz/akmQCoIDiNzuD3mfpUuPdld/HFtjewgFlNcHAYHRiWBB0ls3lpHcE0/wrjKAfddVbVtTrPw67Ht5VPoRA0t/8/KkOHY2yqW05ltnfNKw0oSX6W0jURVy/I08szX7FJWkQlmDbZRyO4gMInKdM2aJqSF8C2h02MQcw0idRNSt9Ek9NvX8fypbhdkFXy8tYc/cDEaDafnQ+B8eRR/QuTFUQT8QKgMYCk7/P++9d++nQgl9yVymNNhIM6+Y8qtFjw/na2eaynN91UiGzaQRt6elTw8GWRbD5nnaBkCmZn7sj5TUWzXqht7GcYHu4uDMLZ08tb349vyrUaqvgvgqWGulN3CzoB8OaNvnVqqXs0jojuMkZAGIALd4jYn73yrI/FHj2xbxjryzc+A8xFRxAXXqzSYk6AVbPbKx90sAZurEBTGXY27upDiCB5DWsmsYtnAWXt5SOp7CtsdP1S/nWMlk0Q+PjdXS4EW3bZWyoWQJNs9RaCujA+YppwvxGc6cy5hzCwSbyrmiCskgZe/nM+lSHEWYtmGIRjpA9zaCSAWBhJ0k00L3jkJvJlIIH6G66giRqh11FSkht2c3L9lrj3HvYd8zF1+2QZGlisEHXKGgHTalrdlyWY4gNm1INy3tM66zGbXX1ph4qum5hshfORc+Hktb/AGwIcqAd+xqpJhGnS0xEQP3RPeBrvWiRLLte4bcYAW7lm2O/KZZPz6iDU14d4G2nMvG4sMAmYaRBLaGe5HlWZ4fgmYsOTd6ZJjyUEsR5gASTVs9n/Dlt3lcAgvaeJ7Do+I+dTNf8hCky3ca4VPLt2rnKgkznC6AHpGcwAdDprTrgufCxmvJeIJOZ76ZoMaTOwAP50x8bWsM+Ht+8i6U5unKGZsxR+2ukd/QVVcJwXh72bxS3iiiBMwKjOSznLyxEnvPpFTBYKlsufB8EcPiDf94tsWdmyPfRguedFcHQAEaelK8Qxgexdtc/DgXLpuluchI1BywW203rOv6F4efhw/ECe/Qf/TXHHeE4W0EjDYks1pWUyFAkGA+nxiNRWtE2P7XhbC4cm577ZLWhmyC7ZYnL1ABQ2pk7elTfGfGVq3eZWvKFdLYbIudWQqNA6z61neLx68pESEWc0STsWgmdJ0jTy9aa4fCm66oJMgEmdFkSdNqhKws1DhfG7Ny9GFd8o+FiMhB6Zkefbse9TPE+Ccu2622uLbh23JyNcVldjMl9Hb5TVc8O2EtNlUABQo+Z3n1kAVpGP4tZspN67bQQCMzKJiPx3IG3epeHgZm/K4erIrXMKcuhPMgrCkA5ChzQfumIJmmHuNm7ct2rN3DE3bsRbClhMglQflOvf00queKsXZxGIvG0AonpI2YCJOvYn+NJ+BrirxHDE9ID6knSII37amtXJtEUrNPxWBTDu2HsOcOvQWCieYQq6lssjbse9P8AD4+5yeXfvc0AIFbl5T9kwIzHXMZU+VUrxTizicZefDXQ9uEHQ4+6gDTr3YGCPKoq6MQoEOxmYGeBpuNT2n1rHsdXiW7LH4w8OHF4g4mzcQOxzOrSAekLKuNJCqNNO1QAw5s6url2tgZSRI6mAAn0G4mmRt4oz8Z76OI/j6b1ZPCnArpurcuWzdUEhVYzLBS5JUtBiMoBmS06Rrqpy9Evgh7Y34Z4gUO3PtOqx0cuC2h7hgO0U2wWNw4vZjYxEKSwy3A2bU5S6sqhQO8E7+lST+HcZyCvuvxZHYTb+MyLnUHDRpoC0AECnGE8L3FvWmdLUlm6WOZW6DlD21uSVBGoBHrVPk5G8h4eCKLB4Z4KeJWmvco4RdFt9Ui8YkspZRv6SNNDXHD8Hy0vLcGS5bYlgBdJ1G5BsKTtpkVhpudqWu+NscYVPd35ZIXLhbmUFNDAF8xGo/simmO8R4vEKfeHQZYPThyjCIPxG7mjqUQQRQ5yeLMFCCykd43xAMPZF1F5uVwAEPxBiRIkA/widYpljPbI1sGycKqMsE57jZgCA2qohmQRrm+tWzw6qDD2S+UO1pC6tkMEKgYfgSf40j4k8PYPE5TiiuVcxnmLaWRy16n0+6zGJ7VPesFdIvI/9lPjP39sQOXyzaFuYYsDnNzYkA/c2jvWh1RfZ1wLC4a9ifdShDZZy3jdJCvdFtmJJAlTMD1q9Vd2TSWiq+PcOHtWVIVpuiAQDrkeInbz010rIfFFnJfW3aW6jAQ7IIykwbYk9JkSd/nWue0R1Wxbd7iWlS4XZmZlIC2rh6MiMWbY5dJAPyNHxOFtvZxGHN5mVVW5de1bN581tmtFbTXgSz541UCIMEGpY8FVvLiHJZ8XiQTvPKB8h2HlvSHE7rcq0iYxzDSSzKuYsyFh3krB19RUBxrG41bjwXa3mcIxt28zJbcrPSvymNNaY57r2rQtlnfmXQAq5mPTYJgKDO/5GoplrqTXEJCS197ozREhlH0Gnz7VHYGyNUgqdY1K7xEsNYGXY+dPOH+Gsa9liyXYOZMnKcHRMwJATQNtPnT7E+BTYy5uZZLRke4LioztpkGh2G5I71NNEOLbwNeHkzd+0nL8EMWgMCNN+8aV1/Tt60QbTFioylggIM99sx77CmnEuHYsXmW3ndVbLIgAgHtoCRObWK7wvDsTbUXM7hwxgELoAAZGhBO4g+mlKSb2x9cUTieP7uUIyNnG5AIZjrMKRI+lSvB/G2HWbmKuYodsgt9Kj95kAJBMxr5jtVW4Th8VfxDcsXbrK7aoucqZmZTbt0tr6Vah7PMfezFsPe2AlmsqWGpIg3AdyTrGrGnCFMCz8M9omAu6JiraRurK9sn5ZhDH0Bnau+J+NLYkIU2+JyIBgj4Pw7kVkPFeDW8OWS5auW7oB6LkKdJy67wxEAzuDUhiWsPglti5aV3IZGuErorkHXLMyD1eUVoxIsmP4zbuHJcvB/MQo0mYhVC5fLY696imt4bOOXagwZyK8kr5BRqIOtOLeIti2i86ysHpYFcjRlUgaazDDb19a8izlVHxlpXQglzcyMP2oUNmAZQBAPaosdHPvK272VSwGjQ6sukMPvqBsdD51V/EfDsbfulroZxMLrMAswXQaCBGogaVeMDfSxcDG5cuWWCAOq3bkkZiBnZSIlhBLa9qugwCYyyuJw7mOoZX0zFOhuoQy9Y01K+hFLt12V1vR89Pwe8pOZY7SSBMHbXb8acLwC4ChB1Pcfd1IrcMNxCy9pUGBvF36gBetwRlY5i7XMpU5D0v37VRQmFfFpb+0CB5KWstw3bbqCBzbV0qDvBtkQIEAiq7XolxrZDcDwIw/OJuoVAt+aj70TnjSSBPnV5wKuwtxaJDTEQQYEjUGOobfnT0eMsBbtvbwyrbUK0rdw94KDGZjcZUctGWZMmfOolOI4JVyh7YPNGZRdvki1EszDE2wV3Gg27GseTi8mxpqOhrxLgtxnuFUtrcLLlW4CoC5RmmDE7nciIqewXhY2xafl2zYILXAGLMWIUJCKxJWQwMbyCKbJxfhxa4oKELqhF+2ebKwQgNzMGEx1RPaneFxWGdUW3cuDM0C3mnKRCdSBjoYEb9q2UnFUKrF3fECyhu4ZQeXd5rKoy5lJ5BTO+YT0kiCNSDSmM4TbKJcfD6hRnPTbkhGzFGdg3xdgPI7a1FDgtvOcOl9hdCsSDLsFDKGljOxZNJE+tKp4cuoul5nbWC8uBO5UMxI00gHsRTXIyeiK54uw9uyiXLSKoRpMOxBzEfskBgJJ18q4tYi3eKvbsC3ddMpYZYJbMTK6ypGXX90eVN73ib7F70B+ReW0emJzB9g2baNjWg+EOGHEYS1eFtBnUsusdJJAkBSJ07eVJr2aqSS60Vy7fxKPlt32CMdFDghQiRlWNYJho9AKkcDjMPeBVhi3uugDh1a4q5To9soQskjsZI0qc4hwJWzkpamwIfJeg2wVzdSoBDFWBkiYg96hsBgb2Hh7OZ8yModrloKwzH7tx0bRhEhaFsh6Lh7PcIqtdZbV22XS1mFzNBKhl6Qx00AJ9T3q6VVfBPFnu51dwxREkALAJDZojcSDVqrUkY8TwSXVC3LK3hM5WCkDTchz69pNM7XC2XE84C3BtFCB0meYXnb119afcR4ct5Mj5o36WKnYjdT5E05gDt6UAZz4y46cFeshcNg2NxCwdgVjqEgMFJA1BmKrJ9p9xepLXD0ZQYZSCQx+OJKnsNp2p37ebKNdwemZuXfAHY5TZ77jfcetULiPDltWiXS5dVpIKkLOUATBaTDEzAA1GmlQ4urRUZR0yTxPtXxlwj/wCYXFnfJatKo07Dll4+ZNIP4zxLsgfHXH7QyIyzMSRctkD6RpVf4amEDQbWZjGVSxEntoWE66aH8qtWK4WoAJwjr0hjy0VyBGhbI7ZQTOpjQVi1J6GF/HDli5du5STD5EQXJPUWA0GQidRpOwFe+HMauItsOp+XJBuGFYgKpLLbhmIDbaDXvFOV8KJfyO2QW8oQOl+03wCH6FZpC7nvpHevbHDxhka1h21OcN9m5UEhCCCx61jWRuT6GhRklkLtllP2KIyOyRlysDkAU+SqMo+Ud6tfDvGDqMt9QxA0ZIkx+0rEAepnvVER3vRbLKSYiQqgFYMmWAidYqeXnC3zHtYXC3Lcpz7iWLgNsr0yLd0v1aaAjWJkCDpCQpKjvx1jcNi7LC5hBdZFJQl8l1CY+Bh8OoBMmDAms9w3gO0qi5cxTxaAcwbfSE6nKrD5uoTlAO/ejjuMxD3+Y2a7oZJKi2xEqhA0gQZ20AGk114u8VKwCLbeTaKE5YjOGDMCPIzHrSvORyjWjjG8F4PeYlnxYe4RDqltV1MAhAQIMHttFVy54VC3btqyxZRJU3FIaHtlRJUETmI2mm2I4iAbQkdAQeWbLEmJ2MfxipXAcSv3ieWucwCqhwuu+7HYR3il5GRHLyTb8Xx62LFlcSgS1lC2yFygJlVJPKLkLudTNLYb2iXLGHFo4q07q2VgbepG5JbQHvMVBX+JuAeYpAUAMRkcBiOoSpJ/EUhYxmGUq7WwJ1Ge19QCR6n61Ll/LN4cTm6i6LRZ8eXEtCyl0ImTIECrABEATkJ2MantVDx/DAoBtuy5ZgSQdDOkCrLxN8LeUEFA7TqogwB5A+hqDxHDRAyXJnUE5vPX07VnGbv4dPNxLjw8sZ4LAYm+paXdBIkKW1MKQcozCQ30BqxNcu4XJnLBoy3LjWWZWBJEEkQCQVG/3RTzwL4wu4O3csBbbIt0XCSTMsT8tsp7/wAql/Enjm5jcJdw3JgXntqjg7FL6MJU/tZY0mM2tbtt+zlVfCo8R4cgNq/1Ic2RYC5SBmho3JlgNY2qY8HPdfFMFIgMrSy7qSJ0kAEELtNQV7D4i6Cty255RI7AKwaDBU/snX1FO+FXr1nF2hadxbZ0zEmY20Igx1Aais0/TNZKHXGy0Y7xOcIWe4lprxWAyr1QSsLcIUGDkGk/dFMuGeKr1u273rqvdvMGt2zMqIJWFUQqEnLM7xE71UbuMJxJ5mcLzGzNDMwBJho76x8qlcR4hse8IthSMtlkLsCpYwTlZWJn5nzNOMXYTlCMKWxquBizcs3DlN1luuOkspU3CBo23Wd9a2j2f3xh8Bbtc1bhS3CQADBHMgy2pGYjftVS4zwewmGlgzL0fGZGoPmPoKkuIWsNhgoC2bKjD3DGbKCc1gBjLQWALR31Md61cWcoth/FOGF/FXb2FvKxYZg9sRHJW0dS+Vs2UALqdYqRxGDW6i3bd3D27cA27dwFRajWItXEiTLENm1Y+VQvirFLcwFpLb2zclWPUCwAVgWOvmR5jaqRxHBWcKpTEXHR4AbuSWm4rDINyrCTtqKlr4WsmuezrBWUxGNa0LWd2Q3XtZ8rsc5JGa667s20ak1eqy32L8QW4+KCvnVUswe2pujfuenWtSrSOiHshfFHG/dbPN5RugEyoZF0ysZ62AO0QJOtZnxT2jY27hnu4SyLFhR+tCM0BtisqBOo6oZRBkg7Xz2hcKS/hQLl63YRWzG5cy5BKsmuYiJzxI11rMhxV0sthueWsgcsRlAKqSAA0BspHme/40OfUFGyAxfiJpPMzuwcW+tgWAK6kEEzJVTpvUfa4ZdLm42Q6G2OYOZAiCQM3SSBM6kSKn8Hg7Z6ra2yNBMggdhJHoPU0z/pa2i6jrZ3yg91WJM7jcQNzNQ+RvAR46yL+Fca2CLW/fMPh+awILYd3EgBRmYMAtsEiS0gTrVpTxRat2SMZxO3fHUCUs8s3Bv0LoHXKYDqpHUIO9Z23FsLiLot37UEXMimdAGYKzEE9oJj0HypbE8VKXUtWgAOU+W7AZjyUdlAzDQCANOnqMCrUvVDcaJ+3Zkj3bBWFssBJuBGuCQoZlZOkmJ020ptjOMPhle7fi5lKgBIUDzEd9CPl22k0XiPGrzWbT81wWLzDEarlgnXyNKYDGXL6Lh2zFCwL5YzHUayRv8AM0nYiXfxm+IBVbdpRIEMuaQQYknSC0DY0rxLj4t24RuVdLZTlVdFVU1AOmzER6elK8N8LgHptKJGuYlgw8obTcA7aU5xPhZ7oRbtwkJ8I0CrO4AXt5TtToTkU3F4+5pF57jGZPUFE9gGiZBM6DeB51K8K4xc1Z5LERMxAAECPQyfxqeveExa6Rl89dSY9TrTLiGD1jLB8hWU7rQKRF3OLXPuqGHfNAb0AidNaF4rprYVjEbil7dlR8Sn60uEUbJ9TWVei1yDfCcUt5oewSp0K6EDfULO/rT+/jsKw6rDQCIhTH0kxRYsA/cA70smELBlyCDqCSRB+S/zquo/Lka2eJYVWlFe2I/YDRqdsyk9zXj8Us3Ac+S2wbKBklWG+acq7THz86mMF4eBIJGuvy9KkL/hNlwtu9yzJuOL3w5bYGdgw7kmBpHerjxtg+Uqlm1hhJF9tTrppqJ019acnF2jbAS8vxg9fTlEhswjUk6j8aSXCK5lAWRxmUx0kTO2/wCFOr/h62QUW2AQYJiJkK2g2jWPWl42HkHqcXsqrMWDEGdNzAGsd9jSeCx+HssqopunPmBAVdWbNHSQJEd+34Cmtvwta61KEEQJy5RqoMqY1Gv1p94c4amGd3VRzP8ABs2uSd2A2D7gGJAJofHQeRPBI8R4TaW31A27l0dNsQzAMOosDt+NRv8ARdoCCsGI1VRpoPwqeweIGcKLYLucucsCSXMKMzHzP1EVBeOOKPw/Eci7YQuVDTnkMrHQqcu0giDBlT21pKMirSO72ELAjVl08yNNBptpUXxTGWrJUuPi2OUnbeTuKSXxNhcxzG6m2YIYVgD1ANOkj9mDUl408RcHxIw/utgq4P2hAZAwymA5OrtmynMddN6uMfpMhuFZ9VUKD947kHaFHp50/wAB4Du8VvnNiSGQKzvcAI6QqIFRMomFAOo+HzM1CHxVZErlYERCgbDt3gaU+4b40Sy+a07K0awNwfOamLaeSnG1g1L2WeF24fiMXh2KkhLLBl2YMb0GDqNtiTtWj1mPsh8Qe938ZcLs75bIYnym9AHbzrTq3WjKSpmde27FJbwVlnNwDn7IYJ+xvaH0ifpWF3PFXMbKqhQSILKp+YMRM+c1uHt1wzPgbSrl1vGSzBQAbF4TLHeSK+ecFwpn1Ab+35f20nXsVlo/pi2wZedkyENbRY5bMECxcykEITmlp8u5pzi+JYRyjWLCh1kHlZmBJI1JJ2ED5gbUy4H4Vtz1qx+e1WzC4FEGUaD5fzqKQ+xWGv3sxC4cbnVgJOgAg9tv4Vzb4dfYr0JbEnVQA5lWQ5rh6yIciCY9Kt3uy+vzFHJA7Mfx/wCNHULsqeD8I5VWVDRJ1jvHb8KsvCuFBNcqg07tJ+Hz/wCdOrI/vFUlkk65MVybMA7fz86eW/P+deuywZZtjt/fzrQgY8RsEMR3B/lNQuJsj9nX0qwcfVgza5jodBGuVZ0NVzGXDtlYfKs5DoYXLCk6nb0rkW18jXF1R5MPOaTG2k1iNIfYYpPr86lbdkCDGh79qruXXb+/zp6vEDZuW+Y6m2d1AzHMxhT6RNaw2FF0w/DnAkD5Gn960/Ktg75nn11QjTvSWHxL5fhJ09Rp8hXd/F3OWkht32/q/WuqjG2yM4rwBL63LqulnEJbtoiCFslLbS8WwNbhQlQNBIXbeoq5ZxKYtLT2Mq3gvIcD9awQMwyqTHfeIyzrtTnivEMu+52WNdRsar3E790XrFx3K3VJCqrEZAVaCgO06a+vrWUmkzaCclkdu2Ke6bVy0tlkfLlJJZswJQBdhIKd6Qt2MRYzDH/oomRIVWZTImc2p8gD2791MX4ht2Qt2+1x2YBsy6sYCyXee5iO4ldIBqC9+xPErhuYgsbIjIDBjLIABOvck+pqbsqqG1qzcvXDy89tC4bmAsWYqQ1sjMJXL/E1Pcc4V75c5l9rl25AXMza5R8IC7AST9aeWLYUAD+GlLhB5mkRZWT4DtExnYD61xd8Ap2dqtiINM0xShQEDt6mgdlK/wCgIG1w/jp9IrlfZ45Jy3APme3zG1XXlafrCQPQg/WvEVdsx9T/AMDQKyc9gXAbmGbGZ/vLZ19Qb0x6aitgrP8A2WsM2Igg6W/43N60CqLRm3tzxLJgrAUA58SqEHyNq7P8J/Cs+wGBVNlXL20Ufwra/F/hg423bQXBbyXOZJXNPQ6xGYR8e/pUAPZeYjnp/qv/AO6VA8ooiWBBMivHJB12rQbfs1I3vKf9H9Pv0jd9lrHbEKPP7I/+unSIplEF8eWv5V6cToNPzq5t7J31jFL+Non8+ZSL+yC4f8cUf6H/ANykyis22ntTi3rVhX2SXB/jan52T/vac2fZg66nEqT3PKOv+08qEBA4XCFj0qTr2BP8NqdpwS8RpaYDzIiPUz5b1aLXg26EtIMU6qgIblhkLyxbdXgGDGxqbv8AA7ToFdVfKuQG4M+mm4bcmBNUCRlviCFvXPQ9/wDNUAzsPrVdv3gxPfTfX+Y1/CtmxHg3D3WLXrVpoIKkKVIIXKSSGgmIGwiqpxH2Qs9y4UxSojHpU2mZlB3Bc3ROvoIqJIGZrctzAEAkwPmdvzrjHIitCPnWAQY8wCRHmCSKv2D9iN1LiOcajBWBINg6wRInnaSBGxrtvYpck/pi6kn9Qe5JH+FrKUZehmZo/rTa/ijz0zZxsNApEiDoSZ2IrUbXsOuAycYh/wBAR/51cYv2FXH2xqDVv8ASYYKInnD9n86uCaGMLHiK0vTzBmGsZipAjXYwflpTPjPHbj27fKbKGa5LHNPTyojXScxqxYf2IsoUe9r+8RZILaEb83Tt9PWna+x45QrYokKWIhCPjC6NLmdV/OrcmwjCN5ZnFq6yljmBaN9Z03iZIMHz89qqWLxNx8YjEkZ4AJ8lPYkTuv51s6+w5sxY4xcwEWyLJGXtLAXdTl00yjU0ww//AMP1xWDHHqxBJ6sOTuCP++0Gs6UqKtWZwOEvevTecvbQBVXXTpBIgaRm+sVY7RS2AF6QNhlgVoGB9kDoCGxStJnS0RHlH2ppY+yl/wDKhHraJ/8AMpx/plK2zP3Wa45C+X9/rV/Psjb/ACpQf/CP+8oHsluf5Wv+qP8AvKGTTKALfkf40cs/tSO8yPprWgD2Sv8A5UJ9LRGnl+sr0+yVoP6UPT7M6f7SgdMoSE6yfUa6R/KiBMQZ/v3q7/8AU+/+VJ/qT+f2tef9T1ztjI/0R/3lAqYv7J7cXMVp2td573a0aqv4L8HNgebmvLdz5Yi3kIy5tznafi9NqtFMtBRRRQMK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://img.agoda.net/hotelimages/170/170597/170597_1112100232004933298_ST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500570"/>
            <a:ext cx="2971800" cy="22288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5984" y="4000504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м. </a:t>
            </a:r>
            <a:r>
              <a:rPr lang="uk-UA" b="1" dirty="0" err="1" smtClean="0">
                <a:solidFill>
                  <a:srgbClr val="C00000"/>
                </a:solidFill>
              </a:rPr>
              <a:t>Капошваре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8" name="Picture 10" descr="https://encrypted-tbn2.gstatic.com/images?q=tbn:ANd9GcTlT95MG2IRv3dIzZiVqWLiNAhs8K6ufdZEsjU06WtoHca_tuN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00570"/>
            <a:ext cx="2700355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sz="quarter" idx="2"/>
          </p:nvPr>
        </p:nvSpPr>
        <p:spPr>
          <a:xfrm>
            <a:off x="285720" y="857232"/>
            <a:ext cx="8643998" cy="2928958"/>
          </a:xfrm>
        </p:spPr>
        <p:txBody>
          <a:bodyPr>
            <a:noAutofit/>
          </a:bodyPr>
          <a:lstStyle/>
          <a:p>
            <a:r>
              <a:rPr lang="uk-UA" sz="1600" b="0" dirty="0" smtClean="0"/>
              <a:t>Говорили, що в 1918-м він брав участь у розстрілі царської родини в Єкатеринбурзі, що</a:t>
            </a:r>
          </a:p>
          <a:p>
            <a:pPr>
              <a:buNone/>
            </a:pPr>
            <a:r>
              <a:rPr lang="uk-UA" sz="1600" b="0" dirty="0" smtClean="0"/>
              <a:t> в тридцятих він був агентом НКВД;</a:t>
            </a:r>
          </a:p>
          <a:p>
            <a:r>
              <a:rPr lang="uk-UA" sz="1600" b="0" dirty="0" smtClean="0"/>
              <a:t> </a:t>
            </a:r>
            <a:r>
              <a:rPr lang="uk-UA" sz="1600" dirty="0" smtClean="0"/>
              <a:t>В</a:t>
            </a:r>
            <a:r>
              <a:rPr lang="uk-UA" sz="1600" b="0" dirty="0" smtClean="0"/>
              <a:t> післявоєнне угорське керівництво ввійшов як «людину </a:t>
            </a:r>
            <a:r>
              <a:rPr lang="uk-UA" sz="1600" b="0" dirty="0" err="1" smtClean="0"/>
              <a:t>Берії</a:t>
            </a:r>
            <a:r>
              <a:rPr lang="uk-UA" sz="1600" b="0" dirty="0" smtClean="0"/>
              <a:t>», говорили, що до самого</a:t>
            </a:r>
          </a:p>
          <a:p>
            <a:pPr>
              <a:buNone/>
            </a:pPr>
            <a:r>
              <a:rPr lang="uk-UA" sz="1600" b="0" dirty="0" smtClean="0"/>
              <a:t> кінця він залишався членом КПРС і громадянином Радянського Союзу; </a:t>
            </a:r>
          </a:p>
          <a:p>
            <a:r>
              <a:rPr lang="uk-UA" sz="1600" b="0" dirty="0" smtClean="0"/>
              <a:t>Достовірної інформації про нього було так мало, що в 1989 році Грос К., генсек ВСРП, </a:t>
            </a:r>
          </a:p>
          <a:p>
            <a:pPr>
              <a:buNone/>
            </a:pPr>
            <a:r>
              <a:rPr lang="uk-UA" sz="1600" b="0" dirty="0" smtClean="0"/>
              <a:t>звернувся до Горбачова М. С. з проханням передати з архівів КДБ у Будапешт матеріали про </a:t>
            </a:r>
          </a:p>
          <a:p>
            <a:pPr>
              <a:buNone/>
            </a:pPr>
            <a:r>
              <a:rPr lang="uk-UA" sz="1600" b="0" dirty="0" smtClean="0"/>
              <a:t>Надя І. Копії документів разом із секретною запискою Крючкова були доставлені «</a:t>
            </a:r>
            <a:r>
              <a:rPr lang="uk-UA" sz="1600" b="0" dirty="0" err="1" smtClean="0"/>
              <a:t>угор-</a:t>
            </a:r>
            <a:endParaRPr lang="uk-UA" sz="1600" b="0" dirty="0" smtClean="0"/>
          </a:p>
          <a:p>
            <a:pPr>
              <a:buNone/>
            </a:pPr>
            <a:r>
              <a:rPr lang="uk-UA" sz="1600" b="0" dirty="0" err="1" smtClean="0"/>
              <a:t>ським</a:t>
            </a:r>
            <a:r>
              <a:rPr lang="uk-UA" sz="1600" b="0" dirty="0" smtClean="0"/>
              <a:t> товаришам» і розглянуті на пленумі ЦК. Здивовані керівники угорських комуністів</a:t>
            </a:r>
          </a:p>
          <a:p>
            <a:pPr>
              <a:buNone/>
            </a:pPr>
            <a:r>
              <a:rPr lang="uk-UA" sz="1600" b="0" dirty="0" smtClean="0"/>
              <a:t>вислухали доповідь Гроса і по його ж пропозиції ухвалили нічого з почутого гласності не </a:t>
            </a:r>
          </a:p>
          <a:p>
            <a:pPr>
              <a:buNone/>
            </a:pPr>
            <a:r>
              <a:rPr lang="uk-UA" sz="1600" b="0" dirty="0" smtClean="0"/>
              <a:t>віддавати. </a:t>
            </a:r>
            <a:endParaRPr lang="uk-UA" sz="1600" b="0" dirty="0"/>
          </a:p>
        </p:txBody>
      </p:sp>
      <p:pic>
        <p:nvPicPr>
          <p:cNvPr id="26628" name="Picture 4" descr="http://www.historicus.ru/assets/images/Ber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1991570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6488668"/>
            <a:ext cx="1345561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Берія</a:t>
            </a:r>
            <a:r>
              <a:rPr lang="uk-UA" b="1" dirty="0" smtClean="0"/>
              <a:t> Л.П.</a:t>
            </a:r>
            <a:endParaRPr lang="ru-RU" b="1" dirty="0"/>
          </a:p>
        </p:txBody>
      </p:sp>
      <p:pic>
        <p:nvPicPr>
          <p:cNvPr id="26630" name="Picture 6" descr="http://img.blogs.pravda.com.ua/images/doc/e/a/eac7a-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00504"/>
            <a:ext cx="2049429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428860" y="6488668"/>
            <a:ext cx="1779333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/>
              <a:t>Горбачов М.С.</a:t>
            </a:r>
            <a:endParaRPr lang="ru-RU" b="1" dirty="0"/>
          </a:p>
        </p:txBody>
      </p:sp>
      <p:pic>
        <p:nvPicPr>
          <p:cNvPr id="26632" name="Picture 8" descr="http://upload.wikimedia.org/wikipedia/ru/5/5d/%D0%9A%D0%B0%D1%80%D0%BE%D0%B9_%D0%93%D1%80%D0%BE%D1%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4"/>
            <a:ext cx="2071702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286380" y="6488668"/>
            <a:ext cx="1077090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Гросс</a:t>
            </a:r>
            <a:r>
              <a:rPr lang="uk-UA" b="1" dirty="0" smtClean="0"/>
              <a:t> К.</a:t>
            </a:r>
            <a:endParaRPr lang="ru-RU" b="1" dirty="0"/>
          </a:p>
        </p:txBody>
      </p:sp>
      <p:pic>
        <p:nvPicPr>
          <p:cNvPr id="26634" name="Picture 10" descr="http://upload.wikimedia.org/wikipedia/ru/1/1c/%D0%9A%D1%80%D1%8E%D1%87%D0%BA%D0%BE%D0%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3986192"/>
            <a:ext cx="2143140" cy="287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286644" y="6519446"/>
            <a:ext cx="1706814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/>
              <a:t>Крючков В.А.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357166"/>
            <a:ext cx="2500330" cy="714380"/>
          </a:xfrm>
        </p:spPr>
        <p:txBody>
          <a:bodyPr>
            <a:normAutofit fontScale="90000"/>
          </a:bodyPr>
          <a:lstStyle/>
          <a:p>
            <a:r>
              <a:rPr lang="uk-UA" sz="3100" b="1" dirty="0" err="1" smtClean="0">
                <a:solidFill>
                  <a:srgbClr val="FF0000"/>
                </a:solidFill>
              </a:rPr>
              <a:t>Янош</a:t>
            </a:r>
            <a:r>
              <a:rPr lang="uk-UA" sz="3100" b="1" dirty="0" smtClean="0">
                <a:solidFill>
                  <a:srgbClr val="FF0000"/>
                </a:solidFill>
              </a:rPr>
              <a:t> </a:t>
            </a:r>
            <a:r>
              <a:rPr lang="uk-UA" sz="3100" b="1" dirty="0" err="1" smtClean="0">
                <a:solidFill>
                  <a:srgbClr val="FF0000"/>
                </a:solidFill>
              </a:rPr>
              <a:t>Кадар</a:t>
            </a:r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r>
              <a:rPr lang="uk-UA" sz="27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/>
            </a:r>
            <a:br>
              <a:rPr lang="en-US" sz="2200" b="1" dirty="0" smtClean="0">
                <a:solidFill>
                  <a:srgbClr val="FF0000"/>
                </a:solidFill>
              </a:rPr>
            </a:br>
            <a:endParaRPr lang="uk-UA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06" y="4786322"/>
            <a:ext cx="7643898" cy="159728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b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  </a:t>
            </a:r>
            <a:r>
              <a:rPr lang="uk-UA" sz="2000" b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Дитинство майбутнього угорського лідера пройшло в скруті і злиднях. Уродженець хорватської Рієки (тоді вільне місто Фіуме) </a:t>
            </a:r>
            <a:endParaRPr lang="en-US" sz="2000" b="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  <a:p>
            <a:r>
              <a:rPr lang="uk-UA" sz="2000" b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у складі </a:t>
            </a:r>
            <a:r>
              <a:rPr lang="uk-UA" sz="2000" b="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Транслейтанія</a:t>
            </a:r>
            <a:r>
              <a:rPr lang="uk-UA" sz="2000" b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, що входила до складу Австро-Угорщини, </a:t>
            </a:r>
            <a:endParaRPr lang="en-US" sz="2000" b="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  <a:p>
            <a:r>
              <a:rPr lang="uk-UA" sz="2000" b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за тодішніми законами рідного міста був зареєстрований при народженні під італійським ім'ям </a:t>
            </a:r>
            <a:r>
              <a:rPr lang="uk-UA" sz="2000" b="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Джованні</a:t>
            </a:r>
            <a:r>
              <a:rPr lang="uk-UA" sz="2000" b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uk-UA" sz="2000" b="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Черманек</a:t>
            </a:r>
            <a:r>
              <a:rPr lang="uk-UA" sz="2000" b="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.</a:t>
            </a:r>
            <a:endParaRPr lang="uk-UA" sz="2000" b="0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Содержимое 6" descr="150px-János_Kádár_(fototeca.iiccr.ro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14348" y="693767"/>
            <a:ext cx="3071834" cy="4075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43372" y="857232"/>
            <a:ext cx="50006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                                  </a:t>
            </a:r>
            <a:r>
              <a:rPr lang="uk-UA" b="1" i="1" dirty="0" err="1" smtClean="0"/>
              <a:t>угор</a:t>
            </a:r>
            <a:r>
              <a:rPr lang="uk-UA" b="1" i="1" dirty="0" smtClean="0"/>
              <a:t>. </a:t>
            </a:r>
            <a:r>
              <a:rPr lang="en-US" b="1" i="1" dirty="0" err="1" smtClean="0"/>
              <a:t>Kádár</a:t>
            </a:r>
            <a:r>
              <a:rPr lang="en-US" b="1" i="1" dirty="0" smtClean="0"/>
              <a:t> </a:t>
            </a:r>
            <a:r>
              <a:rPr lang="en-US" b="1" i="1" dirty="0" err="1" smtClean="0"/>
              <a:t>János</a:t>
            </a:r>
            <a:r>
              <a:rPr lang="en-US" b="1" i="1" dirty="0" smtClean="0"/>
              <a:t> </a:t>
            </a:r>
            <a:r>
              <a:rPr lang="uk-UA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FF0000"/>
                </a:solidFill>
              </a:rPr>
              <a:t>26 </a:t>
            </a:r>
            <a:r>
              <a:rPr lang="uk-UA" dirty="0" smtClean="0">
                <a:solidFill>
                  <a:srgbClr val="FF0000"/>
                </a:solidFill>
              </a:rPr>
              <a:t>травня 1912р. —  6 липня 1989р.)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000" dirty="0" smtClean="0"/>
              <a:t>сталініст,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керівник соціалістичної Угорщини з обмеженим суверенітетом </a:t>
            </a:r>
            <a:r>
              <a:rPr lang="uk-UA" sz="2000" b="1" dirty="0" smtClean="0">
                <a:solidFill>
                  <a:srgbClr val="FF0000"/>
                </a:solidFill>
              </a:rPr>
              <a:t>(1956р.—1988р.).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dirty="0" smtClean="0"/>
              <a:t>дитина </a:t>
            </a:r>
            <a:r>
              <a:rPr lang="uk-UA" sz="2000" dirty="0" err="1" smtClean="0"/>
              <a:t>Борболи</a:t>
            </a:r>
            <a:r>
              <a:rPr lang="uk-UA" sz="2000" dirty="0" smtClean="0"/>
              <a:t> </a:t>
            </a:r>
            <a:r>
              <a:rPr lang="uk-UA" sz="2000" dirty="0" err="1" smtClean="0"/>
              <a:t>Черманек</a:t>
            </a:r>
            <a:r>
              <a:rPr lang="uk-UA" sz="2000" dirty="0" smtClean="0"/>
              <a:t>, невільниці словацько-угорського походження, та солдата </a:t>
            </a:r>
            <a:r>
              <a:rPr lang="uk-UA" sz="2000" dirty="0" err="1" smtClean="0"/>
              <a:t>Яноша</a:t>
            </a:r>
            <a:r>
              <a:rPr lang="uk-UA" sz="2000" dirty="0" smtClean="0"/>
              <a:t> </a:t>
            </a:r>
            <a:r>
              <a:rPr lang="uk-UA" sz="2000" dirty="0" err="1" smtClean="0"/>
              <a:t>Крецінгера</a:t>
            </a:r>
            <a:r>
              <a:rPr lang="uk-UA" sz="2000" dirty="0" smtClean="0"/>
              <a:t>.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sz="quarter" idx="2"/>
          </p:nvPr>
        </p:nvSpPr>
        <p:spPr>
          <a:xfrm>
            <a:off x="142844" y="928670"/>
            <a:ext cx="5286412" cy="3845720"/>
          </a:xfrm>
        </p:spPr>
        <p:txBody>
          <a:bodyPr>
            <a:normAutofit fontScale="97500"/>
          </a:bodyPr>
          <a:lstStyle/>
          <a:p>
            <a:r>
              <a:rPr lang="uk-UA" sz="1800" dirty="0" smtClean="0"/>
              <a:t>Ставленик СРСР після Угорської Революції</a:t>
            </a:r>
          </a:p>
          <a:p>
            <a:pPr>
              <a:buNone/>
            </a:pPr>
            <a:r>
              <a:rPr lang="uk-UA" sz="1800" dirty="0" smtClean="0"/>
              <a:t> 1956р., </a:t>
            </a:r>
            <a:endParaRPr lang="en-US" sz="1800" dirty="0" smtClean="0"/>
          </a:p>
          <a:p>
            <a:r>
              <a:rPr lang="uk-UA" sz="1800" dirty="0" smtClean="0"/>
              <a:t>організатор страти прем'єр-міністра </a:t>
            </a:r>
            <a:r>
              <a:rPr lang="uk-UA" sz="1800" dirty="0" err="1" smtClean="0"/>
              <a:t>Імре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 Надя. </a:t>
            </a:r>
            <a:endParaRPr lang="en-US" sz="1800" dirty="0" smtClean="0"/>
          </a:p>
          <a:p>
            <a:r>
              <a:rPr lang="uk-UA" sz="1800" dirty="0" smtClean="0"/>
              <a:t>Провів в Угорщині помірковано-ліберальні</a:t>
            </a:r>
          </a:p>
          <a:p>
            <a:pPr>
              <a:buNone/>
            </a:pPr>
            <a:r>
              <a:rPr lang="uk-UA" sz="1800" dirty="0" smtClean="0"/>
              <a:t> господарські реформи, допустивши </a:t>
            </a:r>
            <a:r>
              <a:rPr lang="uk-UA" sz="1800" dirty="0" err="1" smtClean="0"/>
              <a:t>функціону-</a:t>
            </a:r>
            <a:endParaRPr lang="uk-UA" sz="1800" dirty="0" smtClean="0"/>
          </a:p>
          <a:p>
            <a:pPr>
              <a:buNone/>
            </a:pPr>
            <a:r>
              <a:rPr lang="uk-UA" sz="1800" dirty="0" err="1" smtClean="0"/>
              <a:t>вання</a:t>
            </a:r>
            <a:r>
              <a:rPr lang="uk-UA" sz="1800" dirty="0" smtClean="0"/>
              <a:t> елементів ринкової економіки. </a:t>
            </a:r>
            <a:endParaRPr lang="en-US" sz="1800" dirty="0" smtClean="0"/>
          </a:p>
          <a:p>
            <a:r>
              <a:rPr lang="uk-UA" sz="1800" dirty="0" smtClean="0"/>
              <a:t>За надумані подвиги та з пропагандистською</a:t>
            </a:r>
          </a:p>
          <a:p>
            <a:pPr>
              <a:buNone/>
            </a:pPr>
            <a:r>
              <a:rPr lang="uk-UA" sz="1800" dirty="0" smtClean="0"/>
              <a:t> метою удостоєний звання Герой Радянського </a:t>
            </a:r>
          </a:p>
          <a:p>
            <a:pPr>
              <a:buNone/>
            </a:pPr>
            <a:r>
              <a:rPr lang="uk-UA" sz="1800" dirty="0" smtClean="0"/>
              <a:t>Союзу.</a:t>
            </a:r>
            <a:endParaRPr lang="uk-UA" sz="1800" dirty="0"/>
          </a:p>
        </p:txBody>
      </p:sp>
      <p:pic>
        <p:nvPicPr>
          <p:cNvPr id="1026" name="Picture 2" descr="http://upload.wikimedia.org/wikipedia/commons/thumb/1/1e/Hole_in_flag_-_Budapest_1956.jpg/250px-Hole_in_flag_-_Budapest_1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664809" cy="5072098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uk/thumb/4/45/Gold_Star_avers-revers.jpg/626px-Gold_Star_avers-rev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0504"/>
            <a:ext cx="2832237" cy="271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832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Столиця Угорщини є Будапешт. Будапешт по праву вважають однією з гарніших столиць Європи.  До 1872 р. столиця Угорщини являла собою три самостійних тери-торії : Буда, Пешт і Обуда. </vt:lpstr>
      <vt:lpstr>Географічне положення Угорщини - розташована у Центральній Європі – Південно-Східна частина, (між 45,48' та 48,35' градусами північної широти і 16,05' та 22,58' градуса-ми східної довготи). Межує з Україною (спільний кордон - 103 км), Румунією (443 км), Сербією та Чорногорією (151 км), Хорватією (329 км), Словенією (102 км), Австрією (366 км), Словаччиною (515 км). </vt:lpstr>
      <vt:lpstr>Територія Угорщини переважно рівнинна. Дунай, що формує частину угорсько-словаць-кої межі ділить країну на два регіони. На півночі країни знаходяться відроги Альп і най-вища точка Угорщини - гора Кекеш (1015 м). На заході розташовані невисокі гори Мешек і Баконі, а також найкрупніше озеро у Центральній Європі - Балатон. </vt:lpstr>
      <vt:lpstr>Презентация PowerPoint</vt:lpstr>
      <vt:lpstr>                             Nagy, Imre - 1896–1958 р.р.  Народився 7 червня 1896 у Капошваре в селянській родині. В роки Першої Світової війни служив в Австро-Угорській армії, потрапив у російський полон. Брав участь у більшо-вицькій революції і Громадянській війні. Після війни по-вернувся в Угорщину, але в 1928 р. був змушений бігти до СРСР, де залишався до 1944 р. Настання Червоної армії доз-волило йому повернутися в Угорщину. У 1944–1945 р.р. Надь – міністр землеробства тимчасового уряду, у 1947 р. – член політбюро компартії, у наступні роки – міністр заготівель. Виступав проти примусової колективізації, у 1949–1951 р.р. був виведений зі складу політбюро, однак відновлений в уряді після публічного покаяння</vt:lpstr>
      <vt:lpstr>Презентация PowerPoint</vt:lpstr>
      <vt:lpstr>Янош Кадар   </vt:lpstr>
      <vt:lpstr>Презентация PowerPoint</vt:lpstr>
      <vt:lpstr>Презентация PowerPoint</vt:lpstr>
      <vt:lpstr>Презентация PowerPoint</vt:lpstr>
      <vt:lpstr>Державний прапор Угорської Республіки складається з червоної, білої і зеленої горизон-тальних смуг. Червоний колір символізує кров угорських патріотів, пролиту в боротьбі за незалежність Угорщини. Білий колір — символ етичної чистоти і благородства ідеалів угорського народу. Зелений колір — символ надії на краще майбутнє країни. Прапор в теперішньому вигляді існує з 1957.   Герб Угорщини являє собою розділений вертикально надвоє геральдичний щит. Права (для глядача ліва) частина щита розділена на вісім горизонтальних червоних і срібних смуг, що чергуються. У лівій частині щита в червоному полі срібний шестикінечний хрест, який стоїть на увінчаному золотою короною середньому з трьох зелених горбів (дане зображення є дещо зміненим гербом Словаччини, яка тривалий час входила до складу Угорщини). Щит увінчаний короною святого Стефана. Герб Угорщини в сучасному вигляді затверджений 3 липня 1990 року.</vt:lpstr>
      <vt:lpstr>Презентация PowerPoint</vt:lpstr>
      <vt:lpstr>Презентация PowerPoint</vt:lpstr>
      <vt:lpstr>Джерела: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тему:Угорщина в другу світову війну</dc:title>
  <dc:creator>Женя</dc:creator>
  <cp:lastModifiedBy>Ира</cp:lastModifiedBy>
  <cp:revision>37</cp:revision>
  <dcterms:created xsi:type="dcterms:W3CDTF">2012-11-30T12:18:31Z</dcterms:created>
  <dcterms:modified xsi:type="dcterms:W3CDTF">2014-12-14T10:51:54Z</dcterms:modified>
</cp:coreProperties>
</file>