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Презентація на тему «Історія створення Європейського Союзу»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5517232"/>
            <a:ext cx="6400800" cy="1008112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/>
              <a:t>Підготувала: Климчук Д.</a:t>
            </a:r>
          </a:p>
          <a:p>
            <a:pPr algn="l"/>
            <a:r>
              <a:rPr lang="uk-UA" sz="1600" dirty="0" smtClean="0"/>
              <a:t>Учениця 11-А класу</a:t>
            </a:r>
          </a:p>
          <a:p>
            <a:pPr algn="l"/>
            <a:r>
              <a:rPr lang="uk-UA" sz="1600" dirty="0" smtClean="0"/>
              <a:t>Перевірила: Юшко Ю. 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103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4713" cy="478661"/>
          </a:xfrm>
        </p:spPr>
        <p:txBody>
          <a:bodyPr/>
          <a:lstStyle/>
          <a:p>
            <a:r>
              <a:rPr lang="ru-RU" sz="2800" dirty="0"/>
              <a:t>Країни Європейського Союзу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1944216" cy="5688632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Австрія;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Бельгія;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Болгарія;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Велика Британія;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Греція;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Данія;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Естонія;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Ірландія;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Іспанія;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Італія;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Кіпр;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Латвія;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Литва;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Люксембург;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Мальта;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Нідерланди;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Німеччина;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Польща;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Португалія;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Румунія;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Словаччина;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Словенія;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Угорщина;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Фінляндія;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Франція;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Хорватія;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Чехія;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Швеція.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300919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337" y="472514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Країні-кандидати: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Македонія;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Туреччина;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Ісландія;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Чорногорія;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Сербія.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4713" cy="622677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Вимоги до кандидатів для вступу в ЄС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424936" cy="180020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Для вступу до Євросоюзу країна-кандидат повинна відповідати Копенгагенським критеріям. Критерії вимагають, щоб в державі дотримувалися демократичні принципи, принципи свободи і пошани прав людини, а також принцип правової держави (ст. 6, ст. 49 Договору про Європейський союз). Також в країні має бути конкурентоздатна ринкова економіка і повинні визнаватися загальні правила і стандарти ЄС, включаючи прихильність цілям політичного, економічного і валютного союзу.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7962381" cy="35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054725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Органи Європейського Союзу і Європейських Спільнот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424936" cy="2448272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Основні чотири інститути Європейського Союзу закладено ще в 1952 році, коли було створено Європейське об'єднання вугілля і сталі, а ідея Європейської Ради ще навіть не була видимою. Ці інститути, а саме: Асамблея, Рада, Комісія і Суд — по суті своїй з тих пір не змінювалися. Асамблея перетворилася на наднаціональний парламент, а Європейський Суд — в суперарбітра. В той же час роль Ради, що складається з представників урядів держав-членів, дещо знизилася, а роль Європейської Комісії як виконавського органу істотно не змінилася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34858"/>
            <a:ext cx="5616624" cy="2744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508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4713" cy="423943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Виконавча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влада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Європейська Комісія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352928" cy="1500187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Європейська Комісія — виконавчий орган Європейського Союзу, що складається з 27 членів (рахуючи президента), які призначаються на п'ять років національними урядами, але повністю незалежні у виконанні своїх обов'язків. Склад Комісії затверджується Європейським Парламентом. Кожен член Комісії відповідає за певну сферу політики ЄС і очолює відповідний Генеральний Директорат.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61467"/>
            <a:ext cx="2198216" cy="2923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493633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Функції: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1) законотворча ініціатива;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2) виконання бюджету;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3) спостерігає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виконанням європейських законів 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бюджетів.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3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622677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Законодавча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влада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Рада Європейського Союзу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352928" cy="1500187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Рада міністрів — в ЄС — основний орган ухвалення рішень, який збирається на рівні міністрів національних урядів, і його склад міняється залежно від обговорюваних питань: Рада міністрів закордонних справ, Рада міністрів економіки і так далі В рамках Ради представники урядів держав-членів обговорюють законодавчі акти ЄС і приймають або відкидають їх шляхом голосування.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51626"/>
            <a:ext cx="2198216" cy="2923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65313" y="5298035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Функції: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вирішує законодавчі та бюджетні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питання;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2) заключає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міжнародні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договори.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52928" cy="1224136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Законодавча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влада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Європейський парламент</a:t>
            </a:r>
            <a:r>
              <a:rPr lang="ru-RU" dirty="0"/>
              <a:t>	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424936" cy="182192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Європейський Парламент — зібрання з 754 депутатів, що безпосередньо обираються громадянами країн-членів ЄС строком на п'ять років. Голова Європарламенту обирається на два з половиною роки. Депутати Європарламенту вивчають законопроекти і затверджують бюджет. Вони приймають спільні рішення з Радою Міністрів з конкретних питань і контролюють роботу Рад ЄС і Європейській Комісії. Європарламент проводить пленарні засідання в Страсбурзі (Франція) і Брюсселі (Бельгія).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0" y="3645024"/>
            <a:ext cx="339743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81663" y="530411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Функції: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вирішує законодавчі та бюджетні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питання;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2) контролює Комісію.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1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4713" cy="694685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Судова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влада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Суд Європейського Союзу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136904" cy="196594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Європейський суд — судовий орган ЄС вищої інстанції, регулюючий розбіжності: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між державами-членами ЄС;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між державами-членами ЄС і самим Європейським Союзом;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між інститутами ЄС;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між ЄС і фізичними або юридичними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особами.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37845"/>
            <a:ext cx="2345440" cy="2865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194836" y="557221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Функції: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забезпечує одноманітність у інтерпретації європейських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законів.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54713" cy="694685"/>
          </a:xfrm>
        </p:spPr>
        <p:txBody>
          <a:bodyPr/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Список використаної літератури: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8280920" cy="1500187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Європейське право</a:t>
            </a:r>
          </a:p>
          <a:p>
            <a:pPr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1. Європейський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Союз. Консолідовані договори. — К.: Port-royal, 1999.</a:t>
            </a:r>
          </a:p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(рос.) Ильин Ю. Д.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2. История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право Европейского Союза. — Харьков, «Консум»,1998.</a:t>
            </a:r>
          </a:p>
        </p:txBody>
      </p:sp>
    </p:spTree>
    <p:extLst>
      <p:ext uri="{BB962C8B-B14F-4D97-AF65-F5344CB8AC3E}">
        <p14:creationId xmlns:p14="http://schemas.microsoft.com/office/powerpoint/2010/main" val="231730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54713" cy="910709"/>
          </a:xfrm>
        </p:spPr>
        <p:txBody>
          <a:bodyPr/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Висновок.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933056"/>
            <a:ext cx="8280920" cy="196594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Напередодні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XXI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століття Європейський економічний і валютний союз став реальним чинником світової політики. Його створення - результат півстолітнього розвитку європейської інтеграції і значних зусиль усіх країн-учасниць. У більш широкому контексті його зумовили століття європейської історії та потреби розвитку світової економіки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Поява євро - важлива віха у розвитку світової політики і економіки.</a:t>
            </a:r>
          </a:p>
        </p:txBody>
      </p:sp>
    </p:spTree>
    <p:extLst>
      <p:ext uri="{BB962C8B-B14F-4D97-AF65-F5344CB8AC3E}">
        <p14:creationId xmlns:p14="http://schemas.microsoft.com/office/powerpoint/2010/main" val="401118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54713" cy="622677"/>
          </a:xfrm>
        </p:spPr>
        <p:txBody>
          <a:bodyPr/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План.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501008"/>
            <a:ext cx="8352928" cy="288032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Європейський Союз.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Мета ЄС.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Девіз ЄС.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Історія створення ЄС.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Країни ЄС.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Вимоги до кандидатів для вступу в ЄС.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Органи Європейського Союзу і Європейських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Спільнот.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Список використаної літератури.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Висновок.</a:t>
            </a:r>
          </a:p>
          <a:p>
            <a:pPr marL="457200" indent="-457200">
              <a:buFont typeface="+mj-lt"/>
              <a:buAutoNum type="arabicPeriod"/>
            </a:pP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542564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Європейський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Союз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European Union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496944" cy="2592288"/>
          </a:xfrm>
        </p:spPr>
        <p:txBody>
          <a:bodyPr>
            <a:normAutofit/>
          </a:bodyPr>
          <a:lstStyle/>
          <a:p>
            <a:pPr algn="l"/>
            <a:r>
              <a:rPr lang="vi-VN" sz="1600" b="1" dirty="0">
                <a:latin typeface="Arial" pitchFamily="34" charset="0"/>
                <a:cs typeface="Arial" pitchFamily="34" charset="0"/>
              </a:rPr>
              <a:t>Європе́йський Сою́з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—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союз держав-членів Європейських Спільнот (ЄВС, ЄОВіС, Євратом), створений згідно з Договором про Європейський Союз (</a:t>
            </a:r>
            <a:r>
              <a:rPr lang="vi-VN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Маастрихтський Трактат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), підписаним в лютому 1992 року і чинним із листопада 1993 р. Сьогодні в об'єднання входять 28 європейських держав з населенням понад 507 млн чоловік. Загальний Валовий внутрішній продукт Європейського Союзу становить понад 17,5 трлн. $. (1-ше місце в світі). В ЄС запроваджується єдина валюта — </a:t>
            </a:r>
            <a:r>
              <a:rPr lang="vi-VN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євро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С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толицею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Європейського Союзу є Брюссель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Європейський Союз є повноправним членом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Організації Об'єднаних Націй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Світової організації торгівл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 та має представництва у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«Великій Вісімці»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«Великій двадцятці»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6514"/>
            <a:ext cx="3687156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01" y="3786514"/>
            <a:ext cx="326436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080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54713" cy="694685"/>
          </a:xfrm>
        </p:spPr>
        <p:txBody>
          <a:bodyPr/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Девіз Європейського Союзу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7734747" cy="741804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varietate concordia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Єдність у різноманітті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6624736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763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4713" cy="567959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Мета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ЄС: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24936" cy="150018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створення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економічного союзу з найвищим рівнем інтеграції економік держав (спільна зовнішня економічна політика, спільний ринок послуг, матеріальних благ, капіталу і праці, а також спільна валюта) і політичного (спільна зовнішня політика)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союзу;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впровадження спільного громадянства.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172435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89370"/>
            <a:ext cx="5256148" cy="39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4713" cy="478660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Історія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24936" cy="5544616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9 травня 1950 року вважається початком європейської інтеграції. Саме тоді міністр закордонних справ Франції Р. Шуман запропонував створити спільний ринок вугільної і сталеливарної продукції Франції, ФРН та інших західноєвропейських країн (пропозиція увійшла в історію під назвою «план Шумана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»).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18 квітня 1951 року «план Шумана» було реалізовано через підписання Паризького договору про створення Європейського співтовариства вугілля і сталі (ЄСВС). До складу ЄСВС увійшли шість країн: Бельгія, Італія, Люксембург, Нідерланди, Німеччина та Франція («європейська шістка», яка в подальшому стала «локомотивом» європейської інтеграції). Договір про ЄСВС набув чинності 23 липня 1952 року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27 травня 1952 року країни «європейської шістки» підписують Договір про заснування Європейського оборонного співтовариства (ЄОС).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Наприкінці 1955 року на конференції у Мессіні країни «європейської шістки» домовились про заснування Європейського співтовариства з атомної енергетики (Євратому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початку 1957 року керівники урядів «європейської шістки» вирішили поряд з Євратомом створити також і Європейське економічне співтовариство (ЄЕС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23 березня 1957 року у м. Рим відбулося підписання Договору про створення Європейського економічного співтовариства (ЄЕС) та Договору про створення Європейського співтовариства з атомної енергетики (Євратом).</a:t>
            </a:r>
          </a:p>
        </p:txBody>
      </p:sp>
    </p:spTree>
    <p:extLst>
      <p:ext uri="{BB962C8B-B14F-4D97-AF65-F5344CB8AC3E}">
        <p14:creationId xmlns:p14="http://schemas.microsoft.com/office/powerpoint/2010/main" val="30256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54713" cy="622676"/>
          </a:xfrm>
        </p:spPr>
        <p:txBody>
          <a:bodyPr/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Історія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496944" cy="18002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початку 70-х років розпочався процес розширення ЄЕС. 1 січня 1973 року членами ЄЕС стали Велика Британія, Данія, Ірландія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 січня 1981 року членом ЄЕС стала Греція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 січня 1986 року членами ЄЕС стали Іспанія та Португалія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 липня 1987 року набув чинності Єдиний європейський акт, підписаний у лютому 1986 року. Цей документ визначив подальші цілі Європейської інтеграції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42900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Він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поставив за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мету: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створення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 1 січня 1993 року Єдиного внутрішнього ринку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запровадити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спільну політику в соціальній сфері, в галузі науково-технологічного розвитку, охорони навколишнього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середовища;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поширив інтеграційний процес на сферу зовнішньої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політики.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52439"/>
            <a:ext cx="2304256" cy="1688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77800"/>
            <a:ext cx="2664296" cy="16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4713" cy="478661"/>
          </a:xfrm>
        </p:spPr>
        <p:txBody>
          <a:bodyPr/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Історія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2304256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7 лютого 1992 року у Маастрихті було підписано Договір про Європейський Союз (саме поняття «Європейський Союз» з'явилось ще під час Паризької конференції 1972 року). Договір набув чинності 1 листопада 1993 року. Він визначив так званні «три колони» Європейського Союзу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l">
              <a:buAutoNum type="arabicPeriod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перша колона» — Європейські Співтовариства: ЄСВС, Євратом та Європейське Співтовариство (замість старої назви «Європейське Економічне Співтовариство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»);</a:t>
            </a:r>
          </a:p>
          <a:p>
            <a:pPr marL="342900" indent="-342900" algn="l"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«друга колона» — спільна зовнішня та безпекова політика (СЗПБ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indent="-342900" algn="l"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«третя колона» — співробітництво у сферах юстиції та внутрішніх справ.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2201091" cy="1663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43" y="4139930"/>
            <a:ext cx="3475579" cy="2193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44" y="3573016"/>
            <a:ext cx="2481064" cy="1550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4713" cy="478661"/>
          </a:xfrm>
        </p:spPr>
        <p:txBody>
          <a:bodyPr/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Історія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24936" cy="511256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1 січня 1995 року членами Європейського Союзу стали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Фінляндія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Австрія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Швеція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 жовтня 1997 року було підписано Амстердамський договір (набув чинності 1 травня 1999 року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Укладення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 1997 році Шенгенської угоди про вільне (безвізове) пересування громадян у межах Європейського Союзу. На сьогоднішній день до цієї угоди приєднались 13 держав Європейського Союзу —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Австрія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Бельгія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Греція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Данія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Іспанія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Італія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Люксембург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Нідерланди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Німеччина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Португалія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Франція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Фінляндія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Швеція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Поки не приєднались до Шенгенської угоди Велика Британія, Ірландія та 10 держав, які стали членами ЄС у 2004 році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26 лютого 2001 року був підписаний Ніццький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договір.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 січня 2002 року до готівкового обігу була введена єдина грошова одиниця ЄС —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євро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 травня 2004 року членами Європейського Союзу стали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Польща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Угорщина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Чеська Республіка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Словаччина, Словенія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Кіпр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Мальта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Естонія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Латвія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17-18 червня 2004 року на Самміті ЄС у Брюсселі було схвалено текст Конституції Європейського Союзу.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 січня 2007 року до Європейського Союзу приймають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Болгарію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Румунію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3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</TotalTime>
  <Words>1496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Презентація на тему «Історія створення Європейського Союзу»</vt:lpstr>
      <vt:lpstr>План.</vt:lpstr>
      <vt:lpstr>Європейський Союз (European Union)</vt:lpstr>
      <vt:lpstr>Девіз Європейського Союзу</vt:lpstr>
      <vt:lpstr>Мета ЄС:</vt:lpstr>
      <vt:lpstr>Історія</vt:lpstr>
      <vt:lpstr>Історія</vt:lpstr>
      <vt:lpstr>Історія</vt:lpstr>
      <vt:lpstr>Історія</vt:lpstr>
      <vt:lpstr>Країни Європейського Союзу</vt:lpstr>
      <vt:lpstr>Вимоги до кандидатів для вступу в ЄС</vt:lpstr>
      <vt:lpstr>Органи Європейського Союзу і Європейських Спільнот</vt:lpstr>
      <vt:lpstr>Виконавча влада. Європейська Комісія</vt:lpstr>
      <vt:lpstr>Законодавча влада. Рада Європейського Союзу</vt:lpstr>
      <vt:lpstr>Законодавча влада. Європейський парламент </vt:lpstr>
      <vt:lpstr>Судова влада. Суд Європейського Союзу</vt:lpstr>
      <vt:lpstr>Список використаної літератури:</vt:lpstr>
      <vt:lpstr>Висновок.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«Історія створення Європейського Союзу»</dc:title>
  <dc:creator>6eng</dc:creator>
  <cp:lastModifiedBy>6eng</cp:lastModifiedBy>
  <cp:revision>13</cp:revision>
  <dcterms:created xsi:type="dcterms:W3CDTF">2013-12-21T08:58:22Z</dcterms:created>
  <dcterms:modified xsi:type="dcterms:W3CDTF">2013-12-21T11:10:43Z</dcterms:modified>
</cp:coreProperties>
</file>