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9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B4C71EC6-210F-42DE-9C53-41977AD35B3D}" type="datetimeFigureOut">
              <a:rPr lang="ru-RU" smtClean="0"/>
              <a:t>22.12.2013</a:t>
            </a:fld>
            <a:endParaRPr lang="ru-RU" dirty="0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doors dir="vert"/>
      </p:transition>
    </mc:Choice>
    <mc:Fallback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22.12.2013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doors dir="vert"/>
      </p:transition>
    </mc:Choice>
    <mc:Fallback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22.12.2013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doors dir="vert"/>
      </p:transition>
    </mc:Choice>
    <mc:Fallback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22.12.2013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doors dir="vert"/>
      </p:transition>
    </mc:Choice>
    <mc:Fallback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22.12.2013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doors dir="vert"/>
      </p:transition>
    </mc:Choice>
    <mc:Fallback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22.12.2013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doors dir="vert"/>
      </p:transition>
    </mc:Choice>
    <mc:Fallback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22.12.2013</a:t>
            </a:fld>
            <a:endParaRPr lang="ru-RU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doors dir="vert"/>
      </p:transition>
    </mc:Choice>
    <mc:Fallback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22.12.2013</a:t>
            </a:fld>
            <a:endParaRPr lang="ru-RU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doors dir="vert"/>
      </p:transition>
    </mc:Choice>
    <mc:Fallback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22.12.2013</a:t>
            </a:fld>
            <a:endParaRPr lang="ru-RU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doors dir="vert"/>
      </p:transition>
    </mc:Choice>
    <mc:Fallback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22.12.2013</a:t>
            </a:fld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doors dir="vert"/>
      </p:transition>
    </mc:Choice>
    <mc:Fallback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dirty="0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22.12.2013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doors dir="vert"/>
      </p:transition>
    </mc:Choice>
    <mc:Fallback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22.12.2013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>
    <mc:Choice xmlns:p14="http://schemas.microsoft.com/office/powerpoint/2010/main" Requires="p14">
      <p:transition spd="slow" p14:dur="1400">
        <p14:doors dir="vert"/>
      </p:transition>
    </mc:Choice>
    <mc:Fallback>
      <p:transition spd="slow">
        <p:fade/>
      </p:transition>
    </mc:Fallback>
  </mc:AlternateConten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dirty="0" smtClean="0">
                <a:latin typeface="Arial" pitchFamily="34" charset="0"/>
                <a:cs typeface="Arial" pitchFamily="34" charset="0"/>
              </a:rPr>
              <a:t>Презентація на тему «Гельмут Коль»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834197" y="5157192"/>
            <a:ext cx="3309803" cy="936104"/>
          </a:xfrm>
        </p:spPr>
        <p:txBody>
          <a:bodyPr>
            <a:normAutofit/>
          </a:bodyPr>
          <a:lstStyle/>
          <a:p>
            <a:r>
              <a:rPr lang="uk-UA" sz="1600" dirty="0" smtClean="0">
                <a:latin typeface="Arial" pitchFamily="34" charset="0"/>
                <a:cs typeface="Arial" pitchFamily="34" charset="0"/>
              </a:rPr>
              <a:t>Підготувала: Климчук Д.</a:t>
            </a:r>
          </a:p>
          <a:p>
            <a:r>
              <a:rPr lang="uk-UA" sz="1600" dirty="0" smtClean="0">
                <a:latin typeface="Arial" pitchFamily="34" charset="0"/>
                <a:cs typeface="Arial" pitchFamily="34" charset="0"/>
              </a:rPr>
              <a:t>Учениця 11-А класу</a:t>
            </a:r>
          </a:p>
          <a:p>
            <a:r>
              <a:rPr lang="uk-UA" sz="1600" dirty="0" smtClean="0">
                <a:latin typeface="Arial" pitchFamily="34" charset="0"/>
                <a:cs typeface="Arial" pitchFamily="34" charset="0"/>
              </a:rPr>
              <a:t>Перевірила: Юшко Ю. В.</a:t>
            </a:r>
            <a:endParaRPr lang="ru-RU" sz="16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0517557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doors dir="vert"/>
      </p:transition>
    </mc:Choice>
    <mc:Fallback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Объект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592" y="548680"/>
            <a:ext cx="3528392" cy="5688632"/>
          </a:xfrm>
        </p:spPr>
      </p:pic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716016" y="26252"/>
            <a:ext cx="3400397" cy="547571"/>
          </a:xfrm>
        </p:spPr>
        <p:txBody>
          <a:bodyPr>
            <a:normAutofit/>
          </a:bodyPr>
          <a:lstStyle/>
          <a:p>
            <a:r>
              <a:rPr lang="ru-RU" sz="2400" dirty="0">
                <a:latin typeface="Arial" pitchFamily="34" charset="0"/>
                <a:cs typeface="Arial" pitchFamily="34" charset="0"/>
              </a:rPr>
              <a:t>Федеральний канцлер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0" y="764704"/>
            <a:ext cx="3672408" cy="5040560"/>
          </a:xfrm>
        </p:spPr>
        <p:txBody>
          <a:bodyPr>
            <a:normAutofit/>
          </a:bodyPr>
          <a:lstStyle/>
          <a:p>
            <a:r>
              <a:rPr lang="ru-RU" dirty="0">
                <a:latin typeface="Arial" pitchFamily="34" charset="0"/>
                <a:cs typeface="Arial" pitchFamily="34" charset="0"/>
              </a:rPr>
              <a:t>Гельмут Коль був обраний федеральним канцлером ФРН 1 жовтня 1982 в ході першого в історії бундестагу вдалого конструктивного вотуму недовіри діючому федеральному канцлеру Гельмуту Шмідту. Федеральним міністром закордонних справ, як і в соціал-ліберальної коаліції, став Ганс-Дітріх Геншер. Після тривалих роздумів президент ФРН Карл Карстенс в січні 1983 прийняв рішення про розпуск бундестагу і призначення нових виборів на 6 березня 1983. Кілька депутатів бундестагу спробували оскаржити це рішення в Конституційному суді, але суд виніс рішення про конституційність розпуску бундестагу.</a:t>
            </a:r>
          </a:p>
        </p:txBody>
      </p:sp>
    </p:spTree>
    <p:extLst>
      <p:ext uri="{BB962C8B-B14F-4D97-AF65-F5344CB8AC3E}">
        <p14:creationId xmlns:p14="http://schemas.microsoft.com/office/powerpoint/2010/main" val="177782533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doors dir="vert"/>
      </p:transition>
    </mc:Choice>
    <mc:Fallback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Объект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1600" y="692696"/>
            <a:ext cx="3456384" cy="5472608"/>
          </a:xfrm>
        </p:spPr>
      </p:pic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716016" y="0"/>
            <a:ext cx="3432567" cy="547571"/>
          </a:xfrm>
        </p:spPr>
        <p:txBody>
          <a:bodyPr>
            <a:normAutofit/>
          </a:bodyPr>
          <a:lstStyle/>
          <a:p>
            <a:r>
              <a:rPr lang="ru-RU" sz="2400" dirty="0">
                <a:latin typeface="Arial" pitchFamily="34" charset="0"/>
                <a:cs typeface="Arial" pitchFamily="34" charset="0"/>
              </a:rPr>
              <a:t>Федеральний канцлер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644008" y="836712"/>
            <a:ext cx="3528392" cy="5184576"/>
          </a:xfrm>
        </p:spPr>
        <p:txBody>
          <a:bodyPr>
            <a:normAutofit/>
          </a:bodyPr>
          <a:lstStyle/>
          <a:p>
            <a:r>
              <a:rPr lang="ru-RU" dirty="0">
                <a:latin typeface="Arial" pitchFamily="34" charset="0"/>
                <a:cs typeface="Arial" pitchFamily="34" charset="0"/>
              </a:rPr>
              <a:t>На виборах 6 березня 1983 коаліція ХДС / ХСС і ВДП перемогла. Гельмут Коль, чия кандидатура в період з 1976 по 1998 роки висувалася на пост федерального канцлера шість разів, домігся кращих для себе результатів на виборах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endParaRPr lang="ru-RU" dirty="0" smtClean="0">
              <a:latin typeface="Arial" pitchFamily="34" charset="0"/>
              <a:cs typeface="Arial" pitchFamily="34" charset="0"/>
            </a:endParaRPr>
          </a:p>
          <a:p>
            <a:endParaRPr lang="ru-RU" dirty="0">
              <a:latin typeface="Arial" pitchFamily="34" charset="0"/>
              <a:cs typeface="Arial" pitchFamily="34" charset="0"/>
            </a:endParaRPr>
          </a:p>
          <a:p>
            <a:r>
              <a:rPr lang="ru-RU" dirty="0" smtClean="0">
                <a:latin typeface="Arial" pitchFamily="34" charset="0"/>
                <a:cs typeface="Arial" pitchFamily="34" charset="0"/>
              </a:rPr>
              <a:t>22 </a:t>
            </a:r>
            <a:r>
              <a:rPr lang="ru-RU" dirty="0">
                <a:latin typeface="Arial" pitchFamily="34" charset="0"/>
                <a:cs typeface="Arial" pitchFamily="34" charset="0"/>
              </a:rPr>
              <a:t>вересня 1984 відбулася знаменна зустріч Гельмута Коля і президента Франції Франсуа Міттерана, які прибули на поле битви при Вердені, щоб разом згадати полеглих у битві. Фотографія їх рукостискання стала символом примирення німців і французів</a:t>
            </a:r>
          </a:p>
        </p:txBody>
      </p:sp>
    </p:spTree>
    <p:extLst>
      <p:ext uri="{BB962C8B-B14F-4D97-AF65-F5344CB8AC3E}">
        <p14:creationId xmlns:p14="http://schemas.microsoft.com/office/powerpoint/2010/main" val="53926260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doors dir="ver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Объект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1600" y="764704"/>
            <a:ext cx="3397297" cy="5328592"/>
          </a:xfrm>
        </p:spPr>
      </p:pic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716016" y="0"/>
            <a:ext cx="3400397" cy="547571"/>
          </a:xfrm>
        </p:spPr>
        <p:txBody>
          <a:bodyPr>
            <a:normAutofit/>
          </a:bodyPr>
          <a:lstStyle/>
          <a:p>
            <a:r>
              <a:rPr lang="ru-RU" sz="2400" dirty="0">
                <a:latin typeface="Arial" pitchFamily="34" charset="0"/>
                <a:cs typeface="Arial" pitchFamily="34" charset="0"/>
              </a:rPr>
              <a:t>Федеральний канцлер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0" y="620688"/>
            <a:ext cx="3672408" cy="5400600"/>
          </a:xfrm>
        </p:spPr>
        <p:txBody>
          <a:bodyPr>
            <a:noAutofit/>
          </a:bodyPr>
          <a:lstStyle/>
          <a:p>
            <a:r>
              <a:rPr lang="ru-RU" dirty="0">
                <a:latin typeface="Arial" pitchFamily="34" charset="0"/>
                <a:cs typeface="Arial" pitchFamily="34" charset="0"/>
              </a:rPr>
              <a:t>Об'єднання Німеччини дуже позитивно відбилося на подальшій кар'єрі Коля на посту федерального канцлера, яка можливо без нього не протривала б настільки довго. В 1989 на партійному з'їзді в Бремені Колю з великими труднощами вдалося запобігти "спробу путчу "з боку своєї внутрішньопартійної опозиції в особі Хайнера Гайслера, Рити Зюсмут і Лотара Шпета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. </a:t>
            </a:r>
          </a:p>
          <a:p>
            <a:endParaRPr lang="ru-RU" dirty="0" smtClean="0">
              <a:latin typeface="Arial" pitchFamily="34" charset="0"/>
              <a:cs typeface="Arial" pitchFamily="34" charset="0"/>
            </a:endParaRPr>
          </a:p>
          <a:p>
            <a:r>
              <a:rPr lang="ru-RU" dirty="0" smtClean="0">
                <a:latin typeface="Arial" pitchFamily="34" charset="0"/>
                <a:cs typeface="Arial" pitchFamily="34" charset="0"/>
              </a:rPr>
              <a:t>17 </a:t>
            </a:r>
            <a:r>
              <a:rPr lang="ru-RU" dirty="0">
                <a:latin typeface="Arial" pitchFamily="34" charset="0"/>
                <a:cs typeface="Arial" pitchFamily="34" charset="0"/>
              </a:rPr>
              <a:t>січня 1991 </a:t>
            </a:r>
            <a:r>
              <a:rPr lang="ru-RU" b="1" dirty="0">
                <a:latin typeface="Arial" pitchFamily="34" charset="0"/>
                <a:cs typeface="Arial" pitchFamily="34" charset="0"/>
              </a:rPr>
              <a:t>Коль втретє обраний федеральним канцлером </a:t>
            </a:r>
            <a:r>
              <a:rPr lang="ru-RU" b="1" dirty="0" smtClean="0">
                <a:latin typeface="Arial" pitchFamily="34" charset="0"/>
                <a:cs typeface="Arial" pitchFamily="34" charset="0"/>
              </a:rPr>
              <a:t>Німеччини.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. </a:t>
            </a:r>
          </a:p>
          <a:p>
            <a:endParaRPr lang="ru-RU" dirty="0">
              <a:latin typeface="Arial" pitchFamily="34" charset="0"/>
              <a:cs typeface="Arial" pitchFamily="34" charset="0"/>
            </a:endParaRPr>
          </a:p>
          <a:p>
            <a:r>
              <a:rPr lang="ru-RU" dirty="0" smtClean="0">
                <a:latin typeface="Arial" pitchFamily="34" charset="0"/>
                <a:cs typeface="Arial" pitchFamily="34" charset="0"/>
              </a:rPr>
              <a:t>26 </a:t>
            </a:r>
            <a:r>
              <a:rPr lang="ru-RU" dirty="0">
                <a:latin typeface="Arial" pitchFamily="34" charset="0"/>
                <a:cs typeface="Arial" pitchFamily="34" charset="0"/>
              </a:rPr>
              <a:t>жовтня президент ФРН </a:t>
            </a:r>
            <a:r>
              <a:rPr lang="ru-RU" b="1" dirty="0">
                <a:latin typeface="Arial" pitchFamily="34" charset="0"/>
                <a:cs typeface="Arial" pitchFamily="34" charset="0"/>
              </a:rPr>
              <a:t>Роман Герцог</a:t>
            </a:r>
            <a:r>
              <a:rPr lang="ru-RU" dirty="0">
                <a:latin typeface="Arial" pitchFamily="34" charset="0"/>
                <a:cs typeface="Arial" pitchFamily="34" charset="0"/>
              </a:rPr>
              <a:t> звільнив Гельмута Коля з посади федерального канцлера. На виборах в бундестаг 2002 Гельмут Коль не балотувався.</a:t>
            </a:r>
          </a:p>
        </p:txBody>
      </p:sp>
    </p:spTree>
    <p:extLst>
      <p:ext uri="{BB962C8B-B14F-4D97-AF65-F5344CB8AC3E}">
        <p14:creationId xmlns:p14="http://schemas.microsoft.com/office/powerpoint/2010/main" val="169077252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doors dir="ver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259632" y="980728"/>
            <a:ext cx="6637468" cy="617880"/>
          </a:xfrm>
        </p:spPr>
        <p:txBody>
          <a:bodyPr>
            <a:normAutofit/>
          </a:bodyPr>
          <a:lstStyle/>
          <a:p>
            <a:pPr algn="ctr"/>
            <a:r>
              <a:rPr lang="uk-UA" sz="2400" dirty="0" smtClean="0">
                <a:latin typeface="Arial" pitchFamily="34" charset="0"/>
                <a:cs typeface="Arial" pitchFamily="34" charset="0"/>
              </a:rPr>
              <a:t>Список використаної літератури: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467544" y="1628800"/>
            <a:ext cx="8208912" cy="4320480"/>
          </a:xfrm>
        </p:spPr>
        <p:txBody>
          <a:bodyPr>
            <a:noAutofit/>
          </a:bodyPr>
          <a:lstStyle/>
          <a:p>
            <a:pPr marL="342900" indent="-342900">
              <a:buFont typeface="Wingdings" pitchFamily="2" charset="2"/>
              <a:buChar char="§"/>
            </a:pPr>
            <a:r>
              <a:rPr lang="en-US" sz="1600" dirty="0">
                <a:latin typeface="Arial" pitchFamily="34" charset="0"/>
                <a:cs typeface="Arial" pitchFamily="34" charset="0"/>
              </a:rPr>
              <a:t>Wolfram Bickerich: Helmut Kohl. Kanzler der Einheit. (Neuausgabe des Buchs Der Enkel). Econ-Taschenbuch, Dsseldorf 1996 ISBN 3-612-26363-3</a:t>
            </a:r>
          </a:p>
          <a:p>
            <a:pPr marL="342900" indent="-342900">
              <a:buFont typeface="Wingdings" pitchFamily="2" charset="2"/>
              <a:buChar char="§"/>
            </a:pPr>
            <a:r>
              <a:rPr lang="en-US" sz="1600" dirty="0">
                <a:latin typeface="Arial" pitchFamily="34" charset="0"/>
                <a:cs typeface="Arial" pitchFamily="34" charset="0"/>
              </a:rPr>
              <a:t>Jrgen Busche: Helmut Kohl. Anatomie eines Erfolgs. Berlin-Verlag, Berlin 1998 ISBN 3-8270-0282-6</a:t>
            </a:r>
          </a:p>
          <a:p>
            <a:pPr marL="342900" indent="-342900">
              <a:buFont typeface="Wingdings" pitchFamily="2" charset="2"/>
              <a:buChar char="§"/>
            </a:pPr>
            <a:r>
              <a:rPr lang="en-US" sz="1600" dirty="0">
                <a:latin typeface="Arial" pitchFamily="34" charset="0"/>
                <a:cs typeface="Arial" pitchFamily="34" charset="0"/>
              </a:rPr>
              <a:t>Patricia Clough: Helmut Kohl. Ein Portrt der Macht. Mnchen, dtv 1998 ISBN 3-423-24122-5</a:t>
            </a:r>
          </a:p>
          <a:p>
            <a:pPr marL="342900" indent="-342900">
              <a:buFont typeface="Wingdings" pitchFamily="2" charset="2"/>
              <a:buChar char="§"/>
            </a:pPr>
            <a:r>
              <a:rPr lang="en-US" sz="1600" dirty="0">
                <a:latin typeface="Arial" pitchFamily="34" charset="0"/>
                <a:cs typeface="Arial" pitchFamily="34" charset="0"/>
              </a:rPr>
              <a:t>Klaus Dreher: Helmut Kohl. Leben mit Macht. DVA, Stuttgart 1998 ISBN 3-421-05122-4</a:t>
            </a:r>
          </a:p>
          <a:p>
            <a:pPr marL="342900" indent="-342900">
              <a:buFont typeface="Wingdings" pitchFamily="2" charset="2"/>
              <a:buChar char="§"/>
            </a:pPr>
            <a:r>
              <a:rPr lang="en-US" sz="1600" dirty="0">
                <a:latin typeface="Arial" pitchFamily="34" charset="0"/>
                <a:cs typeface="Arial" pitchFamily="34" charset="0"/>
              </a:rPr>
              <a:t>Klaus Dreher: Kohl und die Konten. Eine schwarze Finanzgeschichte. DVA, Stuttgart 2002 ISBN 3-421-05441-X</a:t>
            </a:r>
          </a:p>
          <a:p>
            <a:pPr marL="342900" indent="-342900">
              <a:buFont typeface="Wingdings" pitchFamily="2" charset="2"/>
              <a:buChar char="§"/>
            </a:pPr>
            <a:r>
              <a:rPr lang="en-US" sz="1600" dirty="0">
                <a:latin typeface="Arial" pitchFamily="34" charset="0"/>
                <a:cs typeface="Arial" pitchFamily="34" charset="0"/>
              </a:rPr>
              <a:t>Bernt Engelmann: Schwarzbuch Helmut Kohl oder: Wie alles begann. Steidl, Gttingen 2000 ISBN 3-88243-728-6</a:t>
            </a:r>
          </a:p>
          <a:p>
            <a:pPr marL="342900" indent="-342900">
              <a:buFont typeface="Wingdings" pitchFamily="2" charset="2"/>
              <a:buChar char="§"/>
            </a:pPr>
            <a:r>
              <a:rPr lang="en-US" sz="1600" dirty="0">
                <a:latin typeface="Arial" pitchFamily="34" charset="0"/>
                <a:cs typeface="Arial" pitchFamily="34" charset="0"/>
              </a:rPr>
              <a:t>Werner Filmer, Heribert Schwan: Helmut Kohl. 4. Auflage. Econ, Dsseldorf ua 1990 ISBN 3-430-12746-7</a:t>
            </a:r>
          </a:p>
          <a:p>
            <a:pPr marL="342900" indent="-342900">
              <a:buFont typeface="Wingdings" pitchFamily="2" charset="2"/>
              <a:buChar char="§"/>
            </a:pPr>
            <a:r>
              <a:rPr lang="en-US" sz="1600" dirty="0">
                <a:latin typeface="Arial" pitchFamily="34" charset="0"/>
                <a:cs typeface="Arial" pitchFamily="34" charset="0"/>
              </a:rPr>
              <a:t>Alexander Gauland: Helmut Kohl. Ein Prinzip. Rowohlt, Berlin 1994 ISBN 3-87134-206-8</a:t>
            </a:r>
          </a:p>
          <a:p>
            <a:pPr marL="342900" indent="-342900">
              <a:buFont typeface="Wingdings" pitchFamily="2" charset="2"/>
              <a:buChar char="§"/>
            </a:pPr>
            <a:r>
              <a:rPr lang="en-US" sz="1600" dirty="0">
                <a:latin typeface="Arial" pitchFamily="34" charset="0"/>
                <a:cs typeface="Arial" pitchFamily="34" charset="0"/>
              </a:rPr>
              <a:t>Eckhard Henscheid: Helmut Kohl. Biographie einer Jugend. Haffmans, Zrich 1985 ISBN 3-251-00061-6 (satirische Biographie)</a:t>
            </a:r>
            <a:endParaRPr lang="ru-RU" sz="16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6388912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doors dir="vert"/>
      </p:transition>
    </mc:Choice>
    <mc:Fallback>
      <p:transition spd="slow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716016" y="34458"/>
            <a:ext cx="3312368" cy="473864"/>
          </a:xfrm>
        </p:spPr>
        <p:txBody>
          <a:bodyPr>
            <a:normAutofit/>
          </a:bodyPr>
          <a:lstStyle/>
          <a:p>
            <a:pPr algn="ctr"/>
            <a:r>
              <a:rPr lang="uk-UA" sz="2400" dirty="0" smtClean="0">
                <a:latin typeface="Arial" pitchFamily="34" charset="0"/>
                <a:cs typeface="Arial" pitchFamily="34" charset="0"/>
              </a:rPr>
              <a:t>Висновок.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27584" y="2564904"/>
            <a:ext cx="7416823" cy="1520413"/>
          </a:xfrm>
        </p:spPr>
        <p:txBody>
          <a:bodyPr>
            <a:normAutofit/>
          </a:bodyPr>
          <a:lstStyle/>
          <a:p>
            <a:r>
              <a:rPr lang="ru-RU" sz="1600" dirty="0">
                <a:latin typeface="Arial" pitchFamily="34" charset="0"/>
                <a:cs typeface="Arial" pitchFamily="34" charset="0"/>
              </a:rPr>
              <a:t>На закінчення хочу повторити, що Гельмут Коль безумовно зіграв величезну роль у європейській та світовій політиці. Втім, ера Коля ще не закінчилася, і сьогодні передчасно підводити її підсумки. Цитуючи класика, можна сказати: «Обличчям до обличчя </a:t>
            </a:r>
            <a:r>
              <a:rPr lang="ru-RU" sz="1600" dirty="0">
                <a:latin typeface="Arial" pitchFamily="34" charset="0"/>
                <a:cs typeface="Arial" pitchFamily="34" charset="0"/>
              </a:rPr>
              <a:t>обличчя</a:t>
            </a:r>
            <a:r>
              <a:rPr lang="ru-RU" sz="1600" dirty="0">
                <a:latin typeface="Arial" pitchFamily="34" charset="0"/>
                <a:cs typeface="Arial" pitchFamily="34" charset="0"/>
              </a:rPr>
              <a:t> не побачити. Велике бачиться на відстані ».</a:t>
            </a:r>
          </a:p>
        </p:txBody>
      </p:sp>
    </p:spTree>
    <p:extLst>
      <p:ext uri="{BB962C8B-B14F-4D97-AF65-F5344CB8AC3E}">
        <p14:creationId xmlns:p14="http://schemas.microsoft.com/office/powerpoint/2010/main" val="7677003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doors dir="vert"/>
      </p:transition>
    </mc:Choice>
    <mc:Fallback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96136" y="10553"/>
            <a:ext cx="1224136" cy="494928"/>
          </a:xfrm>
        </p:spPr>
        <p:txBody>
          <a:bodyPr>
            <a:normAutofit/>
          </a:bodyPr>
          <a:lstStyle/>
          <a:p>
            <a:r>
              <a:rPr lang="uk-UA" sz="2400" dirty="0" smtClean="0">
                <a:latin typeface="Arial" pitchFamily="34" charset="0"/>
                <a:cs typeface="Arial" pitchFamily="34" charset="0"/>
              </a:rPr>
              <a:t>План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43608" y="1340768"/>
            <a:ext cx="6777317" cy="4536504"/>
          </a:xfrm>
        </p:spPr>
        <p:txBody>
          <a:bodyPr>
            <a:normAutofit/>
          </a:bodyPr>
          <a:lstStyle/>
          <a:p>
            <a:pPr>
              <a:lnSpc>
                <a:spcPct val="200000"/>
              </a:lnSpc>
            </a:pPr>
            <a:r>
              <a:rPr lang="ru-RU" sz="1600" dirty="0">
                <a:latin typeface="Arial" pitchFamily="34" charset="0"/>
                <a:cs typeface="Arial" pitchFamily="34" charset="0"/>
              </a:rPr>
              <a:t>Гельмут Йозеф Мі'хаель Коль 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>
              <a:lnSpc>
                <a:spcPct val="200000"/>
              </a:lnSpc>
            </a:pPr>
            <a:r>
              <a:rPr lang="ru-RU" sz="1600" dirty="0" smtClean="0">
                <a:latin typeface="Arial" pitchFamily="34" charset="0"/>
                <a:cs typeface="Arial" pitchFamily="34" charset="0"/>
              </a:rPr>
              <a:t>Біографія Коля.</a:t>
            </a:r>
          </a:p>
          <a:p>
            <a:pPr>
              <a:lnSpc>
                <a:spcPct val="200000"/>
              </a:lnSpc>
            </a:pPr>
            <a:r>
              <a:rPr lang="ru-RU" sz="1600" dirty="0">
                <a:latin typeface="Arial" pitchFamily="34" charset="0"/>
                <a:cs typeface="Arial" pitchFamily="34" charset="0"/>
              </a:rPr>
              <a:t>Політична 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кар'єра.</a:t>
            </a:r>
          </a:p>
          <a:p>
            <a:pPr>
              <a:lnSpc>
                <a:spcPct val="200000"/>
              </a:lnSpc>
            </a:pPr>
            <a:r>
              <a:rPr lang="ru-RU" sz="1600" dirty="0" smtClean="0">
                <a:latin typeface="Arial" pitchFamily="34" charset="0"/>
                <a:cs typeface="Arial" pitchFamily="34" charset="0"/>
              </a:rPr>
              <a:t>Прем'єр-міністр.</a:t>
            </a:r>
          </a:p>
          <a:p>
            <a:pPr>
              <a:lnSpc>
                <a:spcPct val="200000"/>
              </a:lnSpc>
            </a:pPr>
            <a:r>
              <a:rPr lang="ru-RU" sz="1600" dirty="0">
                <a:latin typeface="Arial" pitchFamily="34" charset="0"/>
                <a:cs typeface="Arial" pitchFamily="34" charset="0"/>
              </a:rPr>
              <a:t>Лідер 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опозиції.</a:t>
            </a:r>
          </a:p>
          <a:p>
            <a:pPr>
              <a:lnSpc>
                <a:spcPct val="200000"/>
              </a:lnSpc>
            </a:pPr>
            <a:r>
              <a:rPr lang="ru-RU" sz="1600" dirty="0">
                <a:latin typeface="Arial" pitchFamily="34" charset="0"/>
                <a:cs typeface="Arial" pitchFamily="34" charset="0"/>
              </a:rPr>
              <a:t>Федеральний 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канцлер.</a:t>
            </a:r>
          </a:p>
          <a:p>
            <a:pPr>
              <a:lnSpc>
                <a:spcPct val="200000"/>
              </a:lnSpc>
            </a:pPr>
            <a:r>
              <a:rPr lang="ru-RU" sz="1600" dirty="0">
                <a:latin typeface="Arial" pitchFamily="34" charset="0"/>
                <a:cs typeface="Arial" pitchFamily="34" charset="0"/>
              </a:rPr>
              <a:t>Список використаної 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літератури.</a:t>
            </a:r>
          </a:p>
          <a:p>
            <a:pPr>
              <a:lnSpc>
                <a:spcPct val="200000"/>
              </a:lnSpc>
            </a:pPr>
            <a:r>
              <a:rPr lang="uk-UA" sz="1600" dirty="0" smtClean="0">
                <a:latin typeface="Arial" pitchFamily="34" charset="0"/>
                <a:cs typeface="Arial" pitchFamily="34" charset="0"/>
              </a:rPr>
              <a:t>Висновок.</a:t>
            </a:r>
            <a:endParaRPr lang="ru-RU" sz="1600" dirty="0" smtClean="0">
              <a:latin typeface="Arial" pitchFamily="34" charset="0"/>
              <a:cs typeface="Arial" pitchFamily="34" charset="0"/>
            </a:endParaRPr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8081875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doors dir="vert"/>
      </p:transition>
    </mc:Choice>
    <mc:Fallback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55576" y="980728"/>
            <a:ext cx="8064896" cy="541864"/>
          </a:xfrm>
        </p:spPr>
        <p:txBody>
          <a:bodyPr>
            <a:normAutofit/>
          </a:bodyPr>
          <a:lstStyle/>
          <a:p>
            <a:pPr algn="ctr"/>
            <a:r>
              <a:rPr lang="ru-RU" sz="2400" dirty="0">
                <a:latin typeface="Arial" pitchFamily="34" charset="0"/>
                <a:cs typeface="Arial" pitchFamily="34" charset="0"/>
              </a:rPr>
              <a:t>Гельмут Йозеф Мі'хаель 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Коль 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60" y="1988840"/>
            <a:ext cx="3167392" cy="4242042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sp>
        <p:nvSpPr>
          <p:cNvPr id="5" name="TextBox 4"/>
          <p:cNvSpPr txBox="1"/>
          <p:nvPr/>
        </p:nvSpPr>
        <p:spPr>
          <a:xfrm>
            <a:off x="3923928" y="2852936"/>
            <a:ext cx="4248472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b="1" dirty="0" smtClean="0">
                <a:latin typeface="Arial" pitchFamily="34" charset="0"/>
                <a:cs typeface="Arial" pitchFamily="34" charset="0"/>
              </a:rPr>
              <a:t>Гельмут </a:t>
            </a:r>
            <a:r>
              <a:rPr lang="ru-RU" sz="1600" b="1" dirty="0">
                <a:latin typeface="Arial" pitchFamily="34" charset="0"/>
                <a:cs typeface="Arial" pitchFamily="34" charset="0"/>
              </a:rPr>
              <a:t>Йозеф Мі'хаель </a:t>
            </a:r>
            <a:r>
              <a:rPr lang="ru-RU" sz="1600" b="1" dirty="0" smtClean="0">
                <a:latin typeface="Arial" pitchFamily="34" charset="0"/>
                <a:cs typeface="Arial" pitchFamily="34" charset="0"/>
              </a:rPr>
              <a:t>Коль 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-  </a:t>
            </a:r>
            <a:r>
              <a:rPr lang="ru-RU" sz="1600" dirty="0">
                <a:latin typeface="Arial" pitchFamily="34" charset="0"/>
                <a:cs typeface="Arial" pitchFamily="34" charset="0"/>
              </a:rPr>
              <a:t>німецький державний діяч, політик, член ХДС. З 1969 по 1976 роки обіймав посаду прем'єр-міністра землі Рейнланд-Пфальц, а з 1982 по 1998 роки - федерального канцлера ФРН. Перебуваючи на чолі ФРН, Гельмут Коль зіграв величезну роль в процесі об'єднання Європи і об'єднання Німеччини.</a:t>
            </a:r>
          </a:p>
        </p:txBody>
      </p:sp>
    </p:spTree>
    <p:extLst>
      <p:ext uri="{BB962C8B-B14F-4D97-AF65-F5344CB8AC3E}">
        <p14:creationId xmlns:p14="http://schemas.microsoft.com/office/powerpoint/2010/main" val="356781335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doors dir="vert"/>
      </p:transition>
    </mc:Choice>
    <mc:Fallback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771800" y="-6036"/>
            <a:ext cx="7024744" cy="541864"/>
          </a:xfrm>
        </p:spPr>
        <p:txBody>
          <a:bodyPr>
            <a:normAutofit/>
          </a:bodyPr>
          <a:lstStyle/>
          <a:p>
            <a:pPr algn="ctr"/>
            <a:r>
              <a:rPr lang="uk-UA" sz="2400" dirty="0" smtClean="0">
                <a:latin typeface="Arial" pitchFamily="34" charset="0"/>
                <a:cs typeface="Arial" pitchFamily="34" charset="0"/>
              </a:rPr>
              <a:t>Біографія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6872" y="3084642"/>
            <a:ext cx="3816923" cy="3224678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sp>
        <p:nvSpPr>
          <p:cNvPr id="5" name="TextBox 4"/>
          <p:cNvSpPr txBox="1"/>
          <p:nvPr/>
        </p:nvSpPr>
        <p:spPr>
          <a:xfrm>
            <a:off x="467545" y="1124744"/>
            <a:ext cx="8136902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>
                <a:latin typeface="Arial" pitchFamily="34" charset="0"/>
                <a:cs typeface="Arial" pitchFamily="34" charset="0"/>
              </a:rPr>
              <a:t>Гельмут Коль народився в сім'ї чиновника фінансового управління родом з Баварії Ганса Коля ( 1887 - 1975) і його дружини Цецилії ( 1890 - 1979). Він був третьою дитиною в родині, дотримується консервативної-буржуазних поглядів і католицького віросповідання. Старший брат загинув під Другій світовій війні. Гельмут Коль виріс в Людвігсхафені. В 1950 вступив на юридичний факультет Франкфуртського університету, а в 1951 перейшов в Гейдельберзький університет, де вивчав історію та суспільно-політичні науки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. </a:t>
            </a:r>
            <a:endParaRPr lang="ru-RU" sz="1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644008" y="3084642"/>
            <a:ext cx="3960439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>
                <a:latin typeface="Arial" pitchFamily="34" charset="0"/>
                <a:cs typeface="Arial" pitchFamily="34" charset="0"/>
              </a:rPr>
              <a:t>Після закінчення університету в 1956 Коль працював науковим співробітником в Інституті імені Альфреда Вебера при Гейдельберзькому університеті. В 1958 захистив кандидатську дисертацію на тему "Політичний розвиток Пфальца і відродження партій після 1945 року "</a:t>
            </a:r>
          </a:p>
        </p:txBody>
      </p:sp>
    </p:spTree>
    <p:extLst>
      <p:ext uri="{BB962C8B-B14F-4D97-AF65-F5344CB8AC3E}">
        <p14:creationId xmlns:p14="http://schemas.microsoft.com/office/powerpoint/2010/main" val="291768593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doors dir="vert"/>
      </p:transition>
    </mc:Choice>
    <mc:Fallback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716016" y="15133"/>
            <a:ext cx="3304572" cy="527049"/>
          </a:xfrm>
        </p:spPr>
        <p:txBody>
          <a:bodyPr>
            <a:normAutofit/>
          </a:bodyPr>
          <a:lstStyle/>
          <a:p>
            <a:pPr algn="ctr"/>
            <a:r>
              <a:rPr lang="uk-UA" sz="2400" dirty="0" smtClean="0">
                <a:latin typeface="Arial" pitchFamily="34" charset="0"/>
                <a:cs typeface="Arial" pitchFamily="34" charset="0"/>
              </a:rPr>
              <a:t>Біографія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Текст 4"/>
          <p:cNvSpPr>
            <a:spLocks noGrp="1"/>
          </p:cNvSpPr>
          <p:nvPr>
            <p:ph type="body" sz="half" idx="2"/>
          </p:nvPr>
        </p:nvSpPr>
        <p:spPr>
          <a:xfrm>
            <a:off x="4716016" y="1052736"/>
            <a:ext cx="3298784" cy="2513930"/>
          </a:xfrm>
        </p:spPr>
        <p:txBody>
          <a:bodyPr>
            <a:noAutofit/>
          </a:bodyPr>
          <a:lstStyle/>
          <a:p>
            <a:r>
              <a:rPr lang="ru-RU" dirty="0">
                <a:latin typeface="Arial" pitchFamily="34" charset="0"/>
                <a:cs typeface="Arial" pitchFamily="34" charset="0"/>
              </a:rPr>
              <a:t>В 1960 Гельмут Коль одружився на перекладачці </a:t>
            </a:r>
            <a:r>
              <a:rPr lang="ru-RU" b="1" dirty="0">
                <a:latin typeface="Arial" pitchFamily="34" charset="0"/>
                <a:cs typeface="Arial" pitchFamily="34" charset="0"/>
              </a:rPr>
              <a:t>Ханнелоре Реннер</a:t>
            </a:r>
            <a:r>
              <a:rPr lang="ru-RU" dirty="0">
                <a:latin typeface="Arial" pitchFamily="34" charset="0"/>
                <a:cs typeface="Arial" pitchFamily="34" charset="0"/>
              </a:rPr>
              <a:t>, з якою був знайомий з 1948. У шлюбі народилося двоє синів. 5 липня 2001 у віці 68 років Ханнелоре Коль, важко страждала від алергії на денне світло, покінчила життя самогубством.</a:t>
            </a:r>
          </a:p>
        </p:txBody>
      </p:sp>
      <p:pic>
        <p:nvPicPr>
          <p:cNvPr id="10" name="Объект 9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1600" y="692696"/>
            <a:ext cx="3456384" cy="2987834"/>
          </a:xfrm>
        </p:spPr>
      </p:pic>
      <p:pic>
        <p:nvPicPr>
          <p:cNvPr id="11" name="Рисунок 1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0073" y="3811666"/>
            <a:ext cx="3471995" cy="2319924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4716016" y="5233178"/>
            <a:ext cx="338437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>
                <a:latin typeface="Arial" pitchFamily="34" charset="0"/>
                <a:cs typeface="Arial" pitchFamily="34" charset="0"/>
              </a:rPr>
              <a:t>Гельмут Коль з першою дружиною Ханнелоре і синами Вальтером і Петером.</a:t>
            </a:r>
          </a:p>
        </p:txBody>
      </p:sp>
    </p:spTree>
    <p:extLst>
      <p:ext uri="{BB962C8B-B14F-4D97-AF65-F5344CB8AC3E}">
        <p14:creationId xmlns:p14="http://schemas.microsoft.com/office/powerpoint/2010/main" val="102185475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doors dir="vert"/>
      </p:transition>
    </mc:Choice>
    <mc:Fallback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Объект 4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1600" y="692696"/>
            <a:ext cx="3456384" cy="5472608"/>
          </a:xfrm>
        </p:spPr>
      </p:pic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5220072" y="15133"/>
            <a:ext cx="3304572" cy="475563"/>
          </a:xfrm>
        </p:spPr>
        <p:txBody>
          <a:bodyPr>
            <a:normAutofit/>
          </a:bodyPr>
          <a:lstStyle/>
          <a:p>
            <a:r>
              <a:rPr lang="uk-UA" sz="2400" dirty="0" smtClean="0">
                <a:latin typeface="Arial" pitchFamily="34" charset="0"/>
                <a:cs typeface="Arial" pitchFamily="34" charset="0"/>
              </a:rPr>
              <a:t>Біографія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0" y="620688"/>
            <a:ext cx="3672408" cy="3168352"/>
          </a:xfrm>
        </p:spPr>
        <p:txBody>
          <a:bodyPr>
            <a:noAutofit/>
          </a:bodyPr>
          <a:lstStyle/>
          <a:p>
            <a:r>
              <a:rPr lang="ru-RU" dirty="0">
                <a:latin typeface="Arial" pitchFamily="34" charset="0"/>
                <a:cs typeface="Arial" pitchFamily="34" charset="0"/>
              </a:rPr>
              <a:t>8 травня 2008 78-річний Гельмут Коль одружився вдруге. Його обраницею стала 43-річна </a:t>
            </a:r>
            <a:r>
              <a:rPr lang="ru-RU" b="1" dirty="0">
                <a:latin typeface="Arial" pitchFamily="34" charset="0"/>
                <a:cs typeface="Arial" pitchFamily="34" charset="0"/>
              </a:rPr>
              <a:t>Майке Ріхтер</a:t>
            </a:r>
            <a:r>
              <a:rPr lang="ru-RU" dirty="0">
                <a:latin typeface="Arial" pitchFamily="34" charset="0"/>
                <a:cs typeface="Arial" pitchFamily="34" charset="0"/>
              </a:rPr>
              <a:t>, дипломований економіст, працювала з 1994 по 1998 роки в економічному відділі відомства федерального канцлера. Скромна церемонія одруження відбулася в присутності близьких друзів в лікарні Хайдельберга, де Коль проходив реабілітацію після травми голови внаслідок падіння.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67544" y="6226222"/>
            <a:ext cx="43204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dirty="0">
                <a:latin typeface="Arial" pitchFamily="34" charset="0"/>
                <a:cs typeface="Arial" pitchFamily="34" charset="0"/>
              </a:rPr>
              <a:t>Гельмут Коль з другою дружиною, Майке Ріхтер. Фото 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2009.</a:t>
            </a:r>
            <a:endParaRPr lang="ru-RU" sz="1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572000" y="4725144"/>
            <a:ext cx="367240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>
                <a:latin typeface="Arial" pitchFamily="34" charset="0"/>
                <a:cs typeface="Arial" pitchFamily="34" charset="0"/>
              </a:rPr>
              <a:t>На початку лютого 2010 79-річний Гельмут Коль піддався хірургічної операції з видалення жовчного міхура. Операція була виконана в поліклініці міста Хайдельберга.</a:t>
            </a:r>
          </a:p>
        </p:txBody>
      </p:sp>
    </p:spTree>
    <p:extLst>
      <p:ext uri="{BB962C8B-B14F-4D97-AF65-F5344CB8AC3E}">
        <p14:creationId xmlns:p14="http://schemas.microsoft.com/office/powerpoint/2010/main" val="45865867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doors dir="vert"/>
      </p:transition>
    </mc:Choice>
    <mc:Fallback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5004048" y="116632"/>
            <a:ext cx="2952446" cy="469856"/>
          </a:xfrm>
        </p:spPr>
        <p:txBody>
          <a:bodyPr>
            <a:normAutofit/>
          </a:bodyPr>
          <a:lstStyle/>
          <a:p>
            <a:r>
              <a:rPr lang="ru-RU" sz="2400" dirty="0">
                <a:latin typeface="Arial" pitchFamily="34" charset="0"/>
                <a:cs typeface="Arial" pitchFamily="34" charset="0"/>
              </a:rPr>
              <a:t>Політична кар'єра</a:t>
            </a:r>
          </a:p>
        </p:txBody>
      </p:sp>
      <p:pic>
        <p:nvPicPr>
          <p:cNvPr id="7" name="Объект 6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548680"/>
            <a:ext cx="3600400" cy="2736304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sp>
        <p:nvSpPr>
          <p:cNvPr id="6" name="Объект 5"/>
          <p:cNvSpPr>
            <a:spLocks noGrp="1"/>
          </p:cNvSpPr>
          <p:nvPr>
            <p:ph sz="quarter" idx="14"/>
          </p:nvPr>
        </p:nvSpPr>
        <p:spPr>
          <a:xfrm>
            <a:off x="4499992" y="980728"/>
            <a:ext cx="4176464" cy="1979665"/>
          </a:xfrm>
        </p:spPr>
        <p:txBody>
          <a:bodyPr>
            <a:normAutofit/>
          </a:bodyPr>
          <a:lstStyle/>
          <a:p>
            <a:r>
              <a:rPr lang="ru-RU" sz="1600" dirty="0">
                <a:latin typeface="Arial" pitchFamily="34" charset="0"/>
                <a:cs typeface="Arial" pitchFamily="34" charset="0"/>
              </a:rPr>
              <a:t>Гельмут Коль набув </a:t>
            </a:r>
            <a:r>
              <a:rPr lang="ru-RU" sz="1600" b="1" dirty="0">
                <a:latin typeface="Arial" pitchFamily="34" charset="0"/>
                <a:cs typeface="Arial" pitchFamily="34" charset="0"/>
              </a:rPr>
              <a:t>Християнсько-демократичний союз </a:t>
            </a:r>
            <a:r>
              <a:rPr lang="ru-RU" sz="1600" dirty="0">
                <a:latin typeface="Arial" pitchFamily="34" charset="0"/>
                <a:cs typeface="Arial" pitchFamily="34" charset="0"/>
              </a:rPr>
              <a:t>ще в школі, в 1946 і став співзасновником </a:t>
            </a:r>
            <a:r>
              <a:rPr lang="ru-RU" sz="1600" b="1" dirty="0">
                <a:latin typeface="Arial" pitchFamily="34" charset="0"/>
                <a:cs typeface="Arial" pitchFamily="34" charset="0"/>
              </a:rPr>
              <a:t>"Молодого союзу" </a:t>
            </a:r>
            <a:r>
              <a:rPr lang="ru-RU" sz="1600" dirty="0">
                <a:latin typeface="Arial" pitchFamily="34" charset="0"/>
                <a:cs typeface="Arial" pitchFamily="34" charset="0"/>
              </a:rPr>
              <a:t>в своєму рідному Людвігсхафені. Під час навчання в університеті Коль продовжував займатися політикою.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67544" y="3501008"/>
            <a:ext cx="8208912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 smtClean="0">
                <a:latin typeface="Arial" pitchFamily="34" charset="0"/>
                <a:cs typeface="Arial" pitchFamily="34" charset="0"/>
              </a:rPr>
              <a:t>1953 рік - став </a:t>
            </a:r>
            <a:r>
              <a:rPr lang="ru-RU" sz="1600" dirty="0">
                <a:latin typeface="Arial" pitchFamily="34" charset="0"/>
                <a:cs typeface="Arial" pitchFamily="34" charset="0"/>
              </a:rPr>
              <a:t>членом правління ХДС в 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Рейнланд-Пфальці.</a:t>
            </a:r>
          </a:p>
          <a:p>
            <a:r>
              <a:rPr lang="ru-RU" sz="1600" dirty="0" smtClean="0">
                <a:latin typeface="Arial" pitchFamily="34" charset="0"/>
                <a:cs typeface="Arial" pitchFamily="34" charset="0"/>
              </a:rPr>
              <a:t>1954 рік - заступник </a:t>
            </a:r>
            <a:r>
              <a:rPr lang="ru-RU" sz="1600" dirty="0">
                <a:latin typeface="Arial" pitchFamily="34" charset="0"/>
                <a:cs typeface="Arial" pitchFamily="34" charset="0"/>
              </a:rPr>
              <a:t>голови відділення "Молодого союзу" в 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Рейнланд-Пфальці.</a:t>
            </a:r>
          </a:p>
          <a:p>
            <a:r>
              <a:rPr lang="ru-RU" sz="1600" dirty="0" smtClean="0">
                <a:latin typeface="Arial" pitchFamily="34" charset="0"/>
                <a:cs typeface="Arial" pitchFamily="34" charset="0"/>
              </a:rPr>
              <a:t>1955 рік - </a:t>
            </a:r>
            <a:r>
              <a:rPr lang="ru-RU" sz="1600" dirty="0">
                <a:latin typeface="Arial" pitchFamily="34" charset="0"/>
                <a:cs typeface="Arial" pitchFamily="34" charset="0"/>
              </a:rPr>
              <a:t>увійшов до складу правління ХДС в Рейнланд-Пфальці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ru-RU" sz="1600" dirty="0" smtClean="0">
                <a:latin typeface="Arial" pitchFamily="34" charset="0"/>
                <a:cs typeface="Arial" pitchFamily="34" charset="0"/>
              </a:rPr>
              <a:t>1959 рік - зайняв </a:t>
            </a:r>
            <a:r>
              <a:rPr lang="ru-RU" sz="1600" dirty="0">
                <a:latin typeface="Arial" pitchFamily="34" charset="0"/>
                <a:cs typeface="Arial" pitchFamily="34" charset="0"/>
              </a:rPr>
              <a:t>пост голови районного відділення ХДС в 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Людвігсхафені.</a:t>
            </a:r>
          </a:p>
          <a:p>
            <a:r>
              <a:rPr lang="ru-RU" sz="1600" dirty="0">
                <a:latin typeface="Arial" pitchFamily="34" charset="0"/>
                <a:cs typeface="Arial" pitchFamily="34" charset="0"/>
              </a:rPr>
              <a:t>1960 - 1969 роках керував фракцією ХДС в міській раді Людвігсхафена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ru-RU" sz="1600" dirty="0" smtClean="0">
                <a:latin typeface="Arial" pitchFamily="34" charset="0"/>
                <a:cs typeface="Arial" pitchFamily="34" charset="0"/>
              </a:rPr>
              <a:t>1963 рік - голова </a:t>
            </a:r>
            <a:r>
              <a:rPr lang="ru-RU" sz="1600" dirty="0">
                <a:latin typeface="Arial" pitchFamily="34" charset="0"/>
                <a:cs typeface="Arial" pitchFamily="34" charset="0"/>
              </a:rPr>
              <a:t>фракції в ландтазі 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Рейнланд-Пфальца.</a:t>
            </a:r>
          </a:p>
          <a:p>
            <a:r>
              <a:rPr lang="ru-RU" sz="1600" dirty="0" smtClean="0">
                <a:latin typeface="Arial" pitchFamily="34" charset="0"/>
                <a:cs typeface="Arial" pitchFamily="34" charset="0"/>
              </a:rPr>
              <a:t>1966 рік -  член </a:t>
            </a:r>
            <a:r>
              <a:rPr lang="ru-RU" sz="1600" dirty="0">
                <a:latin typeface="Arial" pitchFamily="34" charset="0"/>
                <a:cs typeface="Arial" pitchFamily="34" charset="0"/>
              </a:rPr>
              <a:t>федерального правління 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ХДС.</a:t>
            </a:r>
          </a:p>
          <a:p>
            <a:r>
              <a:rPr lang="ru-RU" sz="1600" dirty="0" smtClean="0">
                <a:latin typeface="Arial" pitchFamily="34" charset="0"/>
                <a:cs typeface="Arial" pitchFamily="34" charset="0"/>
              </a:rPr>
              <a:t>1968 рік - </a:t>
            </a:r>
            <a:r>
              <a:rPr lang="ru-RU" sz="1600" dirty="0">
                <a:latin typeface="Arial" pitchFamily="34" charset="0"/>
                <a:cs typeface="Arial" pitchFamily="34" charset="0"/>
              </a:rPr>
              <a:t>отримав пост заступника голови партії ХДС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endParaRPr lang="uk-UA" sz="1600" dirty="0" smtClean="0">
              <a:latin typeface="Arial" pitchFamily="34" charset="0"/>
              <a:cs typeface="Arial" pitchFamily="34" charset="0"/>
            </a:endParaRPr>
          </a:p>
          <a:p>
            <a:r>
              <a:rPr lang="ru-RU" sz="1600" dirty="0">
                <a:latin typeface="Arial" pitchFamily="34" charset="0"/>
                <a:cs typeface="Arial" pitchFamily="34" charset="0"/>
              </a:rPr>
              <a:t>У політичній кар'єрі Гельмута Коля важливу роль зіграв розбагатів за часів націонал-соціалізму та Другої світової війни промисловець </a:t>
            </a:r>
            <a:r>
              <a:rPr lang="ru-RU" sz="1600" b="1" dirty="0">
                <a:latin typeface="Arial" pitchFamily="34" charset="0"/>
                <a:cs typeface="Arial" pitchFamily="34" charset="0"/>
              </a:rPr>
              <a:t>Фріц Рис</a:t>
            </a:r>
            <a:r>
              <a:rPr lang="ru-RU" sz="1600" dirty="0">
                <a:latin typeface="Arial" pitchFamily="34" charset="0"/>
                <a:cs typeface="Arial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60381326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doors dir="vert"/>
      </p:transition>
    </mc:Choice>
    <mc:Fallback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Объект 6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1600" y="764704"/>
            <a:ext cx="3456384" cy="5328592"/>
          </a:xfr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788024" y="28988"/>
            <a:ext cx="3304572" cy="475563"/>
          </a:xfrm>
        </p:spPr>
        <p:txBody>
          <a:bodyPr>
            <a:normAutofit/>
          </a:bodyPr>
          <a:lstStyle/>
          <a:p>
            <a:pPr algn="ctr"/>
            <a:r>
              <a:rPr lang="ru-RU" sz="2400" dirty="0">
                <a:latin typeface="Arial" pitchFamily="34" charset="0"/>
                <a:cs typeface="Arial" pitchFamily="34" charset="0"/>
              </a:rPr>
              <a:t>Прем'єр-міністр</a:t>
            </a:r>
          </a:p>
        </p:txBody>
      </p:sp>
      <p:sp>
        <p:nvSpPr>
          <p:cNvPr id="6" name="Текст 5"/>
          <p:cNvSpPr>
            <a:spLocks noGrp="1"/>
          </p:cNvSpPr>
          <p:nvPr>
            <p:ph type="body" sz="half" idx="2"/>
          </p:nvPr>
        </p:nvSpPr>
        <p:spPr>
          <a:xfrm>
            <a:off x="4572000" y="692696"/>
            <a:ext cx="3672408" cy="3162002"/>
          </a:xfrm>
        </p:spPr>
        <p:txBody>
          <a:bodyPr>
            <a:normAutofit/>
          </a:bodyPr>
          <a:lstStyle/>
          <a:p>
            <a:r>
              <a:rPr lang="ru-RU" dirty="0">
                <a:latin typeface="Arial" pitchFamily="34" charset="0"/>
                <a:cs typeface="Arial" pitchFamily="34" charset="0"/>
              </a:rPr>
              <a:t>Ставши головою партії ХДС в Рейнланд-Пфальці в 1966, Гельмут Коль отримав пост </a:t>
            </a:r>
            <a:r>
              <a:rPr lang="ru-RU" b="1" dirty="0">
                <a:latin typeface="Arial" pitchFamily="34" charset="0"/>
                <a:cs typeface="Arial" pitchFamily="34" charset="0"/>
              </a:rPr>
              <a:t>прем'єр-міністра</a:t>
            </a:r>
            <a:r>
              <a:rPr lang="ru-RU" dirty="0">
                <a:latin typeface="Arial" pitchFamily="34" charset="0"/>
                <a:cs typeface="Arial" pitchFamily="34" charset="0"/>
              </a:rPr>
              <a:t> землі. При Гельмута Коля в землі пройшла місцева адміністративна реформа і був заснований Університет Трір-Кайзерслаутерн (нині Трірський університет і Технічний університет Кайзерслаутерна).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0" y="3717032"/>
            <a:ext cx="367240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>
                <a:latin typeface="Arial" pitchFamily="34" charset="0"/>
                <a:cs typeface="Arial" pitchFamily="34" charset="0"/>
              </a:rPr>
              <a:t>В 1971 Гельмут Коль програв на виборах голови ХДС Райнеру Барцеля. В 1973, через рік після невдалої спроби Рацеля винести вотум недовіри федеральному канцлеру Віллі Брандт, Коль змінив Рацеля на посаді голови ХДС і зберіг цей пост за собою до 7 листопада 1998.</a:t>
            </a:r>
          </a:p>
        </p:txBody>
      </p:sp>
    </p:spTree>
    <p:extLst>
      <p:ext uri="{BB962C8B-B14F-4D97-AF65-F5344CB8AC3E}">
        <p14:creationId xmlns:p14="http://schemas.microsoft.com/office/powerpoint/2010/main" val="200797248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doors dir="vert"/>
      </p:transition>
    </mc:Choice>
    <mc:Fallback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Объект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592" y="620688"/>
            <a:ext cx="3528392" cy="5616624"/>
          </a:xfrm>
        </p:spPr>
      </p:pic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5148064" y="12398"/>
            <a:ext cx="2424455" cy="547571"/>
          </a:xfrm>
        </p:spPr>
        <p:txBody>
          <a:bodyPr>
            <a:normAutofit/>
          </a:bodyPr>
          <a:lstStyle/>
          <a:p>
            <a:r>
              <a:rPr lang="ru-RU" sz="2400" dirty="0">
                <a:latin typeface="Arial" pitchFamily="34" charset="0"/>
                <a:cs typeface="Arial" pitchFamily="34" charset="0"/>
              </a:rPr>
              <a:t>Лідер опозиції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788024" y="1124744"/>
            <a:ext cx="3298784" cy="4314130"/>
          </a:xfrm>
        </p:spPr>
        <p:txBody>
          <a:bodyPr>
            <a:normAutofit/>
          </a:bodyPr>
          <a:lstStyle/>
          <a:p>
            <a:r>
              <a:rPr lang="ru-RU" dirty="0">
                <a:latin typeface="Arial" pitchFamily="34" charset="0"/>
                <a:cs typeface="Arial" pitchFamily="34" charset="0"/>
              </a:rPr>
              <a:t>На виборах в бундестаг 1976 Гельмут Коль вперше висувався на пост канцлера від своєї партії. Блок ХДС / ХСС отримав на виборах 48,6% голосів (найкращих результатів блок домагався до цього лише одного разу), але тим не менш програв вибори, і до влади прийшла соціально-ліберальна коаліція. Після виборів Коль пішов у відставку з поста прем'єр-міністра і очолив фракцію ХДС / ХСС у бундестазі. Його наступником на посту прем'єр-міністра став 2 грудня 1976 Бернхард Фогель.</a:t>
            </a:r>
          </a:p>
        </p:txBody>
      </p:sp>
    </p:spTree>
    <p:extLst>
      <p:ext uri="{BB962C8B-B14F-4D97-AF65-F5344CB8AC3E}">
        <p14:creationId xmlns:p14="http://schemas.microsoft.com/office/powerpoint/2010/main" val="390292430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doors dir="vert"/>
      </p:transition>
    </mc:Choice>
    <mc:Fallback>
      <p:transition spd="slow">
        <p:fade/>
      </p:transition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стин">
  <a:themeElements>
    <a:clrScheme name="Остин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Остин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Остин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62</TotalTime>
  <Words>1162</Words>
  <Application>Microsoft Office PowerPoint</Application>
  <PresentationFormat>Экран (4:3)</PresentationFormat>
  <Paragraphs>69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Остин</vt:lpstr>
      <vt:lpstr>Презентація на тему «Гельмут Коль»</vt:lpstr>
      <vt:lpstr>План</vt:lpstr>
      <vt:lpstr>Гельмут Йозеф Мі'хаель Коль </vt:lpstr>
      <vt:lpstr>Біографія</vt:lpstr>
      <vt:lpstr>Біографія</vt:lpstr>
      <vt:lpstr>Біографія</vt:lpstr>
      <vt:lpstr>Політична кар'єра</vt:lpstr>
      <vt:lpstr>Прем'єр-міністр</vt:lpstr>
      <vt:lpstr>Лідер опозиції</vt:lpstr>
      <vt:lpstr>Федеральний канцлер</vt:lpstr>
      <vt:lpstr>Федеральний канцлер</vt:lpstr>
      <vt:lpstr>Федеральний канцлер</vt:lpstr>
      <vt:lpstr>Список використаної літератури:</vt:lpstr>
      <vt:lpstr>Висновок.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Презентація на тему «Гельмут Коль»</dc:title>
  <dc:creator>6eng</dc:creator>
  <cp:lastModifiedBy>6eng</cp:lastModifiedBy>
  <cp:revision>7</cp:revision>
  <dcterms:created xsi:type="dcterms:W3CDTF">2013-12-22T13:18:28Z</dcterms:created>
  <dcterms:modified xsi:type="dcterms:W3CDTF">2013-12-22T14:31:27Z</dcterms:modified>
</cp:coreProperties>
</file>