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9" r:id="rId2"/>
    <p:sldId id="256" r:id="rId3"/>
    <p:sldId id="257" r:id="rId4"/>
    <p:sldId id="258" r:id="rId5"/>
    <p:sldId id="260" r:id="rId6"/>
    <p:sldId id="261" r:id="rId7"/>
    <p:sldId id="263" r:id="rId8"/>
    <p:sldId id="264" r:id="rId9"/>
    <p:sldId id="262" r:id="rId10"/>
    <p:sldId id="265" r:id="rId1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61AC22-70DE-42D7-AAEC-7827D79B7A44}" type="datetimeFigureOut">
              <a:rPr lang="uk-UA" smtClean="0"/>
              <a:t>24.04.2015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4CC9DA-3140-41BC-BE5C-D15DC6476748}" type="slidenum">
              <a:rPr lang="uk-UA" smtClean="0"/>
              <a:t>‹#›</a:t>
            </a:fld>
            <a:endParaRPr lang="uk-UA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61AC22-70DE-42D7-AAEC-7827D79B7A44}" type="datetimeFigureOut">
              <a:rPr lang="uk-UA" smtClean="0"/>
              <a:t>24.04.2015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4CC9DA-3140-41BC-BE5C-D15DC647674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61AC22-70DE-42D7-AAEC-7827D79B7A44}" type="datetimeFigureOut">
              <a:rPr lang="uk-UA" smtClean="0"/>
              <a:t>24.04.2015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4CC9DA-3140-41BC-BE5C-D15DC647674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61AC22-70DE-42D7-AAEC-7827D79B7A44}" type="datetimeFigureOut">
              <a:rPr lang="uk-UA" smtClean="0"/>
              <a:t>24.04.2015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4CC9DA-3140-41BC-BE5C-D15DC647674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61AC22-70DE-42D7-AAEC-7827D79B7A44}" type="datetimeFigureOut">
              <a:rPr lang="uk-UA" smtClean="0"/>
              <a:t>24.04.2015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4CC9DA-3140-41BC-BE5C-D15DC6476748}" type="slidenum">
              <a:rPr lang="uk-UA" smtClean="0"/>
              <a:t>‹#›</a:t>
            </a:fld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61AC22-70DE-42D7-AAEC-7827D79B7A44}" type="datetimeFigureOut">
              <a:rPr lang="uk-UA" smtClean="0"/>
              <a:t>24.04.2015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4CC9DA-3140-41BC-BE5C-D15DC647674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61AC22-70DE-42D7-AAEC-7827D79B7A44}" type="datetimeFigureOut">
              <a:rPr lang="uk-UA" smtClean="0"/>
              <a:t>24.04.2015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4CC9DA-3140-41BC-BE5C-D15DC6476748}" type="slidenum">
              <a:rPr lang="uk-UA" smtClean="0"/>
              <a:t>‹#›</a:t>
            </a:fld>
            <a:endParaRPr lang="uk-UA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61AC22-70DE-42D7-AAEC-7827D79B7A44}" type="datetimeFigureOut">
              <a:rPr lang="uk-UA" smtClean="0"/>
              <a:t>24.04.2015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4CC9DA-3140-41BC-BE5C-D15DC647674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61AC22-70DE-42D7-AAEC-7827D79B7A44}" type="datetimeFigureOut">
              <a:rPr lang="uk-UA" smtClean="0"/>
              <a:t>24.04.2015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4CC9DA-3140-41BC-BE5C-D15DC647674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61AC22-70DE-42D7-AAEC-7827D79B7A44}" type="datetimeFigureOut">
              <a:rPr lang="uk-UA" smtClean="0"/>
              <a:t>24.04.2015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4CC9DA-3140-41BC-BE5C-D15DC647674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DF61AC22-70DE-42D7-AAEC-7827D79B7A44}" type="datetimeFigureOut">
              <a:rPr lang="uk-UA" smtClean="0"/>
              <a:t>24.04.2015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FD4CC9DA-3140-41BC-BE5C-D15DC647674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F61AC22-70DE-42D7-AAEC-7827D79B7A44}" type="datetimeFigureOut">
              <a:rPr lang="uk-UA" smtClean="0"/>
              <a:t>24.04.2015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FD4CC9DA-3140-41BC-BE5C-D15DC6476748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Культура під час Другої світової війни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97152"/>
            <a:ext cx="2674640" cy="1584176"/>
          </a:xfr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2400" dirty="0" smtClean="0"/>
              <a:t>підготували:</a:t>
            </a:r>
            <a:br>
              <a:rPr lang="uk-UA" sz="2400" dirty="0" smtClean="0"/>
            </a:br>
            <a:r>
              <a:rPr lang="uk-UA" sz="2400" dirty="0" err="1" smtClean="0"/>
              <a:t>Польчин</a:t>
            </a:r>
            <a:r>
              <a:rPr lang="uk-UA" sz="2400" dirty="0" smtClean="0"/>
              <a:t> В.</a:t>
            </a:r>
            <a:br>
              <a:rPr lang="uk-UA" sz="2400" dirty="0" smtClean="0"/>
            </a:br>
            <a:r>
              <a:rPr lang="uk-UA" sz="2400" dirty="0" smtClean="0"/>
              <a:t>Падалка Н.</a:t>
            </a:r>
            <a:br>
              <a:rPr lang="uk-UA" sz="2400" dirty="0" smtClean="0"/>
            </a:br>
            <a:r>
              <a:rPr lang="uk-UA" sz="2400" dirty="0" smtClean="0"/>
              <a:t>Сиротюк М.</a:t>
            </a:r>
            <a:endParaRPr lang="uk-UA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плакат і сатиричний малюнок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783560"/>
            <a:ext cx="3657600" cy="4572000"/>
          </a:xfrm>
          <a:solidFill>
            <a:schemeClr val="accent5">
              <a:lumMod val="20000"/>
              <a:lumOff val="80000"/>
              <a:alpha val="45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uk-UA" dirty="0" smtClean="0"/>
              <a:t>З  усіх жанрів образотворчого мистецтва в цей період найінтенсивніше розвивається графіка. Тут перше місце посідають агітаційні види — плакат і сатиричний малюнок. У сатиричних жанрах працювали художники К. </a:t>
            </a:r>
            <a:r>
              <a:rPr lang="uk-UA" dirty="0" err="1" smtClean="0"/>
              <a:t>Агніт-Скледзевський</a:t>
            </a:r>
            <a:r>
              <a:rPr lang="uk-UA" dirty="0" smtClean="0"/>
              <a:t>, В. </a:t>
            </a:r>
            <a:r>
              <a:rPr lang="uk-UA" dirty="0" err="1" smtClean="0"/>
              <a:t>Гливенко</a:t>
            </a:r>
            <a:r>
              <a:rPr lang="uk-UA" dirty="0" smtClean="0"/>
              <a:t>, О. </a:t>
            </a:r>
            <a:r>
              <a:rPr lang="uk-UA" dirty="0" err="1" smtClean="0"/>
              <a:t>Козюренко</a:t>
            </a:r>
            <a:r>
              <a:rPr lang="uk-UA" dirty="0" smtClean="0"/>
              <a:t>, В. Литвиненко. їхні сатиричні плакати не лише викликали сміх, а й утверджували впевненість у розгромі фашизму</a:t>
            </a:r>
            <a:endParaRPr lang="uk-U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1196752"/>
            <a:ext cx="2039239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4725" y="3861048"/>
            <a:ext cx="18192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420888"/>
            <a:ext cx="24288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6633"/>
            <a:ext cx="5796136" cy="1368151"/>
          </a:xfrm>
          <a:solidFill>
            <a:schemeClr val="accent5">
              <a:lumMod val="20000"/>
              <a:lumOff val="80000"/>
              <a:alpha val="57000"/>
            </a:schemeClr>
          </a:solidFill>
        </p:spPr>
        <p:txBody>
          <a:bodyPr/>
          <a:lstStyle/>
          <a:p>
            <a:r>
              <a:rPr lang="uk-UA" dirty="0" smtClean="0"/>
              <a:t>Українська культура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556792"/>
            <a:ext cx="6912768" cy="5112568"/>
          </a:xfrm>
          <a:solidFill>
            <a:schemeClr val="accent4">
              <a:lumMod val="20000"/>
              <a:lumOff val="80000"/>
              <a:alpha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r>
              <a:rPr lang="uk-UA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Друга світова війна була серйозним екзаменом для української культури. Ніколи до того перед наукою, освітою, літературою, мистецтвом, культосвітніми закладами, пресою, радіо не стояли такі складні й відповідальні завдання. Ніколи ще діячам культури і науки не доводилося працювати в таких тяжких і несприятливих умовах, у які поставила їх війна. І слід зазначити, що українська культура і її творці виявилися на висоті свого покликання: вони все підпорядкували завданням розгрому ворога. В складних умовах війни культура стала могутнім знаряддям у боротьбі проти фашизму та його людиноненависницької ідеології.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3563888" cy="1642194"/>
          </a:xfrm>
        </p:spPr>
        <p:txBody>
          <a:bodyPr>
            <a:normAutofit/>
          </a:bodyPr>
          <a:lstStyle/>
          <a:p>
            <a:r>
              <a:rPr lang="uk-UA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Наука</a:t>
            </a:r>
            <a:br>
              <a:rPr lang="uk-UA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uk-UA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32040" y="1600200"/>
            <a:ext cx="4104456" cy="5257800"/>
          </a:xfrm>
          <a:gradFill>
            <a:gsLst>
              <a:gs pos="0">
                <a:srgbClr val="5E9EFF">
                  <a:alpha val="68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 fontScale="62500" lnSpcReduction="20000"/>
          </a:bodyPr>
          <a:lstStyle/>
          <a:p>
            <a:r>
              <a:rPr lang="uk-UA" dirty="0" smtClean="0">
                <a:solidFill>
                  <a:srgbClr val="C00000"/>
                </a:solidFill>
              </a:rPr>
              <a:t>З </a:t>
            </a:r>
            <a:r>
              <a:rPr lang="uk-UA" dirty="0">
                <a:solidFill>
                  <a:srgbClr val="C00000"/>
                </a:solidFill>
              </a:rPr>
              <a:t>початком війни відбулось об'єднання кількох інститутів Академії наук України, які були евакуйовані на Схід. Інститут електрозварювання АН УРСР, очолюваний відомим вченим Є. Патоном, досяг вагомих результатів у зварюванні корпусів танків Т-34, упроваджував цю технологію безпосередньо на 10 танкових заводах і 6 заводах, що виготовляли авіабомби. М. </a:t>
            </a:r>
            <a:r>
              <a:rPr lang="uk-UA" dirty="0" err="1">
                <a:solidFill>
                  <a:srgbClr val="C00000"/>
                </a:solidFill>
              </a:rPr>
              <a:t>Стражеско</a:t>
            </a:r>
            <a:r>
              <a:rPr lang="uk-UA" dirty="0">
                <a:solidFill>
                  <a:srgbClr val="C00000"/>
                </a:solidFill>
              </a:rPr>
              <a:t> інтенсивно працював над вивченням ранової інфекції і ранового сепсису. Усі свої знання і досвід віддавав лікуванню поранених воїнів хірург-офтальмолог В. Філатов, який очолював Український інститут очних хвороб, що перебував у Ташкенті.</a:t>
            </a:r>
          </a:p>
          <a:p>
            <a:endParaRPr lang="uk-UA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340768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861048"/>
            <a:ext cx="244827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5048250"/>
            <a:ext cx="34671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4906888" cy="6669360"/>
          </a:xfrm>
          <a:blipFill dpi="0" rotWithShape="1">
            <a:blip r:embed="rId3" cstate="print">
              <a:alphaModFix amt="46000"/>
            </a:blip>
            <a:srcRect/>
            <a:tile tx="0" ty="0" sx="100000" sy="100000" flip="none" algn="tl"/>
          </a:blipFill>
        </p:spPr>
        <p:txBody>
          <a:bodyPr>
            <a:normAutofit fontScale="77500" lnSpcReduction="20000"/>
          </a:bodyPr>
          <a:lstStyle/>
          <a:p>
            <a:r>
              <a:rPr lang="uk-UA" dirty="0"/>
              <a:t>Важливі завдання постали перед українською історичною наукою, яка була покликана роз'яснювати високі цілі визвольної війни, розкривати перед широкими масами героїчне минуле народу, його самовіддану боротьбу проти загарбників у різні періоди історії. За час евакуації було видано перший том чотиритомного підручника "Історія України" для вузів, що охоплював період з найдавніших часів до 1654 p., науково-популярний "Нарис історії України", перший том "Наукових записок" Інституту історії і археології України АН УРСР.</a:t>
            </a:r>
          </a:p>
          <a:p>
            <a:r>
              <a:rPr lang="uk-UA" dirty="0"/>
              <a:t> </a:t>
            </a:r>
          </a:p>
          <a:p>
            <a:endParaRPr lang="uk-UA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260648"/>
            <a:ext cx="222274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1916832"/>
            <a:ext cx="17145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4869160"/>
            <a:ext cx="26574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4773" y="3068960"/>
            <a:ext cx="2149227" cy="1689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034680" cy="1143000"/>
          </a:xfrm>
        </p:spPr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690864" cy="5141168"/>
          </a:xfrm>
          <a:gradFill>
            <a:gsLst>
              <a:gs pos="0">
                <a:schemeClr val="accent2">
                  <a:lumMod val="60000"/>
                  <a:lumOff val="40000"/>
                  <a:alpha val="66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 fontScale="25000" lnSpcReduction="20000"/>
          </a:bodyPr>
          <a:lstStyle/>
          <a:p>
            <a:r>
              <a:rPr lang="uk-UA" sz="6400" b="1" dirty="0"/>
              <a:t>У роки війни понад 30 українських вузів працювали в евакуації. Великим був внесок літераторів у мобілізацію людей на боротьбу з фашизмом. Близько 80 письменників, майже третина членів Спілки письменників України, пішли в діючу армію. Серед них М. Бажан, С. </a:t>
            </a:r>
            <a:r>
              <a:rPr lang="uk-UA" sz="6400" b="1" dirty="0" err="1"/>
              <a:t>Голованівський</a:t>
            </a:r>
            <a:r>
              <a:rPr lang="uk-UA" sz="6400" b="1" dirty="0"/>
              <a:t>, І. </a:t>
            </a:r>
            <a:r>
              <a:rPr lang="uk-UA" sz="6400" b="1" dirty="0" err="1"/>
              <a:t>Гончаренко</a:t>
            </a:r>
            <a:r>
              <a:rPr lang="uk-UA" sz="6400" b="1" dirty="0"/>
              <a:t>, Л. Дмитерко, А. Малишко, І. Муратов, І. </a:t>
            </a:r>
            <a:r>
              <a:rPr lang="uk-UA" sz="6400" b="1" dirty="0" err="1"/>
              <a:t>Нехода</a:t>
            </a:r>
            <a:r>
              <a:rPr lang="uk-UA" sz="6400" b="1" dirty="0"/>
              <a:t>, Л. Первомайський, М. </a:t>
            </a:r>
            <a:r>
              <a:rPr lang="uk-UA" sz="6400" b="1" dirty="0" err="1"/>
              <a:t>Рудь</a:t>
            </a:r>
            <a:r>
              <a:rPr lang="uk-UA" sz="6400" b="1" dirty="0"/>
              <a:t>, М. Стельмах, М. </a:t>
            </a:r>
            <a:r>
              <a:rPr lang="uk-UA" sz="6400" b="1" dirty="0" err="1"/>
              <a:t>Упеник</a:t>
            </a:r>
            <a:r>
              <a:rPr lang="uk-UA" sz="6400" b="1" dirty="0"/>
              <a:t>, П. </a:t>
            </a:r>
            <a:r>
              <a:rPr lang="uk-UA" sz="6400" b="1" dirty="0" err="1"/>
              <a:t>Усенко</a:t>
            </a:r>
            <a:r>
              <a:rPr lang="uk-UA" sz="6400" b="1" dirty="0"/>
              <a:t> та ін. Смертю хоробрих загинули 25 письменників, серед них О. </a:t>
            </a:r>
            <a:r>
              <a:rPr lang="uk-UA" sz="6400" b="1" dirty="0" err="1"/>
              <a:t>Десняк</a:t>
            </a:r>
            <a:r>
              <a:rPr lang="uk-UA" sz="6400" b="1" dirty="0"/>
              <a:t>, Я. Качура, К. </a:t>
            </a:r>
            <a:r>
              <a:rPr lang="uk-UA" sz="6400" b="1" dirty="0" err="1"/>
              <a:t>Герасименко</a:t>
            </a:r>
            <a:r>
              <a:rPr lang="uk-UA" sz="6400" b="1" dirty="0"/>
              <a:t>, М. Трублаїні, Д. </a:t>
            </a:r>
            <a:r>
              <a:rPr lang="uk-UA" sz="6400" b="1" dirty="0" err="1"/>
              <a:t>Каневський</a:t>
            </a:r>
            <a:r>
              <a:rPr lang="uk-UA" sz="6400" b="1" dirty="0"/>
              <a:t>, М. Шпак, Ю. Черкаський та ін. Від побіжних зарисовок і нарисів перших днів війни літератори перейшли до широкого висвітлення подій, поглибленого показу героїки війни. Зокрема, П. Тичина правдиво відобразив будні війни в поемі "Похорон друга". Визначною подією в літературному житті стала публікація поеми М. Бажана "Данило Галицький". Як і всі жанри літератури, набирає силу сатира, яка шукає свій тон, свої образи, що успішно слугували викриттю ворога. Поезія антифашистського спрямування стає покликом до боротьби з ворогом.</a:t>
            </a:r>
          </a:p>
          <a:p>
            <a:r>
              <a:rPr lang="uk-UA" sz="6400" dirty="0"/>
              <a:t> </a:t>
            </a:r>
          </a:p>
          <a:p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476672"/>
            <a:ext cx="27363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Освіта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332656"/>
            <a:ext cx="2496277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2348880"/>
            <a:ext cx="2808312" cy="210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4581128"/>
            <a:ext cx="2667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1"/>
            <a:ext cx="8686800" cy="4104456"/>
          </a:xfrm>
        </p:spPr>
        <p:txBody>
          <a:bodyPr>
            <a:normAutofit fontScale="55000" lnSpcReduction="20000"/>
          </a:bodyPr>
          <a:lstStyle/>
          <a:p>
            <a:endParaRPr lang="uk-UA" dirty="0" smtClean="0"/>
          </a:p>
          <a:p>
            <a:r>
              <a:rPr lang="uk-UA" b="1" dirty="0" smtClean="0"/>
              <a:t>Важливу </a:t>
            </a:r>
            <a:r>
              <a:rPr lang="uk-UA" b="1" dirty="0"/>
              <a:t>роль у мобілізації народу на боротьбу з фашистськими загарбниками відігравали засоби масової інформації, що вже наприкінці 1941 р. були евакуйовані у східні райони Росії. Українські видавництва об'єдналися в одне — Українське державне видавництво, яке працювало спочатку в Саратові, а пізніше в Москві. Воно випускало українську політичну і художню літературу, листівки, газети і </a:t>
            </a:r>
            <a:r>
              <a:rPr lang="uk-UA" b="1" dirty="0" smtClean="0"/>
              <a:t>журнали для бійців. Ним видано понад 850 назв </a:t>
            </a:r>
            <a:r>
              <a:rPr lang="uk-UA" b="1" dirty="0"/>
              <a:t>книг, брошур, журналів, плакатів тиражем понад 15 </a:t>
            </a:r>
            <a:r>
              <a:rPr lang="uk-UA" b="1" dirty="0" err="1"/>
              <a:t>млн</a:t>
            </a:r>
            <a:r>
              <a:rPr lang="uk-UA" b="1" dirty="0"/>
              <a:t> примірників. У тилу ворога розповсюджувалися газети "Радянська Україна", "Література і мистецтво". Крім центральних свої газети видавали підпільні організації, партизанські об'єднання і загони. Особливого значення в умовах окупації набуло радіомовлення. Уже в листопаді 1941 р. розпочали роботу українські радіостанції ім. Т. Шевченка в Саратові та "Радянська Україна" у Москві. У них працювали редакції останніх вістей, агітації і пропаганди, літературна, музична та ін. Щоденний обсяг мовлення становив 10 годин 5 хвилин, з урахуванням транслювання у різних програмах мовлення становило 12 годин 35 хвилин.</a:t>
            </a:r>
          </a:p>
          <a:p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88640"/>
            <a:ext cx="381065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Преса.Радіо</a:t>
            </a:r>
            <a:endParaRPr lang="uk-UA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uk-UA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4725144"/>
            <a:ext cx="2669281" cy="2001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4653136"/>
            <a:ext cx="2088232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944" cy="4853136"/>
          </a:xfrm>
          <a:blipFill dpi="0" rotWithShape="1">
            <a:blip r:embed="rId3" cstate="print">
              <a:alphaModFix amt="57000"/>
            </a:blip>
            <a:srcRect/>
            <a:tile tx="0" ty="0" sx="100000" sy="100000" flip="none" algn="tl"/>
          </a:blipFill>
        </p:spPr>
        <p:txBody>
          <a:bodyPr>
            <a:normAutofit fontScale="62500" lnSpcReduction="20000"/>
          </a:bodyPr>
          <a:lstStyle/>
          <a:p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Десятки українських театральних колективів, ансамблів, артистичних бригад несли своє мистецтво фронтовикам, надихаючи їх на боротьбу за свободу і незалежність Батьківщини. Київський театр опери та балету ім. Т. Шевченка послав на фронт 22 бригади, які дали 920 концертів, Запорізький ім. М. Заньковецької — три бригади, які показали 214 вистав і концертів, Київський драмтеатр ім. І. Франка здійснив на фронті 206 вистав і концертів. Глибокого патріотизму було сповнене українське кіномистецтво. Українськими </a:t>
            </a:r>
            <a:r>
              <a:rPr lang="uk-UA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кіномитцями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цей період було створено кілька високопатріотичних художніх фільмів, бойових кінозбірників. Зокрема Київська кіностудія поставила фільми "Олександр Пархоменко" Л. </a:t>
            </a:r>
            <a:r>
              <a:rPr lang="uk-UA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Лукова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"Як гартувалася сталь" М. Донського, "Партизани в степах України" І. Савченка. </a:t>
            </a:r>
          </a:p>
          <a:p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76672"/>
            <a:ext cx="4071179" cy="923330"/>
          </a:xfrm>
          <a:prstGeom prst="rect">
            <a:avLst/>
          </a:prstGeom>
          <a:gradFill>
            <a:gsLst>
              <a:gs pos="0">
                <a:srgbClr val="FFEFD1">
                  <a:alpha val="22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Театр та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кіно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332656"/>
            <a:ext cx="30480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2420888"/>
            <a:ext cx="2411456" cy="1549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4077072"/>
            <a:ext cx="28575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78896" cy="1143000"/>
          </a:xfrm>
        </p:spPr>
        <p:txBody>
          <a:bodyPr/>
          <a:lstStyle/>
          <a:p>
            <a:r>
              <a:rPr lang="uk-UA" b="1" dirty="0" smtClean="0"/>
              <a:t>Фільм </a:t>
            </a:r>
            <a:r>
              <a:rPr lang="uk-UA" b="1" dirty="0" err="1" smtClean="0"/>
              <a:t>“Райдуга”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970784" cy="5069160"/>
          </a:xfrm>
          <a:gradFill>
            <a:gsLst>
              <a:gs pos="0">
                <a:srgbClr val="E6DCAC">
                  <a:alpha val="27000"/>
                </a:srgbClr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>
            <a:normAutofit fontScale="62500" lnSpcReduction="20000"/>
          </a:bodyPr>
          <a:lstStyle/>
          <a:p>
            <a:r>
              <a:rPr lang="uk-UA" dirty="0"/>
              <a:t>Вищим досягненням в умовах війни став фільм "Райдуга" М. Донського за сценарієм В. Василевської. Ця картина одержала багато призів і серед них "Оскар" — премію Академії кіномистецтва США. Цей фільм у 1946 р. удостоївся Державної (Сталінської) премії. Провідними темами у творчості композиторів періоду війни були патріотизм, віра в перемогу над ворогом. Найбільшу увагу вони приділяли створенню масової бойової пісні. Лише за два перших місяці війни київські композитори створили понад 40 пісень і кілька похідних маршів.</a:t>
            </a:r>
          </a:p>
          <a:p>
            <a:endParaRPr lang="uk-UA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844824"/>
            <a:ext cx="26289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4293096"/>
            <a:ext cx="3810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Образотворче мистецтво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266928" cy="4997152"/>
          </a:xfrm>
          <a:solidFill>
            <a:schemeClr val="accent5">
              <a:lumMod val="20000"/>
              <a:lumOff val="80000"/>
              <a:alpha val="55000"/>
            </a:schemeClr>
          </a:solidFill>
        </p:spPr>
        <p:txBody>
          <a:bodyPr>
            <a:normAutofit fontScale="55000" lnSpcReduction="20000"/>
          </a:bodyPr>
          <a:lstStyle/>
          <a:p>
            <a:r>
              <a:rPr lang="uk-UA" dirty="0"/>
              <a:t>Умови воєнного часу вимагали перебудови всього художнього життя, підвищеної уваги до агітаційно-масових форм. Бригади художників виїжджали на фронт, заводи, у колгоспи, вели активну художню пропаганду і збирали матеріали для майбутніх творів. Кореспондентами фронтових газет, авторами бойових листків були О. Будников, М. </a:t>
            </a:r>
            <a:r>
              <a:rPr lang="uk-UA" dirty="0" err="1"/>
              <a:t>Огнівцев</a:t>
            </a:r>
            <a:r>
              <a:rPr lang="uk-UA" dirty="0"/>
              <a:t>, П. </a:t>
            </a:r>
            <a:r>
              <a:rPr lang="uk-UA" dirty="0" err="1"/>
              <a:t>Пархет</a:t>
            </a:r>
            <a:r>
              <a:rPr lang="uk-UA" dirty="0"/>
              <a:t>. Багато художників працювали безпосередньо у військових частинах, у редакціях фронтових газет, зі зброєю в руках боролися проти ворога. Нелегкими шляхами війни пройшли відомі українські художники І. </a:t>
            </a:r>
            <a:r>
              <a:rPr lang="uk-UA" dirty="0" err="1"/>
              <a:t>Макогон</a:t>
            </a:r>
            <a:r>
              <a:rPr lang="uk-UA" dirty="0"/>
              <a:t>, С. Григор'єв, С. </a:t>
            </a:r>
            <a:r>
              <a:rPr lang="uk-UA" dirty="0" err="1"/>
              <a:t>Єржиковський</a:t>
            </a:r>
            <a:r>
              <a:rPr lang="uk-UA" dirty="0"/>
              <a:t>, О. </a:t>
            </a:r>
            <a:r>
              <a:rPr lang="uk-UA" dirty="0" err="1"/>
              <a:t>Любимський</a:t>
            </a:r>
            <a:r>
              <a:rPr lang="uk-UA" dirty="0"/>
              <a:t> та майбутні майстри українського образотворчого мистецтва В. Бородай, В. Задорожний, І. </a:t>
            </a:r>
            <a:r>
              <a:rPr lang="uk-UA" dirty="0" err="1"/>
              <a:t>Гуторов</a:t>
            </a:r>
            <a:r>
              <a:rPr lang="uk-UA" dirty="0"/>
              <a:t> та ін. Смертю хоробрих полягли в боях за батьківщину скульптори Б. Іванов та Г. </a:t>
            </a:r>
            <a:r>
              <a:rPr lang="uk-UA" dirty="0" err="1"/>
              <a:t>Пивоваров</a:t>
            </a:r>
            <a:r>
              <a:rPr lang="uk-UA" dirty="0"/>
              <a:t>, живописці Ф. Кличко, П. </a:t>
            </a:r>
            <a:r>
              <a:rPr lang="uk-UA" dirty="0" err="1"/>
              <a:t>Сударик</a:t>
            </a:r>
            <a:r>
              <a:rPr lang="uk-UA" dirty="0"/>
              <a:t>, О. Нестеренко, графіки В. </a:t>
            </a:r>
            <a:r>
              <a:rPr lang="uk-UA" dirty="0" err="1"/>
              <a:t>Нерубенко</a:t>
            </a:r>
            <a:r>
              <a:rPr lang="uk-UA" dirty="0"/>
              <a:t>, Л. Вербицький, П. Горілий. </a:t>
            </a:r>
          </a:p>
          <a:p>
            <a:endParaRPr lang="uk-UA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1772816"/>
            <a:ext cx="1764838" cy="1813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4005064"/>
            <a:ext cx="300210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76</TotalTime>
  <Words>1137</Words>
  <Application>Microsoft Office PowerPoint</Application>
  <PresentationFormat>Экран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Метро</vt:lpstr>
      <vt:lpstr>Культура під час Другої світової війни</vt:lpstr>
      <vt:lpstr>Українська культура</vt:lpstr>
      <vt:lpstr>Наука </vt:lpstr>
      <vt:lpstr>Презентация PowerPoint</vt:lpstr>
      <vt:lpstr>Презентация PowerPoint</vt:lpstr>
      <vt:lpstr>  </vt:lpstr>
      <vt:lpstr>Презентация PowerPoint</vt:lpstr>
      <vt:lpstr>Фільм “Райдуга”</vt:lpstr>
      <vt:lpstr>Образотворче мистецтво</vt:lpstr>
      <vt:lpstr>плакат і сатиричний малюнок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Культура</dc:title>
  <dc:creator>TANIA</dc:creator>
  <cp:lastModifiedBy>User</cp:lastModifiedBy>
  <cp:revision>9</cp:revision>
  <dcterms:created xsi:type="dcterms:W3CDTF">2013-10-17T16:48:16Z</dcterms:created>
  <dcterms:modified xsi:type="dcterms:W3CDTF">2015-04-24T09:19:10Z</dcterms:modified>
</cp:coreProperties>
</file>