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57" r:id="rId4"/>
    <p:sldId id="258" r:id="rId5"/>
    <p:sldId id="259" r:id="rId6"/>
    <p:sldId id="260" r:id="rId7"/>
    <p:sldId id="261" r:id="rId8"/>
    <p:sldId id="262" r:id="rId9"/>
    <p:sldId id="263" r:id="rId10"/>
    <p:sldId id="264" r:id="rId11"/>
    <p:sldId id="268" r:id="rId12"/>
    <p:sldId id="266" r:id="rId13"/>
    <p:sldId id="267"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5" d="100"/>
          <a:sy n="75" d="100"/>
        </p:scale>
        <p:origin x="-94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5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Tree>
  </p:cSld>
  <p:clrMap bg1="lt1" tx1="dk1" bg2="lt2" tx2="dk2" accent1="accent1" accent2="accent2" accent3="accent3" accent4="accent4" accent5="accent5" accent6="accent6" hlink="hlink" folHlink="folHlink"/>
  <p:sldLayoutIdLst>
    <p:sldLayoutId id="214748367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571612"/>
            <a:ext cx="7772400" cy="1470025"/>
          </a:xfrm>
        </p:spPr>
        <p:txBody>
          <a:bodyPr/>
          <a:lstStyle/>
          <a:p>
            <a:r>
              <a:rPr lang="ru-RU" b="1" dirty="0" err="1">
                <a:latin typeface="Times New Roman" pitchFamily="18" charset="0"/>
                <a:cs typeface="Times New Roman" pitchFamily="18" charset="0"/>
              </a:rPr>
              <a:t>Засоби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масової</a:t>
            </a:r>
            <a:r>
              <a:rPr lang="ru-RU" b="1" dirty="0">
                <a:latin typeface="Times New Roman" pitchFamily="18" charset="0"/>
                <a:cs typeface="Times New Roman" pitchFamily="18" charset="0"/>
              </a:rPr>
              <a:t> </a:t>
            </a:r>
            <a:r>
              <a:rPr lang="ru-RU" b="1" dirty="0" err="1" smtClean="0">
                <a:latin typeface="Times New Roman" pitchFamily="18" charset="0"/>
                <a:cs typeface="Times New Roman" pitchFamily="18" charset="0"/>
              </a:rPr>
              <a:t>інформації</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3786182" y="5000588"/>
            <a:ext cx="6400800" cy="1857412"/>
          </a:xfrm>
        </p:spPr>
        <p:txBody>
          <a:bodyPr>
            <a:normAutofit/>
          </a:bodyPr>
          <a:lstStyle/>
          <a:p>
            <a:pPr algn="ctr"/>
            <a:r>
              <a:rPr lang="ru-RU" sz="2400" dirty="0" err="1" smtClean="0">
                <a:latin typeface="Times New Roman" pitchFamily="18" charset="0"/>
                <a:cs typeface="Times New Roman" pitchFamily="18" charset="0"/>
              </a:rPr>
              <a:t>Виконала</a:t>
            </a:r>
            <a:r>
              <a:rPr lang="ru-RU" sz="2400" dirty="0" smtClean="0">
                <a:latin typeface="Times New Roman" pitchFamily="18" charset="0"/>
                <a:cs typeface="Times New Roman" pitchFamily="18" charset="0"/>
              </a:rPr>
              <a:t>:</a:t>
            </a:r>
          </a:p>
          <a:p>
            <a:pPr algn="ctr"/>
            <a:r>
              <a:rPr lang="ru-RU" sz="2400" dirty="0" err="1" smtClean="0">
                <a:latin typeface="Times New Roman" pitchFamily="18" charset="0"/>
                <a:cs typeface="Times New Roman" pitchFamily="18" charset="0"/>
              </a:rPr>
              <a:t>Учениця</a:t>
            </a:r>
            <a:r>
              <a:rPr lang="ru-RU" sz="2400" dirty="0" smtClean="0">
                <a:latin typeface="Times New Roman" pitchFamily="18" charset="0"/>
                <a:cs typeface="Times New Roman" pitchFamily="18" charset="0"/>
              </a:rPr>
              <a:t> 11 А </a:t>
            </a:r>
            <a:r>
              <a:rPr lang="ru-RU" sz="2400" dirty="0" err="1" smtClean="0">
                <a:latin typeface="Times New Roman" pitchFamily="18" charset="0"/>
                <a:cs typeface="Times New Roman" pitchFamily="18" charset="0"/>
              </a:rPr>
              <a:t>класу</a:t>
            </a:r>
            <a:endParaRPr lang="ru-RU" sz="2400" dirty="0" smtClean="0">
              <a:latin typeface="Times New Roman" pitchFamily="18" charset="0"/>
              <a:cs typeface="Times New Roman" pitchFamily="18" charset="0"/>
            </a:endParaRPr>
          </a:p>
          <a:p>
            <a:pPr algn="ctr"/>
            <a:r>
              <a:rPr lang="uk-UA" sz="2400" dirty="0" smtClean="0">
                <a:latin typeface="Times New Roman" pitchFamily="18" charset="0"/>
                <a:cs typeface="Times New Roman" pitchFamily="18" charset="0"/>
              </a:rPr>
              <a:t>ЛССЗШ  №81 ім. П. Сагайдачного</a:t>
            </a:r>
          </a:p>
          <a:p>
            <a:pPr algn="ctr"/>
            <a:r>
              <a:rPr lang="uk-UA" sz="2400" dirty="0" err="1" smtClean="0">
                <a:latin typeface="Times New Roman" pitchFamily="18" charset="0"/>
                <a:cs typeface="Times New Roman" pitchFamily="18" charset="0"/>
              </a:rPr>
              <a:t>Манькина</a:t>
            </a:r>
            <a:r>
              <a:rPr lang="uk-UA" sz="2400" dirty="0" smtClean="0">
                <a:latin typeface="Times New Roman" pitchFamily="18" charset="0"/>
                <a:cs typeface="Times New Roman" pitchFamily="18" charset="0"/>
              </a:rPr>
              <a:t> Марта</a:t>
            </a:r>
          </a:p>
          <a:p>
            <a:endParaRPr lang="ru-RU" dirty="0"/>
          </a:p>
        </p:txBody>
      </p:sp>
      <p:pic>
        <p:nvPicPr>
          <p:cNvPr id="5" name="Рисунок 4" descr="journalist-4.jpg"/>
          <p:cNvPicPr>
            <a:picLocks noChangeAspect="1"/>
          </p:cNvPicPr>
          <p:nvPr/>
        </p:nvPicPr>
        <p:blipFill>
          <a:blip r:embed="rId2" cstate="print"/>
          <a:stretch>
            <a:fillRect/>
          </a:stretch>
        </p:blipFill>
        <p:spPr>
          <a:xfrm>
            <a:off x="857224" y="3286124"/>
            <a:ext cx="3652283" cy="255318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697175"/>
            <a:ext cx="8382000" cy="4431983"/>
          </a:xfrm>
        </p:spPr>
        <p:txBody>
          <a:bodyPr/>
          <a:lstStyle/>
          <a:p>
            <a:r>
              <a:rPr lang="ru-RU" sz="3200" dirty="0">
                <a:latin typeface="Times New Roman" pitchFamily="18" charset="0"/>
                <a:cs typeface="Times New Roman" pitchFamily="18" charset="0"/>
              </a:rPr>
              <a:t>ЗМІ </a:t>
            </a:r>
            <a:r>
              <a:rPr lang="ru-RU" sz="3200" dirty="0" err="1">
                <a:latin typeface="Times New Roman" pitchFamily="18" charset="0"/>
                <a:cs typeface="Times New Roman" pitchFamily="18" charset="0"/>
              </a:rPr>
              <a:t>забезпечують</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представникам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різних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суспільних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груп</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можливість</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публічно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виражати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свої</a:t>
            </a:r>
            <a:r>
              <a:rPr lang="ru-RU" sz="3200" dirty="0">
                <a:latin typeface="Times New Roman" pitchFamily="18" charset="0"/>
                <a:cs typeface="Times New Roman" pitchFamily="18" charset="0"/>
              </a:rPr>
              <a:t> думки</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знаходити</a:t>
            </a:r>
            <a:r>
              <a:rPr lang="ru-RU" sz="3200" dirty="0">
                <a:latin typeface="Times New Roman" pitchFamily="18" charset="0"/>
                <a:cs typeface="Times New Roman" pitchFamily="18" charset="0"/>
              </a:rPr>
              <a:t> та об</a:t>
            </a:r>
            <a:r>
              <a:rPr sz="3200">
                <a:latin typeface="Times New Roman" pitchFamily="18" charset="0"/>
                <a:cs typeface="Times New Roman" pitchFamily="18" charset="0"/>
              </a:rPr>
              <a:t>'</a:t>
            </a:r>
            <a:r>
              <a:rPr lang="ru-RU" sz="3200" dirty="0" err="1">
                <a:latin typeface="Times New Roman" pitchFamily="18" charset="0"/>
                <a:cs typeface="Times New Roman" pitchFamily="18" charset="0"/>
              </a:rPr>
              <a:t>єднувати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однодумців</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чітко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формулювати</a:t>
            </a:r>
            <a:r>
              <a:rPr lang="ru-RU" sz="3200" dirty="0">
                <a:latin typeface="Times New Roman" pitchFamily="18" charset="0"/>
                <a:cs typeface="Times New Roman" pitchFamily="18" charset="0"/>
              </a:rPr>
              <a:t> та </a:t>
            </a:r>
            <a:r>
              <a:rPr lang="ru-RU" sz="3200" dirty="0" err="1">
                <a:latin typeface="Times New Roman" pitchFamily="18" charset="0"/>
                <a:cs typeface="Times New Roman" pitchFamily="18" charset="0"/>
              </a:rPr>
              <a:t>представляти</a:t>
            </a:r>
            <a:r>
              <a:rPr lang="ru-RU" sz="3200" dirty="0">
                <a:latin typeface="Times New Roman" pitchFamily="18" charset="0"/>
                <a:cs typeface="Times New Roman" pitchFamily="18" charset="0"/>
              </a:rPr>
              <a:t> в </a:t>
            </a:r>
            <a:r>
              <a:rPr lang="ru-RU" sz="3200" dirty="0" err="1">
                <a:latin typeface="Times New Roman" pitchFamily="18" charset="0"/>
                <a:cs typeface="Times New Roman" pitchFamily="18" charset="0"/>
              </a:rPr>
              <a:t>громадській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думці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свої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інтереси</a:t>
            </a:r>
            <a:r>
              <a:rPr sz="3200">
                <a:latin typeface="Times New Roman" pitchFamily="18" charset="0"/>
                <a:cs typeface="Times New Roman" pitchFamily="18" charset="0"/>
              </a:rPr>
              <a:t>. </a:t>
            </a:r>
            <a:r>
              <a:rPr lang="ru-RU" sz="3200" dirty="0">
                <a:latin typeface="Times New Roman" pitchFamily="18" charset="0"/>
                <a:cs typeface="Times New Roman" pitchFamily="18" charset="0"/>
              </a:rPr>
              <a:t>Без </a:t>
            </a:r>
            <a:r>
              <a:rPr lang="ru-RU" sz="3200" dirty="0" err="1">
                <a:latin typeface="Times New Roman" pitchFamily="18" charset="0"/>
                <a:cs typeface="Times New Roman" pitchFamily="18" charset="0"/>
              </a:rPr>
              <a:t>преси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телебачення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радіомовлення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жоден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громадянин</a:t>
            </a:r>
            <a:r>
              <a:rPr lang="ru-RU" sz="3200" dirty="0">
                <a:latin typeface="Times New Roman" pitchFamily="18" charset="0"/>
                <a:cs typeface="Times New Roman" pitchFamily="18" charset="0"/>
              </a:rPr>
              <a:t> не </a:t>
            </a:r>
            <a:r>
              <a:rPr lang="ru-RU" sz="3200" dirty="0" err="1">
                <a:latin typeface="Times New Roman" pitchFamily="18" charset="0"/>
                <a:cs typeface="Times New Roman" pitchFamily="18" charset="0"/>
              </a:rPr>
              <a:t>може</a:t>
            </a:r>
            <a:r>
              <a:rPr lang="ru-RU" sz="3200" dirty="0">
                <a:latin typeface="Times New Roman" pitchFamily="18" charset="0"/>
                <a:cs typeface="Times New Roman" pitchFamily="18" charset="0"/>
              </a:rPr>
              <a:t> правильно </a:t>
            </a:r>
            <a:r>
              <a:rPr lang="ru-RU" sz="3200" dirty="0" err="1">
                <a:latin typeface="Times New Roman" pitchFamily="18" charset="0"/>
                <a:cs typeface="Times New Roman" pitchFamily="18" charset="0"/>
              </a:rPr>
              <a:t>зорієнтуватися</a:t>
            </a:r>
            <a:r>
              <a:rPr lang="ru-RU" sz="3200" dirty="0">
                <a:latin typeface="Times New Roman" pitchFamily="18" charset="0"/>
                <a:cs typeface="Times New Roman" pitchFamily="18" charset="0"/>
              </a:rPr>
              <a:t> у </a:t>
            </a:r>
            <a:r>
              <a:rPr lang="ru-RU" sz="3200" dirty="0" err="1">
                <a:latin typeface="Times New Roman" pitchFamily="18" charset="0"/>
                <a:cs typeface="Times New Roman" pitchFamily="18" charset="0"/>
              </a:rPr>
              <a:t>політичних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процесах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визначити</a:t>
            </a:r>
            <a:r>
              <a:rPr lang="ru-RU" sz="3200" dirty="0">
                <a:latin typeface="Times New Roman" pitchFamily="18" charset="0"/>
                <a:cs typeface="Times New Roman" pitchFamily="18" charset="0"/>
              </a:rPr>
              <a:t> свою </a:t>
            </a:r>
            <a:r>
              <a:rPr lang="ru-RU" sz="3200" dirty="0" err="1">
                <a:latin typeface="Times New Roman" pitchFamily="18" charset="0"/>
                <a:cs typeface="Times New Roman" pitchFamily="18" charset="0"/>
              </a:rPr>
              <a:t>політичну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орієнтацію</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приймати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відповідальні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рішення</a:t>
            </a:r>
            <a:r>
              <a:rPr lang="ru-RU" sz="3200" dirty="0">
                <a:latin typeface="Times New Roman" pitchFamily="18" charset="0"/>
                <a:cs typeface="Times New Roman" pitchFamily="18" charset="0"/>
              </a:rPr>
              <a:t>. </a:t>
            </a:r>
            <a:r>
              <a:rPr lang="ru-RU" sz="3200" dirty="0"/>
              <a:t/>
            </a:r>
            <a:br>
              <a:rPr lang="ru-RU" sz="3200" dirty="0"/>
            </a:br>
            <a:r>
              <a:rPr sz="3200"/>
              <a:t> </a:t>
            </a:r>
            <a:r>
              <a:rPr lang="ru-RU" sz="3200" dirty="0"/>
              <a:t/>
            </a:r>
            <a:br>
              <a:rPr lang="ru-RU" sz="3200" dirty="0"/>
            </a:br>
            <a:endParaRPr lang="ru-RU" sz="3200" dirty="0"/>
          </a:p>
        </p:txBody>
      </p:sp>
      <p:pic>
        <p:nvPicPr>
          <p:cNvPr id="6" name="Содержимое 5" descr="Рисунок11.jpg"/>
          <p:cNvPicPr>
            <a:picLocks noGrp="1" noChangeAspect="1"/>
          </p:cNvPicPr>
          <p:nvPr>
            <p:ph idx="1"/>
          </p:nvPr>
        </p:nvPicPr>
        <p:blipFill>
          <a:blip r:embed="rId2"/>
          <a:srcRect l="2908" t="6460" r="2578" b="6318"/>
          <a:stretch>
            <a:fillRect/>
          </a:stretch>
        </p:blipFill>
        <p:spPr>
          <a:xfrm>
            <a:off x="214282" y="214290"/>
            <a:ext cx="4815450" cy="2143140"/>
          </a:xfrm>
          <a:prstGeom prst="rect">
            <a:avLst/>
          </a:prstGeom>
          <a:ln>
            <a:noFill/>
          </a:ln>
          <a:effectLst>
            <a:softEdge rad="112500"/>
          </a:effectLst>
        </p:spPr>
      </p:pic>
      <p:pic>
        <p:nvPicPr>
          <p:cNvPr id="7" name="Рисунок 6" descr="Рисунок9.png"/>
          <p:cNvPicPr>
            <a:picLocks noChangeAspect="1"/>
          </p:cNvPicPr>
          <p:nvPr/>
        </p:nvPicPr>
        <p:blipFill>
          <a:blip r:embed="rId3"/>
          <a:stretch>
            <a:fillRect/>
          </a:stretch>
        </p:blipFill>
        <p:spPr>
          <a:xfrm>
            <a:off x="5643570" y="1"/>
            <a:ext cx="3500430" cy="262951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071546"/>
            <a:ext cx="8858312" cy="5872377"/>
          </a:xfrm>
        </p:spPr>
        <p:txBody>
          <a:bodyPr/>
          <a:lstStyle/>
          <a:p>
            <a:r>
              <a:rPr lang="uk-UA" sz="2800" b="1" dirty="0">
                <a:latin typeface="Times New Roman" pitchFamily="18" charset="0"/>
                <a:cs typeface="Times New Roman" pitchFamily="18" charset="0"/>
              </a:rPr>
              <a:t>інформаційна</a:t>
            </a:r>
            <a:r>
              <a:rPr lang="uk-UA" sz="2800" dirty="0">
                <a:latin typeface="Times New Roman" pitchFamily="18" charset="0"/>
                <a:cs typeface="Times New Roman" pitchFamily="18" charset="0"/>
              </a:rPr>
              <a:t> – отримання й поширення інформації про найважливіші події в суспільстві, яка впливає на формування громадської думки з різних питань;</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uk-UA" sz="2800" b="1" dirty="0">
                <a:latin typeface="Times New Roman" pitchFamily="18" charset="0"/>
                <a:cs typeface="Times New Roman" pitchFamily="18" charset="0"/>
              </a:rPr>
              <a:t>освітня</a:t>
            </a:r>
            <a:r>
              <a:rPr lang="uk-UA" sz="2800" dirty="0">
                <a:latin typeface="Times New Roman" pitchFamily="18" charset="0"/>
                <a:cs typeface="Times New Roman" pitchFamily="18" charset="0"/>
              </a:rPr>
              <a:t> – ЗМІ доносять до громадян певні знання, які в подальшому дозволяють їм орієнтуватися в суперечливих потоках інформації;</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uk-UA" sz="2800" b="1" dirty="0">
                <a:latin typeface="Times New Roman" pitchFamily="18" charset="0"/>
                <a:cs typeface="Times New Roman" pitchFamily="18" charset="0"/>
              </a:rPr>
              <a:t>політичної соціалізації </a:t>
            </a:r>
            <a:r>
              <a:rPr lang="uk-UA" sz="2800" dirty="0">
                <a:latin typeface="Times New Roman" pitchFamily="18" charset="0"/>
                <a:cs typeface="Times New Roman" pitchFamily="18" charset="0"/>
              </a:rPr>
              <a:t>– через ЗМІ громадяни засвоюють певні стандарти політичної поведінки, цінності й норми, що дозволяють їм адаптуватися до реальності; </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uk-UA" sz="2800" b="1" dirty="0">
                <a:latin typeface="Times New Roman" pitchFamily="18" charset="0"/>
                <a:cs typeface="Times New Roman" pitchFamily="18" charset="0"/>
              </a:rPr>
              <a:t>контролю за діяльністю </a:t>
            </a:r>
            <a:r>
              <a:rPr lang="uk-UA" sz="2800" b="1" dirty="0" err="1">
                <a:latin typeface="Times New Roman" pitchFamily="18" charset="0"/>
                <a:cs typeface="Times New Roman" pitchFamily="18" charset="0"/>
              </a:rPr>
              <a:t>суб</a:t>
            </a:r>
            <a:r>
              <a:rPr lang="ru-RU" sz="2800" b="1" dirty="0">
                <a:latin typeface="Times New Roman" pitchFamily="18" charset="0"/>
                <a:cs typeface="Times New Roman" pitchFamily="18" charset="0"/>
              </a:rPr>
              <a:t>’</a:t>
            </a:r>
            <a:r>
              <a:rPr lang="uk-UA" sz="2800" b="1" dirty="0" err="1">
                <a:latin typeface="Times New Roman" pitchFamily="18" charset="0"/>
                <a:cs typeface="Times New Roman" pitchFamily="18" charset="0"/>
              </a:rPr>
              <a:t>єктів</a:t>
            </a:r>
            <a:r>
              <a:rPr lang="uk-UA" sz="2800" b="1" dirty="0">
                <a:latin typeface="Times New Roman" pitchFamily="18" charset="0"/>
                <a:cs typeface="Times New Roman" pitchFamily="18" charset="0"/>
              </a:rPr>
              <a:t> влади, їх критики </a:t>
            </a:r>
            <a:r>
              <a:rPr lang="uk-UA" sz="2800" dirty="0">
                <a:latin typeface="Times New Roman" pitchFamily="18" charset="0"/>
                <a:cs typeface="Times New Roman" pitchFamily="18" charset="0"/>
              </a:rPr>
              <a:t>– ЗМІ інформують як про позитивні, так і про негативні факти діяльності уряду, окремих посадовців;</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uk-UA" sz="2800" b="1" dirty="0" smtClean="0">
                <a:latin typeface="Times New Roman" pitchFamily="18" charset="0"/>
                <a:cs typeface="Times New Roman" pitchFamily="18" charset="0"/>
              </a:rPr>
              <a:t>мобілізаційна</a:t>
            </a:r>
            <a:r>
              <a:rPr lang="uk-UA" sz="2800" dirty="0" smtClean="0">
                <a:latin typeface="Times New Roman" pitchFamily="18" charset="0"/>
                <a:cs typeface="Times New Roman" pitchFamily="18" charset="0"/>
              </a:rPr>
              <a:t> </a:t>
            </a:r>
            <a:r>
              <a:rPr lang="uk-UA" sz="2800" dirty="0">
                <a:latin typeface="Times New Roman" pitchFamily="18" charset="0"/>
                <a:cs typeface="Times New Roman" pitchFamily="18" charset="0"/>
              </a:rPr>
              <a:t>– ЗМІ спонукають людей до певних дій чи до бездіяльності.</a:t>
            </a:r>
            <a:r>
              <a:rPr lang="ru-RU" sz="3200" dirty="0"/>
              <a:t/>
            </a:r>
            <a:br>
              <a:rPr lang="ru-RU" sz="3200" dirty="0"/>
            </a:br>
            <a:endParaRPr lang="ru-RU" sz="3200" dirty="0"/>
          </a:p>
        </p:txBody>
      </p:sp>
      <p:sp>
        <p:nvSpPr>
          <p:cNvPr id="3" name="Содержимое 2"/>
          <p:cNvSpPr>
            <a:spLocks noGrp="1"/>
          </p:cNvSpPr>
          <p:nvPr>
            <p:ph idx="1"/>
          </p:nvPr>
        </p:nvSpPr>
        <p:spPr>
          <a:xfrm>
            <a:off x="285720" y="0"/>
            <a:ext cx="8382000" cy="886397"/>
          </a:xfrm>
        </p:spPr>
        <p:txBody>
          <a:bodyPr/>
          <a:lstStyle/>
          <a:p>
            <a:pPr algn="ctr">
              <a:buNone/>
            </a:pPr>
            <a:r>
              <a:rPr lang="uk-UA" dirty="0" smtClean="0">
                <a:latin typeface="Times New Roman" pitchFamily="18" charset="0"/>
                <a:cs typeface="Times New Roman" pitchFamily="18" charset="0"/>
              </a:rPr>
              <a:t>До головних функцій ЗМІ в </a:t>
            </a:r>
            <a:r>
              <a:rPr lang="uk-UA" dirty="0" smtClean="0">
                <a:latin typeface="Times New Roman" pitchFamily="18" charset="0"/>
                <a:cs typeface="Times New Roman" pitchFamily="18" charset="0"/>
              </a:rPr>
              <a:t>демократичному суспільстві </a:t>
            </a:r>
            <a:r>
              <a:rPr lang="uk-UA" dirty="0" smtClean="0">
                <a:latin typeface="Times New Roman" pitchFamily="18" charset="0"/>
                <a:cs typeface="Times New Roman" pitchFamily="18" charset="0"/>
              </a:rPr>
              <a:t>належать такі: </a:t>
            </a:r>
            <a:endParaRPr lang="ru-RU" dirty="0">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9"/>
            <a:ext cx="8382000" cy="4875181"/>
          </a:xfrm>
        </p:spPr>
        <p:txBody>
          <a:bodyPr/>
          <a:lstStyle/>
          <a:p>
            <a:r>
              <a:rPr lang="ru-RU" sz="3200" dirty="0" err="1">
                <a:latin typeface="Times New Roman" pitchFamily="18" charset="0"/>
                <a:cs typeface="Times New Roman" pitchFamily="18" charset="0"/>
              </a:rPr>
              <a:t>Політика</a:t>
            </a:r>
            <a:r>
              <a:rPr lang="ru-RU" sz="3200" dirty="0">
                <a:latin typeface="Times New Roman" pitchFamily="18" charset="0"/>
                <a:cs typeface="Times New Roman" pitchFamily="18" charset="0"/>
              </a:rPr>
              <a:t> як сфера </a:t>
            </a:r>
            <a:r>
              <a:rPr lang="ru-RU" sz="3200" dirty="0" err="1">
                <a:latin typeface="Times New Roman" pitchFamily="18" charset="0"/>
                <a:cs typeface="Times New Roman" pitchFamily="18" charset="0"/>
              </a:rPr>
              <a:t>суспільної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діяльності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найбільше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потребує</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засобів</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масової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інформації</a:t>
            </a:r>
            <a:r>
              <a:rPr lang="ru-RU" sz="3200" dirty="0">
                <a:latin typeface="Times New Roman" pitchFamily="18" charset="0"/>
                <a:cs typeface="Times New Roman" pitchFamily="18" charset="0"/>
              </a:rPr>
              <a:t> для </a:t>
            </a:r>
            <a:r>
              <a:rPr lang="ru-RU" sz="3200" dirty="0" err="1">
                <a:latin typeface="Times New Roman" pitchFamily="18" charset="0"/>
                <a:cs typeface="Times New Roman" pitchFamily="18" charset="0"/>
              </a:rPr>
              <a:t>встановлення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підтримки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постійних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зв</a:t>
            </a:r>
            <a:r>
              <a:rPr sz="3200">
                <a:latin typeface="Times New Roman" pitchFamily="18" charset="0"/>
                <a:cs typeface="Times New Roman" pitchFamily="18" charset="0"/>
              </a:rPr>
              <a:t>'</a:t>
            </a:r>
            <a:r>
              <a:rPr lang="ru-RU" sz="3200" dirty="0" err="1">
                <a:latin typeface="Times New Roman" pitchFamily="18" charset="0"/>
                <a:cs typeface="Times New Roman" pitchFamily="18" charset="0"/>
              </a:rPr>
              <a:t>язків</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між</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її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суб</a:t>
            </a:r>
            <a:r>
              <a:rPr sz="3200">
                <a:latin typeface="Times New Roman" pitchFamily="18" charset="0"/>
                <a:cs typeface="Times New Roman" pitchFamily="18" charset="0"/>
              </a:rPr>
              <a:t>'</a:t>
            </a:r>
            <a:r>
              <a:rPr lang="ru-RU" sz="3200" dirty="0" err="1">
                <a:latin typeface="Times New Roman" pitchFamily="18" charset="0"/>
                <a:cs typeface="Times New Roman" pitchFamily="18" charset="0"/>
              </a:rPr>
              <a:t>єктами</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Політика</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є</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неможлива</a:t>
            </a:r>
            <a:r>
              <a:rPr lang="ru-RU" sz="3200" dirty="0">
                <a:latin typeface="Times New Roman" pitchFamily="18" charset="0"/>
                <a:cs typeface="Times New Roman" pitchFamily="18" charset="0"/>
              </a:rPr>
              <a:t> без </a:t>
            </a:r>
            <a:r>
              <a:rPr lang="ru-RU" sz="3200" dirty="0" err="1">
                <a:latin typeface="Times New Roman" pitchFamily="18" charset="0"/>
                <a:cs typeface="Times New Roman" pitchFamily="18" charset="0"/>
              </a:rPr>
              <a:t>опосередкованих</a:t>
            </a:r>
            <a:r>
              <a:rPr lang="ru-RU" sz="3200" dirty="0">
                <a:latin typeface="Times New Roman" pitchFamily="18" charset="0"/>
                <a:cs typeface="Times New Roman" pitchFamily="18" charset="0"/>
              </a:rPr>
              <a:t> форм </a:t>
            </a:r>
            <a:r>
              <a:rPr lang="ru-RU" sz="3200" dirty="0" err="1">
                <a:latin typeface="Times New Roman" pitchFamily="18" charset="0"/>
                <a:cs typeface="Times New Roman" pitchFamily="18" charset="0"/>
              </a:rPr>
              <a:t>спілкування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спеціальних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засобів</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зв</a:t>
            </a:r>
            <a:r>
              <a:rPr sz="3200">
                <a:latin typeface="Times New Roman" pitchFamily="18" charset="0"/>
                <a:cs typeface="Times New Roman" pitchFamily="18" charset="0"/>
              </a:rPr>
              <a:t>'</a:t>
            </a:r>
            <a:r>
              <a:rPr lang="ru-RU" sz="3200" dirty="0" err="1">
                <a:latin typeface="Times New Roman" pitchFamily="18" charset="0"/>
                <a:cs typeface="Times New Roman" pitchFamily="18" charset="0"/>
              </a:rPr>
              <a:t>язку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між</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різними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носіями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влади</a:t>
            </a:r>
            <a:r>
              <a:rPr sz="3200">
                <a:latin typeface="Times New Roman" pitchFamily="18" charset="0"/>
                <a:cs typeface="Times New Roman" pitchFamily="18" charset="0"/>
              </a:rPr>
              <a:t>, </a:t>
            </a:r>
            <a:r>
              <a:rPr lang="ru-RU" sz="3200" dirty="0">
                <a:latin typeface="Times New Roman" pitchFamily="18" charset="0"/>
                <a:cs typeface="Times New Roman" pitchFamily="18" charset="0"/>
              </a:rPr>
              <a:t>а </a:t>
            </a:r>
            <a:r>
              <a:rPr lang="ru-RU" sz="3200" dirty="0" err="1">
                <a:latin typeface="Times New Roman" pitchFamily="18" charset="0"/>
                <a:cs typeface="Times New Roman" pitchFamily="18" charset="0"/>
              </a:rPr>
              <a:t>також</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між</a:t>
            </a:r>
            <a:r>
              <a:rPr lang="ru-RU" sz="3200" dirty="0">
                <a:latin typeface="Times New Roman" pitchFamily="18" charset="0"/>
                <a:cs typeface="Times New Roman" pitchFamily="18" charset="0"/>
              </a:rPr>
              <a:t> державою та </a:t>
            </a:r>
            <a:r>
              <a:rPr lang="ru-RU" sz="3200" dirty="0" err="1">
                <a:latin typeface="Times New Roman" pitchFamily="18" charset="0"/>
                <a:cs typeface="Times New Roman" pitchFamily="18" charset="0"/>
              </a:rPr>
              <a:t>громадянами</a:t>
            </a:r>
            <a:r>
              <a:rPr sz="3200">
                <a:latin typeface="Times New Roman" pitchFamily="18" charset="0"/>
                <a:cs typeface="Times New Roman" pitchFamily="18" charset="0"/>
              </a:rPr>
              <a:t>. </a:t>
            </a:r>
            <a:r>
              <a:rPr lang="ru-RU" sz="3200" dirty="0">
                <a:latin typeface="Times New Roman" pitchFamily="18" charset="0"/>
                <a:cs typeface="Times New Roman" pitchFamily="18" charset="0"/>
              </a:rPr>
              <a:t>У </a:t>
            </a:r>
            <a:r>
              <a:rPr lang="ru-RU" sz="3200" dirty="0" err="1">
                <a:latin typeface="Times New Roman" pitchFamily="18" charset="0"/>
                <a:cs typeface="Times New Roman" pitchFamily="18" charset="0"/>
              </a:rPr>
              <a:t>сучасному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суспільстві</a:t>
            </a:r>
            <a:r>
              <a:rPr lang="ru-RU" sz="3200" dirty="0">
                <a:latin typeface="Times New Roman" pitchFamily="18" charset="0"/>
                <a:cs typeface="Times New Roman" pitchFamily="18" charset="0"/>
              </a:rPr>
              <a:t> ЗМІ все </a:t>
            </a:r>
            <a:r>
              <a:rPr lang="ru-RU" sz="3200" dirty="0" err="1">
                <a:latin typeface="Times New Roman" pitchFamily="18" charset="0"/>
                <a:cs typeface="Times New Roman" pitchFamily="18" charset="0"/>
              </a:rPr>
              <a:t>більше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виступають</a:t>
            </a:r>
            <a:r>
              <a:rPr lang="ru-RU" sz="3200" dirty="0">
                <a:latin typeface="Times New Roman" pitchFamily="18" charset="0"/>
                <a:cs typeface="Times New Roman" pitchFamily="18" charset="0"/>
              </a:rPr>
              <a:t> не </a:t>
            </a:r>
            <a:r>
              <a:rPr lang="ru-RU" sz="3200" dirty="0" err="1">
                <a:latin typeface="Times New Roman" pitchFamily="18" charset="0"/>
                <a:cs typeface="Times New Roman" pitchFamily="18" charset="0"/>
              </a:rPr>
              <a:t>лише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необхідною</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передавальною</a:t>
            </a:r>
            <a:r>
              <a:rPr lang="ru-RU" sz="3200" dirty="0">
                <a:latin typeface="Times New Roman" pitchFamily="18" charset="0"/>
                <a:cs typeface="Times New Roman" pitchFamily="18" charset="0"/>
              </a:rPr>
              <a:t> ланкою у </a:t>
            </a:r>
            <a:r>
              <a:rPr lang="ru-RU" sz="3200" dirty="0" err="1">
                <a:latin typeface="Times New Roman" pitchFamily="18" charset="0"/>
                <a:cs typeface="Times New Roman" pitchFamily="18" charset="0"/>
              </a:rPr>
              <a:t>складі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механізмів</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політики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але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її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творцем</a:t>
            </a:r>
            <a:r>
              <a:rPr lang="ru-RU" sz="3200" dirty="0">
                <a:latin typeface="Times New Roman" pitchFamily="18" charset="0"/>
                <a:cs typeface="Times New Roman" pitchFamily="18" charset="0"/>
              </a:rPr>
              <a:t>.</a:t>
            </a:r>
            <a:r>
              <a:rPr lang="ru-RU" sz="3200" dirty="0"/>
              <a:t/>
            </a:r>
            <a:br>
              <a:rPr lang="ru-RU" sz="3200" dirty="0"/>
            </a:br>
            <a:endParaRPr lang="ru-RU" sz="3200" dirty="0"/>
          </a:p>
        </p:txBody>
      </p:sp>
      <p:pic>
        <p:nvPicPr>
          <p:cNvPr id="4" name="Содержимое 3" descr="Рисунок14.jpg"/>
          <p:cNvPicPr>
            <a:picLocks noGrp="1" noChangeAspect="1"/>
          </p:cNvPicPr>
          <p:nvPr>
            <p:ph idx="1"/>
          </p:nvPr>
        </p:nvPicPr>
        <p:blipFill>
          <a:blip r:embed="rId2"/>
          <a:stretch>
            <a:fillRect/>
          </a:stretch>
        </p:blipFill>
        <p:spPr>
          <a:xfrm>
            <a:off x="6057272" y="4646613"/>
            <a:ext cx="3086728" cy="221138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3357562"/>
            <a:ext cx="8382000" cy="3545586"/>
          </a:xfrm>
        </p:spPr>
        <p:txBody>
          <a:bodyPr/>
          <a:lstStyle/>
          <a:p>
            <a:r>
              <a:rPr lang="ru-RU" sz="3200" dirty="0" err="1">
                <a:latin typeface="Times New Roman" pitchFamily="18" charset="0"/>
                <a:cs typeface="Times New Roman" pitchFamily="18" charset="0"/>
              </a:rPr>
              <a:t>Історичний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досвід</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свідчить</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що</a:t>
            </a:r>
            <a:r>
              <a:rPr lang="ru-RU" sz="3200" dirty="0">
                <a:latin typeface="Times New Roman" pitchFamily="18" charset="0"/>
                <a:cs typeface="Times New Roman" pitchFamily="18" charset="0"/>
              </a:rPr>
              <a:t> ЗМІ </a:t>
            </a:r>
            <a:r>
              <a:rPr lang="ru-RU" sz="3200" dirty="0" err="1">
                <a:latin typeface="Times New Roman" pitchFamily="18" charset="0"/>
                <a:cs typeface="Times New Roman" pitchFamily="18" charset="0"/>
              </a:rPr>
              <a:t>можуть</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служити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різним</a:t>
            </a:r>
            <a:r>
              <a:rPr lang="ru-RU" sz="3200" dirty="0">
                <a:latin typeface="Times New Roman" pitchFamily="18" charset="0"/>
                <a:cs typeface="Times New Roman" pitchFamily="18" charset="0"/>
              </a:rPr>
              <a:t>, не </a:t>
            </a:r>
            <a:r>
              <a:rPr lang="ru-RU" sz="3200" dirty="0" err="1">
                <a:latin typeface="Times New Roman" pitchFamily="18" charset="0"/>
                <a:cs typeface="Times New Roman" pitchFamily="18" charset="0"/>
              </a:rPr>
              <a:t>тільки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демократичним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політичним</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цілям</a:t>
            </a:r>
            <a:r>
              <a:rPr lang="ru-RU" sz="3200" dirty="0">
                <a:latin typeface="Times New Roman" pitchFamily="18" charset="0"/>
                <a:cs typeface="Times New Roman" pitchFamily="18" charset="0"/>
              </a:rPr>
              <a:t>: як </a:t>
            </a:r>
            <a:r>
              <a:rPr lang="ru-RU" sz="3200" dirty="0" err="1">
                <a:latin typeface="Times New Roman" pitchFamily="18" charset="0"/>
                <a:cs typeface="Times New Roman" pitchFamily="18" charset="0"/>
              </a:rPr>
              <a:t>розвивати</a:t>
            </a:r>
            <a:r>
              <a:rPr lang="ru-RU" sz="3200" dirty="0">
                <a:latin typeface="Times New Roman" pitchFamily="18" charset="0"/>
                <a:cs typeface="Times New Roman" pitchFamily="18" charset="0"/>
              </a:rPr>
              <a:t> у людей </a:t>
            </a:r>
            <a:r>
              <a:rPr lang="ru-RU" sz="3200" dirty="0" err="1">
                <a:latin typeface="Times New Roman" pitchFamily="18" charset="0"/>
                <a:cs typeface="Times New Roman" pitchFamily="18" charset="0"/>
              </a:rPr>
              <a:t>прагнення</a:t>
            </a:r>
            <a:r>
              <a:rPr lang="ru-RU" sz="3200" dirty="0">
                <a:latin typeface="Times New Roman" pitchFamily="18" charset="0"/>
                <a:cs typeface="Times New Roman" pitchFamily="18" charset="0"/>
              </a:rPr>
              <a:t> до </a:t>
            </a:r>
            <a:r>
              <a:rPr lang="ru-RU" sz="3200" dirty="0" err="1">
                <a:latin typeface="Times New Roman" pitchFamily="18" charset="0"/>
                <a:cs typeface="Times New Roman" pitchFamily="18" charset="0"/>
              </a:rPr>
              <a:t>свободи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соціальної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справедливості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допомагати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їм</a:t>
            </a:r>
            <a:r>
              <a:rPr lang="ru-RU" sz="3200" dirty="0">
                <a:latin typeface="Times New Roman" pitchFamily="18" charset="0"/>
                <a:cs typeface="Times New Roman" pitchFamily="18" charset="0"/>
              </a:rPr>
              <a:t> у </a:t>
            </a:r>
            <a:r>
              <a:rPr lang="ru-RU" sz="3200" dirty="0" err="1">
                <a:latin typeface="Times New Roman" pitchFamily="18" charset="0"/>
                <a:cs typeface="Times New Roman" pitchFamily="18" charset="0"/>
              </a:rPr>
              <a:t>компетентній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участі</a:t>
            </a:r>
            <a:r>
              <a:rPr lang="ru-RU" sz="3200" dirty="0">
                <a:latin typeface="Times New Roman" pitchFamily="18" charset="0"/>
                <a:cs typeface="Times New Roman" pitchFamily="18" charset="0"/>
              </a:rPr>
              <a:t> в </a:t>
            </a:r>
            <a:r>
              <a:rPr lang="ru-RU" sz="3200" dirty="0" err="1">
                <a:latin typeface="Times New Roman" pitchFamily="18" charset="0"/>
                <a:cs typeface="Times New Roman" pitchFamily="18" charset="0"/>
              </a:rPr>
              <a:t>політиці</a:t>
            </a:r>
            <a:r>
              <a:rPr lang="ru-RU" sz="3200" dirty="0">
                <a:latin typeface="Times New Roman" pitchFamily="18" charset="0"/>
                <a:cs typeface="Times New Roman" pitchFamily="18" charset="0"/>
              </a:rPr>
              <a:t>, так </a:t>
            </a:r>
            <a:r>
              <a:rPr lang="ru-RU" sz="3200" dirty="0" err="1">
                <a:latin typeface="Times New Roman" pitchFamily="18" charset="0"/>
                <a:cs typeface="Times New Roman" pitchFamily="18" charset="0"/>
              </a:rPr>
              <a:t>і</a:t>
            </a:r>
            <a:r>
              <a:rPr lang="ru-RU" sz="3200" dirty="0">
                <a:latin typeface="Times New Roman" pitchFamily="18" charset="0"/>
                <a:cs typeface="Times New Roman" pitchFamily="18" charset="0"/>
              </a:rPr>
              <a:t> духовно </a:t>
            </a:r>
            <a:r>
              <a:rPr lang="ru-RU" sz="3200" dirty="0" err="1">
                <a:latin typeface="Times New Roman" pitchFamily="18" charset="0"/>
                <a:cs typeface="Times New Roman" pitchFamily="18" charset="0"/>
              </a:rPr>
              <a:t>закріпачувати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дезінформувати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залякувати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населення</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сіяти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недовіру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і</a:t>
            </a:r>
            <a:r>
              <a:rPr lang="ru-RU" sz="3200" dirty="0">
                <a:latin typeface="Times New Roman" pitchFamily="18" charset="0"/>
                <a:cs typeface="Times New Roman" pitchFamily="18" charset="0"/>
              </a:rPr>
              <a:t> страх.</a:t>
            </a:r>
            <a:r>
              <a:rPr lang="ru-RU" sz="3200" dirty="0"/>
              <a:t/>
            </a:r>
            <a:br>
              <a:rPr lang="ru-RU" sz="3200" dirty="0"/>
            </a:br>
            <a:endParaRPr lang="ru-RU" sz="3200" dirty="0"/>
          </a:p>
        </p:txBody>
      </p:sp>
      <p:pic>
        <p:nvPicPr>
          <p:cNvPr id="4" name="Содержимое 3" descr="Рисунок15.jpg"/>
          <p:cNvPicPr>
            <a:picLocks noGrp="1" noChangeAspect="1"/>
          </p:cNvPicPr>
          <p:nvPr>
            <p:ph idx="1"/>
          </p:nvPr>
        </p:nvPicPr>
        <p:blipFill>
          <a:blip r:embed="rId2"/>
          <a:stretch>
            <a:fillRect/>
          </a:stretch>
        </p:blipFill>
        <p:spPr>
          <a:xfrm>
            <a:off x="642910" y="357166"/>
            <a:ext cx="3371621" cy="1980104"/>
          </a:xfrm>
          <a:prstGeom prst="rect">
            <a:avLst/>
          </a:prstGeom>
          <a:ln>
            <a:noFill/>
          </a:ln>
          <a:effectLst>
            <a:softEdge rad="112500"/>
          </a:effectLst>
        </p:spPr>
      </p:pic>
      <p:pic>
        <p:nvPicPr>
          <p:cNvPr id="5" name="Рисунок 4" descr="Рисунок1.png"/>
          <p:cNvPicPr>
            <a:picLocks noChangeAspect="1"/>
          </p:cNvPicPr>
          <p:nvPr/>
        </p:nvPicPr>
        <p:blipFill>
          <a:blip r:embed="rId3"/>
          <a:stretch>
            <a:fillRect/>
          </a:stretch>
        </p:blipFill>
        <p:spPr>
          <a:xfrm>
            <a:off x="5715008" y="357166"/>
            <a:ext cx="2814333" cy="251981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596314" cy="5059847"/>
          </a:xfrm>
        </p:spPr>
        <p:txBody>
          <a:bodyPr/>
          <a:lstStyle/>
          <a:p>
            <a:pPr>
              <a:buNone/>
            </a:pPr>
            <a:r>
              <a:rPr lang="uk-UA" sz="4000" dirty="0" smtClean="0">
                <a:latin typeface="Times New Roman" pitchFamily="18" charset="0"/>
                <a:cs typeface="Times New Roman" pitchFamily="18" charset="0"/>
              </a:rPr>
              <a:t>Політичне маніпулювання</a:t>
            </a:r>
          </a:p>
          <a:p>
            <a:pPr marL="0" indent="0">
              <a:buNone/>
            </a:pPr>
            <a:r>
              <a:rPr lang="ru-RU" sz="2800" dirty="0" err="1" smtClean="0">
                <a:latin typeface="Times New Roman" pitchFamily="18" charset="0"/>
                <a:cs typeface="Times New Roman" pitchFamily="18" charset="0"/>
              </a:rPr>
              <a:t>Під</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поняттям</a:t>
            </a:r>
            <a:r>
              <a:rPr lang="ru-RU" sz="2800" dirty="0" smtClean="0">
                <a:latin typeface="Times New Roman" pitchFamily="18" charset="0"/>
                <a:cs typeface="Times New Roman" pitchFamily="18" charset="0"/>
              </a:rPr>
              <a:t> </a:t>
            </a:r>
            <a:r>
              <a:rPr lang="ru-RU" sz="2800" dirty="0" smtClean="0">
                <a:latin typeface="Times New Roman" pitchFamily="18" charset="0"/>
                <a:cs typeface="Times New Roman" pitchFamily="18" charset="0"/>
              </a:rPr>
              <a:t>«</a:t>
            </a:r>
            <a:r>
              <a:rPr lang="ru-RU" sz="2800" dirty="0" err="1" smtClean="0">
                <a:latin typeface="Times New Roman" pitchFamily="18" charset="0"/>
                <a:cs typeface="Times New Roman" pitchFamily="18" charset="0"/>
              </a:rPr>
              <a:t>політичне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маніпулювання</a:t>
            </a:r>
            <a:r>
              <a:rPr lang="ru-RU" sz="2800" dirty="0" smtClean="0">
                <a:latin typeface="Times New Roman" pitchFamily="18" charset="0"/>
                <a:cs typeface="Times New Roman" pitchFamily="18" charset="0"/>
              </a:rPr>
              <a:t>»</a:t>
            </a:r>
            <a:r>
              <a:rPr lang="uk-UA"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розуміють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приховане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управління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політичною</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свідомістю</a:t>
            </a:r>
            <a:r>
              <a:rPr lang="ru-RU" sz="2800" dirty="0" smtClean="0">
                <a:latin typeface="Times New Roman" pitchFamily="18" charset="0"/>
                <a:cs typeface="Times New Roman" pitchFamily="18" charset="0"/>
              </a:rPr>
              <a:t> та </a:t>
            </a:r>
            <a:r>
              <a:rPr lang="ru-RU" sz="2800" dirty="0" err="1" smtClean="0">
                <a:latin typeface="Times New Roman" pitchFamily="18" charset="0"/>
                <a:cs typeface="Times New Roman" pitchFamily="18" charset="0"/>
              </a:rPr>
              <a:t>поведінкою</a:t>
            </a:r>
            <a:r>
              <a:rPr lang="ru-RU" sz="2800" dirty="0" smtClean="0">
                <a:latin typeface="Times New Roman" pitchFamily="18" charset="0"/>
                <a:cs typeface="Times New Roman" pitchFamily="18" charset="0"/>
              </a:rPr>
              <a:t> людей </a:t>
            </a:r>
            <a:r>
              <a:rPr lang="ru-RU" sz="2800" dirty="0" err="1" smtClean="0">
                <a:latin typeface="Times New Roman" pitchFamily="18" charset="0"/>
                <a:cs typeface="Times New Roman" pitchFamily="18" charset="0"/>
              </a:rPr>
              <a:t>з</a:t>
            </a:r>
            <a:r>
              <a:rPr lang="ru-RU" sz="2800" dirty="0" smtClean="0">
                <a:latin typeface="Times New Roman" pitchFamily="18" charset="0"/>
                <a:cs typeface="Times New Roman" pitchFamily="18" charset="0"/>
              </a:rPr>
              <a:t> метою </a:t>
            </a:r>
            <a:r>
              <a:rPr lang="ru-RU" sz="2800" dirty="0" err="1" smtClean="0">
                <a:latin typeface="Times New Roman" pitchFamily="18" charset="0"/>
                <a:cs typeface="Times New Roman" pitchFamily="18" charset="0"/>
              </a:rPr>
              <a:t>примусити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їх</a:t>
            </a:r>
            <a:r>
              <a:rPr lang="ru-RU" sz="2800" dirty="0" smtClean="0">
                <a:latin typeface="Times New Roman" pitchFamily="18" charset="0"/>
                <a:cs typeface="Times New Roman" pitchFamily="18" charset="0"/>
              </a:rPr>
              <a:t> до </a:t>
            </a:r>
            <a:r>
              <a:rPr lang="ru-RU" sz="2800" dirty="0" err="1" smtClean="0">
                <a:latin typeface="Times New Roman" pitchFamily="18" charset="0"/>
                <a:cs typeface="Times New Roman" pitchFamily="18" charset="0"/>
              </a:rPr>
              <a:t>дії</a:t>
            </a:r>
            <a:r>
              <a:rPr lang="en-US"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бездіяльності</a:t>
            </a:r>
            <a:r>
              <a:rPr lang="en-US"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всупереч</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власним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інтересам</a:t>
            </a:r>
            <a:r>
              <a:rPr lang="en-US"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Маніпулювання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здійснюється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непомітно</a:t>
            </a:r>
            <a:r>
              <a:rPr lang="ru-RU" sz="2800" dirty="0" smtClean="0">
                <a:latin typeface="Times New Roman" pitchFamily="18" charset="0"/>
                <a:cs typeface="Times New Roman" pitchFamily="18" charset="0"/>
              </a:rPr>
              <a:t> для тих, </a:t>
            </a:r>
            <a:r>
              <a:rPr lang="ru-RU" sz="2800" dirty="0" err="1" smtClean="0">
                <a:latin typeface="Times New Roman" pitchFamily="18" charset="0"/>
                <a:cs typeface="Times New Roman" pitchFamily="18" charset="0"/>
              </a:rPr>
              <a:t>ким</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управляють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воно</a:t>
            </a:r>
            <a:r>
              <a:rPr lang="ru-RU" sz="2800" dirty="0" smtClean="0">
                <a:latin typeface="Times New Roman" pitchFamily="18" charset="0"/>
                <a:cs typeface="Times New Roman" pitchFamily="18" charset="0"/>
              </a:rPr>
              <a:t> не </a:t>
            </a:r>
            <a:r>
              <a:rPr lang="ru-RU" sz="2800" dirty="0" err="1" smtClean="0">
                <a:latin typeface="Times New Roman" pitchFamily="18" charset="0"/>
                <a:cs typeface="Times New Roman" pitchFamily="18" charset="0"/>
              </a:rPr>
              <a:t>тягне</a:t>
            </a:r>
            <a:r>
              <a:rPr lang="ru-RU" sz="2800" dirty="0" smtClean="0">
                <a:latin typeface="Times New Roman" pitchFamily="18" charset="0"/>
                <a:cs typeface="Times New Roman" pitchFamily="18" charset="0"/>
              </a:rPr>
              <a:t> за собою </a:t>
            </a:r>
            <a:r>
              <a:rPr lang="ru-RU" sz="2800" dirty="0" err="1" smtClean="0">
                <a:latin typeface="Times New Roman" pitchFamily="18" charset="0"/>
                <a:cs typeface="Times New Roman" pitchFamily="18" charset="0"/>
              </a:rPr>
              <a:t>безпосередніх</a:t>
            </a:r>
            <a:r>
              <a:rPr lang="ru-RU" sz="2800" dirty="0" smtClean="0">
                <a:latin typeface="Times New Roman" pitchFamily="18" charset="0"/>
                <a:cs typeface="Times New Roman" pitchFamily="18" charset="0"/>
              </a:rPr>
              <a:t> жертв </a:t>
            </a:r>
            <a:r>
              <a:rPr lang="ru-RU" sz="2800" dirty="0" err="1" smtClean="0">
                <a:latin typeface="Times New Roman" pitchFamily="18" charset="0"/>
                <a:cs typeface="Times New Roman" pitchFamily="18" charset="0"/>
              </a:rPr>
              <a:t>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крові</a:t>
            </a:r>
            <a:r>
              <a:rPr lang="ru-RU" sz="2800" dirty="0" smtClean="0">
                <a:latin typeface="Times New Roman" pitchFamily="18" charset="0"/>
                <a:cs typeface="Times New Roman" pitchFamily="18" charset="0"/>
              </a:rPr>
              <a:t>, не </a:t>
            </a:r>
            <a:r>
              <a:rPr lang="ru-RU" sz="2800" dirty="0" err="1" smtClean="0">
                <a:latin typeface="Times New Roman" pitchFamily="18" charset="0"/>
                <a:cs typeface="Times New Roman" pitchFamily="18" charset="0"/>
              </a:rPr>
              <a:t>потребує</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величезних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матеріальних</a:t>
            </a:r>
            <a:r>
              <a:rPr lang="ru-RU" sz="2800" dirty="0" smtClean="0">
                <a:latin typeface="Times New Roman" pitchFamily="18" charset="0"/>
                <a:cs typeface="Times New Roman" pitchFamily="18" charset="0"/>
              </a:rPr>
              <a:t> затрат. </a:t>
            </a:r>
            <a:r>
              <a:rPr lang="ru-RU" sz="2800" dirty="0" err="1" smtClean="0">
                <a:latin typeface="Times New Roman" pitchFamily="18" charset="0"/>
                <a:cs typeface="Times New Roman" pitchFamily="18" charset="0"/>
              </a:rPr>
              <a:t>Політичне</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маніпулювання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переважно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ґрунтується</a:t>
            </a:r>
            <a:r>
              <a:rPr lang="ru-RU" sz="2800" dirty="0" smtClean="0">
                <a:latin typeface="Times New Roman" pitchFamily="18" charset="0"/>
                <a:cs typeface="Times New Roman" pitchFamily="18" charset="0"/>
              </a:rPr>
              <a:t> на систематичному </a:t>
            </a:r>
            <a:r>
              <a:rPr lang="ru-RU" sz="2800" dirty="0" err="1" smtClean="0">
                <a:latin typeface="Times New Roman" pitchFamily="18" charset="0"/>
                <a:cs typeface="Times New Roman" pitchFamily="18" charset="0"/>
              </a:rPr>
              <a:t>впровадженні</a:t>
            </a:r>
            <a:r>
              <a:rPr lang="ru-RU" sz="2800" dirty="0" smtClean="0">
                <a:latin typeface="Times New Roman" pitchFamily="18" charset="0"/>
                <a:cs typeface="Times New Roman" pitchFamily="18" charset="0"/>
              </a:rPr>
              <a:t> у </a:t>
            </a:r>
            <a:r>
              <a:rPr lang="ru-RU" sz="2800" dirty="0" err="1" smtClean="0">
                <a:latin typeface="Times New Roman" pitchFamily="18" charset="0"/>
                <a:cs typeface="Times New Roman" pitchFamily="18" charset="0"/>
              </a:rPr>
              <a:t>масову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свідомість</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соціальнонолітичних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міфів</a:t>
            </a:r>
            <a:r>
              <a:rPr lang="ru-RU" sz="2800" dirty="0" smtClean="0">
                <a:latin typeface="Times New Roman" pitchFamily="18" charset="0"/>
                <a:cs typeface="Times New Roman" pitchFamily="18" charset="0"/>
              </a:rPr>
              <a:t>.</a:t>
            </a:r>
          </a:p>
          <a:p>
            <a:pPr>
              <a:buNone/>
            </a:pPr>
            <a:endParaRPr lang="ru-RU" b="1" dirty="0" smtClean="0"/>
          </a:p>
        </p:txBody>
      </p:sp>
      <p:pic>
        <p:nvPicPr>
          <p:cNvPr id="5" name="Рисунок 4" descr="Рисунок18.jpg"/>
          <p:cNvPicPr>
            <a:picLocks noChangeAspect="1"/>
          </p:cNvPicPr>
          <p:nvPr/>
        </p:nvPicPr>
        <p:blipFill>
          <a:blip r:embed="rId2"/>
          <a:srcRect l="2817" t="3226" r="4229" b="6451"/>
          <a:stretch>
            <a:fillRect/>
          </a:stretch>
        </p:blipFill>
        <p:spPr>
          <a:xfrm>
            <a:off x="2214546" y="4714884"/>
            <a:ext cx="4714908" cy="2000264"/>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643998" cy="4961358"/>
          </a:xfrm>
        </p:spPr>
        <p:txBody>
          <a:bodyPr/>
          <a:lstStyle/>
          <a:p>
            <a:pPr>
              <a:buNone/>
            </a:pPr>
            <a:r>
              <a:rPr lang="ru-RU" dirty="0" err="1" smtClean="0">
                <a:latin typeface="Times New Roman" pitchFamily="18" charset="0"/>
                <a:cs typeface="Times New Roman" pitchFamily="18" charset="0"/>
              </a:rPr>
              <a:t>Способи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політичного</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маніпулювання</a:t>
            </a:r>
            <a:r>
              <a:rPr lang="ru-RU" dirty="0" smtClean="0">
                <a:latin typeface="Times New Roman" pitchFamily="18" charset="0"/>
                <a:cs typeface="Times New Roman" pitchFamily="18" charset="0"/>
              </a:rPr>
              <a:t>:</a:t>
            </a:r>
          </a:p>
          <a:p>
            <a:pPr lvl="0"/>
            <a:r>
              <a:rPr lang="ru-RU" sz="2800" dirty="0" smtClean="0">
                <a:latin typeface="Times New Roman" pitchFamily="18" charset="0"/>
                <a:cs typeface="Times New Roman" pitchFamily="18" charset="0"/>
              </a:rPr>
              <a:t>пряма </a:t>
            </a:r>
            <a:r>
              <a:rPr lang="ru-RU" sz="2800" dirty="0" err="1" smtClean="0">
                <a:latin typeface="Times New Roman" pitchFamily="18" charset="0"/>
                <a:cs typeface="Times New Roman" pitchFamily="18" charset="0"/>
              </a:rPr>
              <a:t>підтасовка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фактів</a:t>
            </a:r>
            <a:r>
              <a:rPr lang="ru-RU" sz="2800" dirty="0" smtClean="0">
                <a:latin typeface="Times New Roman" pitchFamily="18" charset="0"/>
                <a:cs typeface="Times New Roman" pitchFamily="18" charset="0"/>
              </a:rPr>
              <a:t>; </a:t>
            </a:r>
          </a:p>
          <a:p>
            <a:pPr lvl="0"/>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замовчування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невигідної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інформації</a:t>
            </a:r>
            <a:r>
              <a:rPr lang="ru-RU" sz="2800" dirty="0" smtClean="0">
                <a:latin typeface="Times New Roman" pitchFamily="18" charset="0"/>
                <a:cs typeface="Times New Roman" pitchFamily="18" charset="0"/>
              </a:rPr>
              <a:t>, </a:t>
            </a:r>
          </a:p>
          <a:p>
            <a:pPr lvl="0"/>
            <a:r>
              <a:rPr lang="ru-RU" sz="2800" dirty="0" err="1" smtClean="0">
                <a:latin typeface="Times New Roman" pitchFamily="18" charset="0"/>
                <a:cs typeface="Times New Roman" pitchFamily="18" charset="0"/>
              </a:rPr>
              <a:t>розповсюдження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брехні</a:t>
            </a:r>
            <a:r>
              <a:rPr lang="ru-RU" sz="2800" dirty="0" smtClean="0">
                <a:latin typeface="Times New Roman" pitchFamily="18" charset="0"/>
                <a:cs typeface="Times New Roman" pitchFamily="18" charset="0"/>
              </a:rPr>
              <a:t> та </a:t>
            </a:r>
            <a:r>
              <a:rPr lang="ru-RU" sz="2800" dirty="0" err="1" smtClean="0">
                <a:latin typeface="Times New Roman" pitchFamily="18" charset="0"/>
                <a:cs typeface="Times New Roman" pitchFamily="18" charset="0"/>
              </a:rPr>
              <a:t>наклепів</a:t>
            </a:r>
            <a:r>
              <a:rPr lang="ru-RU" sz="2800" dirty="0" smtClean="0">
                <a:latin typeface="Times New Roman" pitchFamily="18" charset="0"/>
                <a:cs typeface="Times New Roman" pitchFamily="18" charset="0"/>
              </a:rPr>
              <a:t>;</a:t>
            </a:r>
          </a:p>
          <a:p>
            <a:pPr lvl="0"/>
            <a:r>
              <a:rPr lang="ru-RU" sz="2800" dirty="0" err="1" smtClean="0">
                <a:latin typeface="Times New Roman" pitchFamily="18" charset="0"/>
                <a:cs typeface="Times New Roman" pitchFamily="18" charset="0"/>
              </a:rPr>
              <a:t>напівправда</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висвітлення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конкретних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незначущих</a:t>
            </a:r>
            <a:r>
              <a:rPr lang="ru-RU" sz="2800" dirty="0" smtClean="0">
                <a:latin typeface="Times New Roman" pitchFamily="18" charset="0"/>
                <a:cs typeface="Times New Roman" pitchFamily="18" charset="0"/>
              </a:rPr>
              <a:t> деталей при </a:t>
            </a:r>
            <a:r>
              <a:rPr lang="ru-RU" sz="2800" dirty="0" err="1" smtClean="0">
                <a:latin typeface="Times New Roman" pitchFamily="18" charset="0"/>
                <a:cs typeface="Times New Roman" pitchFamily="18" charset="0"/>
              </a:rPr>
              <a:t>одночасному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замовчуванні</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більш</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важливих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фактів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або</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загальна</a:t>
            </a:r>
            <a:r>
              <a:rPr lang="ru-RU" sz="2800" dirty="0" smtClean="0">
                <a:latin typeface="Times New Roman" pitchFamily="18" charset="0"/>
                <a:cs typeface="Times New Roman" pitchFamily="18" charset="0"/>
              </a:rPr>
              <a:t> неправдива </a:t>
            </a:r>
            <a:r>
              <a:rPr lang="ru-RU" sz="2800" dirty="0" err="1" smtClean="0">
                <a:latin typeface="Times New Roman" pitchFamily="18" charset="0"/>
                <a:cs typeface="Times New Roman" pitchFamily="18" charset="0"/>
              </a:rPr>
              <a:t>інтерпретація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подій</a:t>
            </a:r>
            <a:r>
              <a:rPr lang="ru-RU" sz="2800" dirty="0" smtClean="0">
                <a:latin typeface="Times New Roman" pitchFamily="18" charset="0"/>
                <a:cs typeface="Times New Roman" pitchFamily="18" charset="0"/>
              </a:rPr>
              <a:t>);</a:t>
            </a:r>
          </a:p>
          <a:p>
            <a:pPr lvl="0"/>
            <a:r>
              <a:rPr lang="ru-RU" sz="2800" dirty="0" err="1" smtClean="0">
                <a:latin typeface="Times New Roman" pitchFamily="18" charset="0"/>
                <a:cs typeface="Times New Roman" pitchFamily="18" charset="0"/>
              </a:rPr>
              <a:t>навішування</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ярликів</a:t>
            </a:r>
            <a:r>
              <a:rPr lang="ru-RU" sz="2800" dirty="0" smtClean="0">
                <a:latin typeface="Times New Roman" pitchFamily="18" charset="0"/>
                <a:cs typeface="Times New Roman" pitchFamily="18" charset="0"/>
              </a:rPr>
              <a:t> для </a:t>
            </a:r>
            <a:r>
              <a:rPr lang="ru-RU" sz="2800" dirty="0" err="1" smtClean="0">
                <a:latin typeface="Times New Roman" pitchFamily="18" charset="0"/>
                <a:cs typeface="Times New Roman" pitchFamily="18" charset="0"/>
              </a:rPr>
              <a:t>компроментації</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політиків</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чи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політичних</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ідей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тощо</a:t>
            </a:r>
            <a:r>
              <a:rPr lang="ru-RU" sz="2800"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p>
          <a:p>
            <a:endParaRPr lang="ru-RU" dirty="0"/>
          </a:p>
        </p:txBody>
      </p:sp>
      <p:pic>
        <p:nvPicPr>
          <p:cNvPr id="4" name="Рисунок 3" descr="167208_manipulyatsiya.jpg"/>
          <p:cNvPicPr>
            <a:picLocks noChangeAspect="1"/>
          </p:cNvPicPr>
          <p:nvPr/>
        </p:nvPicPr>
        <p:blipFill>
          <a:blip r:embed="rId2"/>
          <a:srcRect l="8659" t="5208" r="8659" b="20833"/>
          <a:stretch>
            <a:fillRect/>
          </a:stretch>
        </p:blipFill>
        <p:spPr>
          <a:xfrm>
            <a:off x="5572132" y="4143380"/>
            <a:ext cx="2428860" cy="271462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988784"/>
          </a:xfrm>
        </p:spPr>
        <p:txBody>
          <a:bodyPr/>
          <a:lstStyle/>
          <a:p>
            <a:r>
              <a:rPr lang="uk-UA" sz="3200" b="1" dirty="0">
                <a:latin typeface="Times New Roman" pitchFamily="18" charset="0"/>
                <a:cs typeface="Times New Roman" pitchFamily="18" charset="0"/>
              </a:rPr>
              <a:t>Цензура</a:t>
            </a:r>
            <a:r>
              <a:rPr lang="uk-UA" sz="3200" dirty="0">
                <a:latin typeface="Times New Roman" pitchFamily="18" charset="0"/>
                <a:cs typeface="Times New Roman" pitchFamily="18" charset="0"/>
              </a:rPr>
              <a:t> – це контроль офіційної влади за змістом, випуском та поширенням друкованої продукції, змістом і виконанням (показом) сценічних постановок, </a:t>
            </a:r>
            <a:r>
              <a:rPr lang="uk-UA" sz="3200" dirty="0" err="1">
                <a:latin typeface="Times New Roman" pitchFamily="18" charset="0"/>
                <a:cs typeface="Times New Roman" pitchFamily="18" charset="0"/>
              </a:rPr>
              <a:t>радіо-</a:t>
            </a:r>
            <a:r>
              <a:rPr lang="uk-UA" sz="3200" dirty="0">
                <a:latin typeface="Times New Roman" pitchFamily="18" charset="0"/>
                <a:cs typeface="Times New Roman" pitchFamily="18" charset="0"/>
              </a:rPr>
              <a:t> й телевізійних передач, а інколи й приватного листування (перлюстрація) з метою недопущення або обмеження поширення ідей та відомостей, які ця влада визнає за небажані чи шкідливі. </a:t>
            </a:r>
            <a:r>
              <a:rPr lang="ru-RU" sz="3200" dirty="0"/>
              <a:t/>
            </a:r>
            <a:br>
              <a:rPr lang="ru-RU" sz="3200" dirty="0"/>
            </a:br>
            <a:endParaRPr lang="ru-RU" sz="3200" dirty="0"/>
          </a:p>
        </p:txBody>
      </p:sp>
      <p:pic>
        <p:nvPicPr>
          <p:cNvPr id="4" name="Содержимое 3" descr="Рисунок20.jpg"/>
          <p:cNvPicPr>
            <a:picLocks noGrp="1" noChangeAspect="1"/>
          </p:cNvPicPr>
          <p:nvPr>
            <p:ph idx="1"/>
          </p:nvPr>
        </p:nvPicPr>
        <p:blipFill>
          <a:blip r:embed="rId2"/>
          <a:stretch>
            <a:fillRect/>
          </a:stretch>
        </p:blipFill>
        <p:spPr>
          <a:xfrm>
            <a:off x="2071670" y="3857628"/>
            <a:ext cx="4857784" cy="256857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142852"/>
            <a:ext cx="8524876" cy="5373779"/>
          </a:xfrm>
        </p:spPr>
        <p:txBody>
          <a:bodyPr/>
          <a:lstStyle/>
          <a:p>
            <a:pPr>
              <a:buNone/>
            </a:pPr>
            <a:r>
              <a:rPr lang="ru-RU" sz="2000" dirty="0" smtClean="0">
                <a:latin typeface="Times New Roman" pitchFamily="18" charset="0"/>
                <a:cs typeface="Times New Roman" pitchFamily="18" charset="0"/>
              </a:rPr>
              <a:t>Свобода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цензура в </a:t>
            </a:r>
            <a:r>
              <a:rPr lang="ru-RU" sz="2000" dirty="0" err="1" smtClean="0">
                <a:latin typeface="Times New Roman" pitchFamily="18" charset="0"/>
                <a:cs typeface="Times New Roman" pitchFamily="18" charset="0"/>
              </a:rPr>
              <a:t>сучасних</a:t>
            </a:r>
            <a:r>
              <a:rPr lang="ru-RU" sz="2000" dirty="0" smtClean="0">
                <a:latin typeface="Times New Roman" pitchFamily="18" charset="0"/>
                <a:cs typeface="Times New Roman" pitchFamily="18" charset="0"/>
              </a:rPr>
              <a:t> ЗМІ</a:t>
            </a:r>
          </a:p>
          <a:p>
            <a:pPr lvl="0"/>
            <a:r>
              <a:rPr lang="ru-RU" sz="2000" dirty="0" smtClean="0">
                <a:latin typeface="Times New Roman" pitchFamily="18" charset="0"/>
                <a:cs typeface="Times New Roman" pitchFamily="18" charset="0"/>
              </a:rPr>
              <a:t>Ми часто говоримо про свободу слова та цензуру в </a:t>
            </a:r>
            <a:r>
              <a:rPr lang="ru-RU" sz="2000" dirty="0" err="1" smtClean="0">
                <a:latin typeface="Times New Roman" pitchFamily="18" charset="0"/>
                <a:cs typeface="Times New Roman" pitchFamily="18" charset="0"/>
              </a:rPr>
              <a:t>Україні</a:t>
            </a:r>
            <a:r>
              <a:rPr lang="ru-RU" sz="2000" dirty="0" smtClean="0">
                <a:latin typeface="Times New Roman" pitchFamily="18" charset="0"/>
                <a:cs typeface="Times New Roman" pitchFamily="18" charset="0"/>
              </a:rPr>
              <a:t>. Але </a:t>
            </a:r>
            <a:r>
              <a:rPr lang="ru-RU" sz="2000" dirty="0" err="1" smtClean="0">
                <a:latin typeface="Times New Roman" pitchFamily="18" charset="0"/>
                <a:cs typeface="Times New Roman" pitchFamily="18" charset="0"/>
              </a:rPr>
              <a:t>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насправді</a:t>
            </a:r>
            <a:r>
              <a:rPr lang="ru-RU" sz="2000" dirty="0" smtClean="0">
                <a:latin typeface="Times New Roman" pitchFamily="18" charset="0"/>
                <a:cs typeface="Times New Roman" pitchFamily="18" charset="0"/>
              </a:rPr>
              <a:t> вони </a:t>
            </a:r>
            <a:r>
              <a:rPr lang="ru-RU" sz="2000" dirty="0" err="1" smtClean="0">
                <a:latin typeface="Times New Roman" pitchFamily="18" charset="0"/>
                <a:cs typeface="Times New Roman" pitchFamily="18" charset="0"/>
              </a:rPr>
              <a:t>існують</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нашій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державі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сучасних</a:t>
            </a:r>
            <a:r>
              <a:rPr lang="ru-RU" sz="2000" dirty="0" smtClean="0">
                <a:latin typeface="Times New Roman" pitchFamily="18" charset="0"/>
                <a:cs typeface="Times New Roman" pitchFamily="18" charset="0"/>
              </a:rPr>
              <a:t> ЗМІ. </a:t>
            </a:r>
            <a:r>
              <a:rPr lang="ru-RU" sz="2000" dirty="0" err="1" smtClean="0">
                <a:latin typeface="Times New Roman" pitchFamily="18" charset="0"/>
                <a:cs typeface="Times New Roman" pitchFamily="18" charset="0"/>
              </a:rPr>
              <a:t>Засоби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масової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інформації</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Україні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знаходяться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під</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абсолютним</a:t>
            </a:r>
            <a:r>
              <a:rPr lang="ru-RU" sz="2000" dirty="0" smtClean="0">
                <a:latin typeface="Times New Roman" pitchFamily="18" charset="0"/>
                <a:cs typeface="Times New Roman" pitchFamily="18" charset="0"/>
              </a:rPr>
              <a:t> контролем </a:t>
            </a:r>
            <a:r>
              <a:rPr lang="ru-RU" sz="2000" dirty="0" err="1" smtClean="0">
                <a:latin typeface="Times New Roman" pitchFamily="18" charset="0"/>
                <a:cs typeface="Times New Roman" pitchFamily="18" charset="0"/>
              </a:rPr>
              <a:t>влади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Ззовні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ситуація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можливо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виглядає</a:t>
            </a:r>
            <a:r>
              <a:rPr lang="ru-RU" sz="2000" dirty="0" smtClean="0">
                <a:latin typeface="Times New Roman" pitchFamily="18" charset="0"/>
                <a:cs typeface="Times New Roman" pitchFamily="18" charset="0"/>
              </a:rPr>
              <a:t> не так погано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немає</a:t>
            </a:r>
            <a:r>
              <a:rPr lang="ru-RU" sz="2000" dirty="0" smtClean="0">
                <a:latin typeface="Times New Roman" pitchFamily="18" charset="0"/>
                <a:cs typeface="Times New Roman" pitchFamily="18" charset="0"/>
              </a:rPr>
              <a:t> такого </a:t>
            </a:r>
            <a:r>
              <a:rPr lang="ru-RU" sz="2000" dirty="0" err="1" smtClean="0">
                <a:latin typeface="Times New Roman" pitchFamily="18" charset="0"/>
                <a:cs typeface="Times New Roman" pitchFamily="18" charset="0"/>
              </a:rPr>
              <a:t>жорсткого</a:t>
            </a:r>
            <a:r>
              <a:rPr lang="ru-RU" sz="2000" dirty="0" smtClean="0">
                <a:latin typeface="Times New Roman" pitchFamily="18" charset="0"/>
                <a:cs typeface="Times New Roman" pitchFamily="18" charset="0"/>
              </a:rPr>
              <a:t> контролю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був</a:t>
            </a:r>
            <a:r>
              <a:rPr lang="ru-RU" sz="2000" dirty="0" smtClean="0">
                <a:latin typeface="Times New Roman" pitchFamily="18" charset="0"/>
                <a:cs typeface="Times New Roman" pitchFamily="18" charset="0"/>
              </a:rPr>
              <a:t> за </a:t>
            </a:r>
            <a:r>
              <a:rPr lang="ru-RU" sz="2000" dirty="0" err="1" smtClean="0">
                <a:latin typeface="Times New Roman" pitchFamily="18" charset="0"/>
                <a:cs typeface="Times New Roman" pitchFamily="18" charset="0"/>
              </a:rPr>
              <a:t>часів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Кучми</a:t>
            </a:r>
            <a:r>
              <a:rPr lang="ru-RU" sz="2000" dirty="0" smtClean="0">
                <a:latin typeface="Times New Roman" pitchFamily="18" charset="0"/>
                <a:cs typeface="Times New Roman" pitchFamily="18" charset="0"/>
              </a:rPr>
              <a:t>. Але час </a:t>
            </a:r>
            <a:r>
              <a:rPr lang="ru-RU" sz="2000" dirty="0" err="1" smtClean="0">
                <a:latin typeface="Times New Roman" pitchFamily="18" charset="0"/>
                <a:cs typeface="Times New Roman" pitchFamily="18" charset="0"/>
              </a:rPr>
              <a:t>від</a:t>
            </a:r>
            <a:r>
              <a:rPr lang="ru-RU" sz="2000" dirty="0" smtClean="0">
                <a:latin typeface="Times New Roman" pitchFamily="18" charset="0"/>
                <a:cs typeface="Times New Roman" pitchFamily="18" charset="0"/>
              </a:rPr>
              <a:t> часу </a:t>
            </a:r>
            <a:r>
              <a:rPr lang="ru-RU" sz="2000" dirty="0" err="1" smtClean="0">
                <a:latin typeface="Times New Roman" pitchFamily="18" charset="0"/>
                <a:cs typeface="Times New Roman" pitchFamily="18" charset="0"/>
              </a:rPr>
              <a:t>виходять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наявні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факти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свідчать</a:t>
            </a:r>
            <a:r>
              <a:rPr lang="ru-RU" sz="2000" dirty="0" smtClean="0">
                <a:latin typeface="Times New Roman" pitchFamily="18" charset="0"/>
                <a:cs typeface="Times New Roman" pitchFamily="18" charset="0"/>
              </a:rPr>
              <a:t> про </a:t>
            </a:r>
            <a:r>
              <a:rPr lang="ru-RU" sz="2000" dirty="0" err="1" smtClean="0">
                <a:latin typeface="Times New Roman" pitchFamily="18" charset="0"/>
                <a:cs typeface="Times New Roman" pitchFamily="18" charset="0"/>
              </a:rPr>
              <a:t>протилежне</a:t>
            </a:r>
            <a:r>
              <a:rPr lang="ru-RU" sz="2000" dirty="0" smtClean="0">
                <a:latin typeface="Times New Roman" pitchFamily="18" charset="0"/>
                <a:cs typeface="Times New Roman" pitchFamily="18" charset="0"/>
              </a:rPr>
              <a:t>. </a:t>
            </a:r>
          </a:p>
          <a:p>
            <a:pPr lvl="0"/>
            <a:r>
              <a:rPr lang="ru-RU" sz="2000" dirty="0" smtClean="0">
                <a:latin typeface="Times New Roman" pitchFamily="18" charset="0"/>
                <a:cs typeface="Times New Roman" pitchFamily="18" charset="0"/>
              </a:rPr>
              <a:t>Є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цензура в </a:t>
            </a:r>
            <a:r>
              <a:rPr lang="ru-RU" sz="2000" dirty="0" err="1" smtClean="0">
                <a:latin typeface="Times New Roman" pitchFamily="18" charset="0"/>
                <a:cs typeface="Times New Roman" pitchFamily="18" charset="0"/>
              </a:rPr>
              <a:t>Україні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Діапазон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її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застовування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достатньо</a:t>
            </a:r>
            <a:r>
              <a:rPr lang="ru-RU" sz="2000" dirty="0" smtClean="0">
                <a:latin typeface="Times New Roman" pitchFamily="18" charset="0"/>
                <a:cs typeface="Times New Roman" pitchFamily="18" charset="0"/>
              </a:rPr>
              <a:t> широкий – </a:t>
            </a:r>
            <a:r>
              <a:rPr lang="ru-RU" sz="2000" dirty="0" err="1" smtClean="0">
                <a:latin typeface="Times New Roman" pitchFamily="18" charset="0"/>
                <a:cs typeface="Times New Roman" pitchFamily="18" charset="0"/>
              </a:rPr>
              <a:t>це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й</a:t>
            </a:r>
            <a:r>
              <a:rPr lang="ru-RU" sz="2000" dirty="0" smtClean="0">
                <a:latin typeface="Times New Roman" pitchFamily="18" charset="0"/>
                <a:cs typeface="Times New Roman" pitchFamily="18" charset="0"/>
              </a:rPr>
              <a:t> пряма цензура у </a:t>
            </a:r>
            <a:r>
              <a:rPr lang="ru-RU" sz="2000" dirty="0" err="1" smtClean="0">
                <a:latin typeface="Times New Roman" pitchFamily="18" charset="0"/>
                <a:cs typeface="Times New Roman" pitchFamily="18" charset="0"/>
              </a:rPr>
              <a:t>формі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замовлень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або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нарядів</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цензура </a:t>
            </a:r>
            <a:r>
              <a:rPr lang="ru-RU" sz="2000" dirty="0" err="1" smtClean="0">
                <a:latin typeface="Times New Roman" pitchFamily="18" charset="0"/>
                <a:cs typeface="Times New Roman" pitchFamily="18" charset="0"/>
              </a:rPr>
              <a:t>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держзамовлення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що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впроваджується</a:t>
            </a:r>
            <a:r>
              <a:rPr lang="ru-RU" sz="2000" dirty="0" smtClean="0">
                <a:latin typeface="Times New Roman" pitchFamily="18" charset="0"/>
                <a:cs typeface="Times New Roman" pitchFamily="18" charset="0"/>
              </a:rPr>
              <a:t> шляхом </a:t>
            </a:r>
            <a:r>
              <a:rPr lang="ru-RU" sz="2000" dirty="0" err="1" smtClean="0">
                <a:latin typeface="Times New Roman" pitchFamily="18" charset="0"/>
                <a:cs typeface="Times New Roman" pitchFamily="18" charset="0"/>
              </a:rPr>
              <a:t>зняття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сюжетів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прогам</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публікацій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присвячуються</a:t>
            </a:r>
            <a:r>
              <a:rPr lang="ru-RU" sz="2000" dirty="0" smtClean="0">
                <a:latin typeface="Times New Roman" pitchFamily="18" charset="0"/>
                <a:cs typeface="Times New Roman" pitchFamily="18" charset="0"/>
              </a:rPr>
              <a:t> проблемам </a:t>
            </a:r>
            <a:r>
              <a:rPr lang="ru-RU" sz="2000" dirty="0" err="1" smtClean="0">
                <a:latin typeface="Times New Roman" pitchFamily="18" charset="0"/>
                <a:cs typeface="Times New Roman" pitchFamily="18" charset="0"/>
              </a:rPr>
              <a:t>навмисно</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нерозголошеним</a:t>
            </a:r>
            <a:r>
              <a:rPr lang="ru-RU" sz="2000" dirty="0" smtClean="0">
                <a:latin typeface="Times New Roman" pitchFamily="18" charset="0"/>
                <a:cs typeface="Times New Roman" pitchFamily="18" charset="0"/>
              </a:rPr>
              <a:t> для </a:t>
            </a:r>
            <a:r>
              <a:rPr lang="ru-RU" sz="2000" dirty="0" err="1" smtClean="0">
                <a:latin typeface="Times New Roman" pitchFamily="18" charset="0"/>
                <a:cs typeface="Times New Roman" pitchFamily="18" charset="0"/>
              </a:rPr>
              <a:t>широкої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громадськості</a:t>
            </a:r>
            <a:r>
              <a:rPr lang="ru-RU" sz="2000" dirty="0" smtClean="0">
                <a:latin typeface="Times New Roman" pitchFamily="18" charset="0"/>
                <a:cs typeface="Times New Roman" pitchFamily="18" charset="0"/>
              </a:rPr>
              <a:t>, цензура в </a:t>
            </a:r>
            <a:r>
              <a:rPr lang="ru-RU" sz="2000" dirty="0" err="1" smtClean="0">
                <a:latin typeface="Times New Roman" pitchFamily="18" charset="0"/>
                <a:cs typeface="Times New Roman" pitchFamily="18" charset="0"/>
              </a:rPr>
              <a:t>образі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інституту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акредитації</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який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має</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законні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повноваження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позбавляти</a:t>
            </a:r>
            <a:r>
              <a:rPr lang="ru-RU" sz="2000" dirty="0" smtClean="0">
                <a:latin typeface="Times New Roman" pitchFamily="18" charset="0"/>
                <a:cs typeface="Times New Roman" pitchFamily="18" charset="0"/>
              </a:rPr>
              <a:t> права на </a:t>
            </a:r>
            <a:r>
              <a:rPr lang="ru-RU" sz="2000" dirty="0" err="1" smtClean="0">
                <a:latin typeface="Times New Roman" pitchFamily="18" charset="0"/>
                <a:cs typeface="Times New Roman" pitchFamily="18" charset="0"/>
              </a:rPr>
              <a:t>існування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будь-яке</a:t>
            </a:r>
            <a:r>
              <a:rPr lang="ru-RU" sz="2000" dirty="0" smtClean="0">
                <a:latin typeface="Times New Roman" pitchFamily="18" charset="0"/>
                <a:cs typeface="Times New Roman" pitchFamily="18" charset="0"/>
              </a:rPr>
              <a:t> виданная. А </a:t>
            </a:r>
            <a:r>
              <a:rPr lang="ru-RU" sz="2000" dirty="0" err="1" smtClean="0">
                <a:latin typeface="Times New Roman" pitchFamily="18" charset="0"/>
                <a:cs typeface="Times New Roman" pitchFamily="18" charset="0"/>
              </a:rPr>
              <a:t>нинішня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політична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соціальна</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економічна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ситуація</a:t>
            </a:r>
            <a:r>
              <a:rPr lang="ru-RU" sz="2000" dirty="0" smtClean="0">
                <a:latin typeface="Times New Roman" pitchFamily="18" charset="0"/>
                <a:cs typeface="Times New Roman" pitchFamily="18" charset="0"/>
              </a:rPr>
              <a:t> в </a:t>
            </a:r>
            <a:r>
              <a:rPr lang="ru-RU" sz="2000" dirty="0" err="1" smtClean="0">
                <a:latin typeface="Times New Roman" pitchFamily="18" charset="0"/>
                <a:cs typeface="Times New Roman" pitchFamily="18" charset="0"/>
              </a:rPr>
              <a:t>Україні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спонукає</a:t>
            </a:r>
            <a:r>
              <a:rPr lang="ru-RU" sz="2000" dirty="0" smtClean="0">
                <a:latin typeface="Times New Roman" pitchFamily="18" charset="0"/>
                <a:cs typeface="Times New Roman" pitchFamily="18" charset="0"/>
              </a:rPr>
              <a:t> до </a:t>
            </a:r>
            <a:r>
              <a:rPr lang="ru-RU" sz="2000" dirty="0" err="1" smtClean="0">
                <a:latin typeface="Times New Roman" pitchFamily="18" charset="0"/>
                <a:cs typeface="Times New Roman" pitchFamily="18" charset="0"/>
              </a:rPr>
              <a:t>роздумів</a:t>
            </a:r>
            <a:r>
              <a:rPr lang="ru-RU" sz="2000" dirty="0" smtClean="0">
                <a:latin typeface="Times New Roman" pitchFamily="18" charset="0"/>
                <a:cs typeface="Times New Roman" pitchFamily="18" charset="0"/>
              </a:rPr>
              <a:t> та </a:t>
            </a:r>
            <a:r>
              <a:rPr lang="ru-RU" sz="2000" dirty="0" err="1" smtClean="0">
                <a:latin typeface="Times New Roman" pitchFamily="18" charset="0"/>
                <a:cs typeface="Times New Roman" pitchFamily="18" charset="0"/>
              </a:rPr>
              <a:t>запитань</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чи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будуть</a:t>
            </a:r>
            <a:r>
              <a:rPr lang="ru-RU" sz="2000" dirty="0" smtClean="0">
                <a:latin typeface="Times New Roman" pitchFamily="18" charset="0"/>
                <a:cs typeface="Times New Roman" pitchFamily="18" charset="0"/>
              </a:rPr>
              <a:t> колись </a:t>
            </a:r>
            <a:r>
              <a:rPr lang="ru-RU" sz="2000" dirty="0" err="1" smtClean="0">
                <a:latin typeface="Times New Roman" pitchFamily="18" charset="0"/>
                <a:cs typeface="Times New Roman" pitchFamily="18" charset="0"/>
              </a:rPr>
              <a:t>існувати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вільні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демократичні</a:t>
            </a:r>
            <a:r>
              <a:rPr lang="ru-RU" sz="2000" dirty="0" smtClean="0">
                <a:latin typeface="Times New Roman" pitchFamily="18" charset="0"/>
                <a:cs typeface="Times New Roman" pitchFamily="18" charset="0"/>
              </a:rPr>
              <a:t> ЗМІ,  свобода слова та правильно </a:t>
            </a:r>
            <a:r>
              <a:rPr lang="ru-RU" sz="2000" dirty="0" err="1" smtClean="0">
                <a:latin typeface="Times New Roman" pitchFamily="18" charset="0"/>
                <a:cs typeface="Times New Roman" pitchFamily="18" charset="0"/>
              </a:rPr>
              <a:t>застосовувана</a:t>
            </a:r>
            <a:r>
              <a:rPr lang="ru-RU" sz="2000" dirty="0" smtClean="0">
                <a:latin typeface="Times New Roman" pitchFamily="18" charset="0"/>
                <a:cs typeface="Times New Roman" pitchFamily="18" charset="0"/>
              </a:rPr>
              <a:t> цензура в </a:t>
            </a:r>
            <a:r>
              <a:rPr lang="ru-RU" sz="2000" dirty="0" err="1" smtClean="0">
                <a:latin typeface="Times New Roman" pitchFamily="18" charset="0"/>
                <a:cs typeface="Times New Roman" pitchFamily="18" charset="0"/>
              </a:rPr>
              <a:t>Україні</a:t>
            </a:r>
            <a:r>
              <a:rPr lang="ru-RU" sz="2000" dirty="0" smtClean="0">
                <a:latin typeface="Times New Roman" pitchFamily="18" charset="0"/>
                <a:cs typeface="Times New Roman" pitchFamily="18" charset="0"/>
              </a:rPr>
              <a:t>.</a:t>
            </a:r>
          </a:p>
          <a:p>
            <a:endParaRPr lang="ru-RU" dirty="0"/>
          </a:p>
        </p:txBody>
      </p:sp>
      <p:pic>
        <p:nvPicPr>
          <p:cNvPr id="4" name="Рисунок 3" descr="Рисунок21.jpg"/>
          <p:cNvPicPr>
            <a:picLocks noChangeAspect="1"/>
          </p:cNvPicPr>
          <p:nvPr/>
        </p:nvPicPr>
        <p:blipFill>
          <a:blip r:embed="rId2"/>
          <a:srcRect l="2061" t="6539" r="2103" b="8458"/>
          <a:stretch>
            <a:fillRect/>
          </a:stretch>
        </p:blipFill>
        <p:spPr>
          <a:xfrm>
            <a:off x="1214414" y="4857760"/>
            <a:ext cx="6643734" cy="185738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0166" y="1643050"/>
            <a:ext cx="6572296" cy="1828193"/>
          </a:xfrm>
        </p:spPr>
        <p:txBody>
          <a:bodyPr/>
          <a:lstStyle/>
          <a:p>
            <a:r>
              <a:rPr lang="uk-UA" sz="6600" dirty="0" smtClean="0">
                <a:latin typeface="Times New Roman" pitchFamily="18" charset="0"/>
                <a:cs typeface="Times New Roman" pitchFamily="18" charset="0"/>
              </a:rPr>
              <a:t>Дякую за увагу! </a:t>
            </a:r>
            <a:r>
              <a:rPr lang="uk-UA" dirty="0" smtClean="0">
                <a:sym typeface="Wingdings" pitchFamily="2" charset="2"/>
              </a:rPr>
              <a:t></a:t>
            </a:r>
            <a:endParaRPr lang="ru-RU" dirty="0"/>
          </a:p>
        </p:txBody>
      </p:sp>
      <p:pic>
        <p:nvPicPr>
          <p:cNvPr id="4" name="Рисунок 3" descr="journalist-3.jpg"/>
          <p:cNvPicPr>
            <a:picLocks noChangeAspect="1"/>
          </p:cNvPicPr>
          <p:nvPr/>
        </p:nvPicPr>
        <p:blipFill>
          <a:blip r:embed="rId2" cstate="print"/>
          <a:stretch>
            <a:fillRect/>
          </a:stretch>
        </p:blipFill>
        <p:spPr>
          <a:xfrm>
            <a:off x="3000364" y="4929198"/>
            <a:ext cx="3247249" cy="1928802"/>
          </a:xfrm>
          <a:prstGeom prst="rect">
            <a:avLst/>
          </a:prstGeom>
        </p:spPr>
      </p:pic>
      <p:pic>
        <p:nvPicPr>
          <p:cNvPr id="5" name="Рисунок 4" descr="Рисунок1.jpg"/>
          <p:cNvPicPr>
            <a:picLocks noChangeAspect="1"/>
          </p:cNvPicPr>
          <p:nvPr/>
        </p:nvPicPr>
        <p:blipFill>
          <a:blip r:embed="rId3"/>
          <a:stretch>
            <a:fillRect/>
          </a:stretch>
        </p:blipFill>
        <p:spPr>
          <a:xfrm>
            <a:off x="6215074" y="4929198"/>
            <a:ext cx="2928926" cy="1928802"/>
          </a:xfrm>
          <a:prstGeom prst="rect">
            <a:avLst/>
          </a:prstGeom>
        </p:spPr>
      </p:pic>
      <p:pic>
        <p:nvPicPr>
          <p:cNvPr id="6" name="Рисунок 5" descr="Рисунок16.jpg"/>
          <p:cNvPicPr>
            <a:picLocks noChangeAspect="1"/>
          </p:cNvPicPr>
          <p:nvPr/>
        </p:nvPicPr>
        <p:blipFill>
          <a:blip r:embed="rId4"/>
          <a:stretch>
            <a:fillRect/>
          </a:stretch>
        </p:blipFill>
        <p:spPr>
          <a:xfrm>
            <a:off x="0" y="4929198"/>
            <a:ext cx="3000364" cy="1928802"/>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8715436" cy="1921939"/>
          </a:xfrm>
        </p:spPr>
        <p:txBody>
          <a:bodyPr/>
          <a:lstStyle/>
          <a:p>
            <a:r>
              <a:rPr lang="ru-RU" dirty="0" smtClean="0"/>
              <a:t> </a:t>
            </a:r>
            <a:r>
              <a:rPr lang="ru-RU" sz="3600" dirty="0" err="1" smtClean="0">
                <a:latin typeface="Times New Roman" pitchFamily="18" charset="0"/>
                <a:cs typeface="Times New Roman" pitchFamily="18" charset="0"/>
              </a:rPr>
              <a:t>Засоби</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масової</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інформації</a:t>
            </a:r>
            <a:r>
              <a:rPr lang="ru-RU" sz="3600" dirty="0" smtClean="0">
                <a:latin typeface="Times New Roman" pitchFamily="18" charset="0"/>
                <a:cs typeface="Times New Roman" pitchFamily="18" charset="0"/>
              </a:rPr>
              <a:t> (ЗМІ) —— </a:t>
            </a:r>
            <a:r>
              <a:rPr lang="ru-RU" sz="3600" dirty="0" err="1" smtClean="0">
                <a:latin typeface="Times New Roman" pitchFamily="18" charset="0"/>
                <a:cs typeface="Times New Roman" pitchFamily="18" charset="0"/>
              </a:rPr>
              <a:t>звернення</a:t>
            </a:r>
            <a:r>
              <a:rPr lang="ru-RU" sz="3600" dirty="0" smtClean="0">
                <a:latin typeface="Times New Roman" pitchFamily="18" charset="0"/>
                <a:cs typeface="Times New Roman" pitchFamily="18" charset="0"/>
              </a:rPr>
              <a:t> до </a:t>
            </a:r>
            <a:r>
              <a:rPr lang="ru-RU" sz="3600" dirty="0" err="1" smtClean="0">
                <a:latin typeface="Times New Roman" pitchFamily="18" charset="0"/>
                <a:cs typeface="Times New Roman" pitchFamily="18" charset="0"/>
              </a:rPr>
              <a:t>масової</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аудиторії</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доступність</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багатьом</a:t>
            </a:r>
            <a:r>
              <a:rPr lang="ru-RU" sz="3600" dirty="0" smtClean="0">
                <a:latin typeface="Times New Roman" pitchFamily="18" charset="0"/>
                <a:cs typeface="Times New Roman" pitchFamily="18" charset="0"/>
              </a:rPr>
              <a:t> людям, </a:t>
            </a:r>
            <a:r>
              <a:rPr lang="ru-RU" sz="3600" dirty="0" err="1" smtClean="0">
                <a:latin typeface="Times New Roman" pitchFamily="18" charset="0"/>
                <a:cs typeface="Times New Roman" pitchFamily="18" charset="0"/>
              </a:rPr>
              <a:t>корпоративний</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зміст</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виробництва</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і</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розповсюдження</a:t>
            </a:r>
            <a:r>
              <a:rPr lang="ru-RU" sz="3600" dirty="0" smtClean="0">
                <a:latin typeface="Times New Roman" pitchFamily="18" charset="0"/>
                <a:cs typeface="Times New Roman" pitchFamily="18" charset="0"/>
              </a:rPr>
              <a:t> </a:t>
            </a:r>
            <a:r>
              <a:rPr lang="ru-RU" sz="3600" dirty="0" err="1" smtClean="0">
                <a:latin typeface="Times New Roman" pitchFamily="18" charset="0"/>
                <a:cs typeface="Times New Roman" pitchFamily="18" charset="0"/>
              </a:rPr>
              <a:t>інформації</a:t>
            </a:r>
            <a:r>
              <a:rPr lang="ru-RU" sz="3600" dirty="0" smtClean="0">
                <a:latin typeface="Times New Roman" pitchFamily="18" charset="0"/>
                <a:cs typeface="Times New Roman" pitchFamily="18" charset="0"/>
              </a:rPr>
              <a:t>. </a:t>
            </a:r>
            <a:endParaRPr lang="ru-RU" sz="3600" dirty="0">
              <a:latin typeface="Times New Roman" pitchFamily="18" charset="0"/>
              <a:cs typeface="Times New Roman" pitchFamily="18" charset="0"/>
            </a:endParaRPr>
          </a:p>
        </p:txBody>
      </p:sp>
      <p:pic>
        <p:nvPicPr>
          <p:cNvPr id="7" name="Рисунок 6" descr="4154655-340181-silhouette-head-mass-media.jpg"/>
          <p:cNvPicPr>
            <a:picLocks noChangeAspect="1"/>
          </p:cNvPicPr>
          <p:nvPr/>
        </p:nvPicPr>
        <p:blipFill>
          <a:blip r:embed="rId2"/>
          <a:stretch>
            <a:fillRect/>
          </a:stretch>
        </p:blipFill>
        <p:spPr>
          <a:xfrm>
            <a:off x="6286512" y="3571876"/>
            <a:ext cx="2534610" cy="2534610"/>
          </a:xfrm>
          <a:prstGeom prst="rect">
            <a:avLst/>
          </a:prstGeom>
          <a:ln>
            <a:noFill/>
          </a:ln>
          <a:effectLst>
            <a:softEdge rad="112500"/>
          </a:effectLst>
        </p:spPr>
      </p:pic>
      <p:pic>
        <p:nvPicPr>
          <p:cNvPr id="8" name="Рисунок 7" descr="487598146d1cdba0c9123a0364fd025c.jpg"/>
          <p:cNvPicPr>
            <a:picLocks noChangeAspect="1"/>
          </p:cNvPicPr>
          <p:nvPr/>
        </p:nvPicPr>
        <p:blipFill>
          <a:blip r:embed="rId3"/>
          <a:stretch>
            <a:fillRect/>
          </a:stretch>
        </p:blipFill>
        <p:spPr>
          <a:xfrm>
            <a:off x="928662" y="3143248"/>
            <a:ext cx="4714876" cy="294679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928670"/>
            <a:ext cx="8286808" cy="3929090"/>
          </a:xfrm>
        </p:spPr>
        <p:txBody>
          <a:bodyPr/>
          <a:lstStyle/>
          <a:p>
            <a:r>
              <a:rPr lang="uk-UA" sz="2800" u="sng" dirty="0" smtClean="0">
                <a:solidFill>
                  <a:schemeClr val="tx1"/>
                </a:solidFill>
                <a:latin typeface="Times New Roman" pitchFamily="18" charset="0"/>
                <a:cs typeface="Times New Roman" pitchFamily="18" charset="0"/>
              </a:rPr>
              <a:t>Друковані засоби масової інформації</a:t>
            </a:r>
            <a:r>
              <a:rPr lang="uk-UA" sz="2800" dirty="0" smtClean="0">
                <a:solidFill>
                  <a:schemeClr val="tx1"/>
                </a:solidFill>
                <a:latin typeface="Times New Roman" pitchFamily="18" charset="0"/>
                <a:cs typeface="Times New Roman" pitchFamily="18" charset="0"/>
              </a:rPr>
              <a:t> – преса ( газети, журнали, бюлетені, тощо), які мають постійну назву, нумерацію й періодично виходять у світ</a:t>
            </a:r>
            <a:r>
              <a:rPr lang="uk-UA" sz="2800" dirty="0" smtClean="0">
                <a:solidFill>
                  <a:schemeClr val="tx1"/>
                </a:solidFill>
                <a:latin typeface="Times New Roman" pitchFamily="18" charset="0"/>
                <a:cs typeface="Times New Roman" pitchFamily="18" charset="0"/>
              </a:rPr>
              <a:t>;</a:t>
            </a:r>
            <a:br>
              <a:rPr lang="uk-UA" sz="2800" dirty="0" smtClean="0">
                <a:solidFill>
                  <a:schemeClr val="tx1"/>
                </a:solidFill>
                <a:latin typeface="Times New Roman" pitchFamily="18" charset="0"/>
                <a:cs typeface="Times New Roman" pitchFamily="18" charset="0"/>
              </a:rPr>
            </a:br>
            <a:r>
              <a:rPr lang="uk-UA" sz="2800" dirty="0" smtClean="0">
                <a:solidFill>
                  <a:schemeClr val="tx1"/>
                </a:solidFill>
                <a:latin typeface="Times New Roman" pitchFamily="18" charset="0"/>
                <a:cs typeface="Times New Roman" pitchFamily="18" charset="0"/>
              </a:rPr>
              <a:t/>
            </a:r>
            <a:br>
              <a:rPr lang="uk-UA" sz="2800" dirty="0" smtClean="0">
                <a:solidFill>
                  <a:schemeClr val="tx1"/>
                </a:solidFill>
                <a:latin typeface="Times New Roman" pitchFamily="18" charset="0"/>
                <a:cs typeface="Times New Roman" pitchFamily="18" charset="0"/>
              </a:rPr>
            </a:br>
            <a:r>
              <a:rPr lang="uk-UA" sz="2800" u="sng" dirty="0" smtClean="0">
                <a:solidFill>
                  <a:schemeClr val="tx1"/>
                </a:solidFill>
                <a:latin typeface="Times New Roman" pitchFamily="18" charset="0"/>
                <a:cs typeface="Times New Roman" pitchFamily="18" charset="0"/>
              </a:rPr>
              <a:t>Недруковані </a:t>
            </a:r>
            <a:r>
              <a:rPr lang="uk-UA" sz="2800" u="sng" dirty="0" smtClean="0">
                <a:solidFill>
                  <a:schemeClr val="tx1"/>
                </a:solidFill>
                <a:latin typeface="Times New Roman" pitchFamily="18" charset="0"/>
                <a:cs typeface="Times New Roman" pitchFamily="18" charset="0"/>
              </a:rPr>
              <a:t>засоби та способи</a:t>
            </a:r>
            <a:r>
              <a:rPr lang="uk-UA" sz="2800" dirty="0" smtClean="0">
                <a:solidFill>
                  <a:schemeClr val="tx1"/>
                </a:solidFill>
                <a:latin typeface="Times New Roman" pitchFamily="18" charset="0"/>
                <a:cs typeface="Times New Roman" pitchFamily="18" charset="0"/>
              </a:rPr>
              <a:t> передачі на відстань звукової або візуальної інформації (Інтернет, кіно, телебачення) </a:t>
            </a:r>
            <a:r>
              <a:rPr lang="ru-RU" sz="2800" dirty="0" smtClean="0"/>
              <a:t/>
            </a:r>
            <a:br>
              <a:rPr lang="ru-RU" sz="2800" dirty="0" smtClean="0"/>
            </a:br>
            <a:r>
              <a:rPr lang="ru-RU" sz="2800" dirty="0" smtClean="0"/>
              <a:t/>
            </a:r>
            <a:br>
              <a:rPr lang="ru-RU" sz="2800" dirty="0" smtClean="0"/>
            </a:br>
            <a:endParaRPr lang="ru-RU" sz="2800" dirty="0"/>
          </a:p>
        </p:txBody>
      </p:sp>
      <p:sp>
        <p:nvSpPr>
          <p:cNvPr id="3" name="Подзаголовок 2"/>
          <p:cNvSpPr>
            <a:spLocks noGrp="1"/>
          </p:cNvSpPr>
          <p:nvPr>
            <p:ph type="subTitle" idx="1"/>
          </p:nvPr>
        </p:nvSpPr>
        <p:spPr>
          <a:xfrm>
            <a:off x="2714612" y="142852"/>
            <a:ext cx="3286148" cy="461665"/>
          </a:xfrm>
        </p:spPr>
        <p:txBody>
          <a:bodyPr/>
          <a:lstStyle/>
          <a:p>
            <a:r>
              <a:rPr lang="uk-UA" sz="4800" u="sng" dirty="0" smtClean="0">
                <a:effectLst>
                  <a:outerShdw blurRad="38100" dist="38100" dir="2700000" algn="tl">
                    <a:srgbClr val="000000">
                      <a:alpha val="43137"/>
                    </a:srgbClr>
                  </a:outerShdw>
                </a:effectLst>
                <a:latin typeface="Times New Roman" pitchFamily="18" charset="0"/>
                <a:cs typeface="Times New Roman" pitchFamily="18" charset="0"/>
              </a:rPr>
              <a:t>Види ЗМІ:</a:t>
            </a:r>
            <a:endParaRPr lang="ru-RU" sz="4800" u="sng"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Рисунок4.png"/>
          <p:cNvPicPr>
            <a:picLocks noChangeAspect="1"/>
          </p:cNvPicPr>
          <p:nvPr/>
        </p:nvPicPr>
        <p:blipFill>
          <a:blip r:embed="rId2"/>
          <a:stretch>
            <a:fillRect/>
          </a:stretch>
        </p:blipFill>
        <p:spPr>
          <a:xfrm>
            <a:off x="4857752" y="4071943"/>
            <a:ext cx="3000396" cy="2786058"/>
          </a:xfrm>
          <a:prstGeom prst="rect">
            <a:avLst/>
          </a:prstGeom>
          <a:ln>
            <a:noFill/>
          </a:ln>
          <a:effectLst>
            <a:softEdge rad="112500"/>
          </a:effectLst>
        </p:spPr>
      </p:pic>
      <p:pic>
        <p:nvPicPr>
          <p:cNvPr id="6" name="Рисунок 5" descr="Рисунhlkок4.png"/>
          <p:cNvPicPr>
            <a:picLocks noChangeAspect="1"/>
          </p:cNvPicPr>
          <p:nvPr/>
        </p:nvPicPr>
        <p:blipFill>
          <a:blip r:embed="rId3"/>
          <a:stretch>
            <a:fillRect/>
          </a:stretch>
        </p:blipFill>
        <p:spPr>
          <a:xfrm>
            <a:off x="928662" y="4087659"/>
            <a:ext cx="2714644" cy="277034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1643050"/>
            <a:ext cx="6929486" cy="3714776"/>
          </a:xfrm>
        </p:spPr>
        <p:txBody>
          <a:bodyPr/>
          <a:lstStyle/>
          <a:p>
            <a:pPr lvl="0"/>
            <a:r>
              <a:rPr lang="ru-RU" dirty="0" smtClean="0"/>
              <a:t/>
            </a:r>
            <a:br>
              <a:rPr lang="ru-RU" dirty="0" smtClean="0"/>
            </a:br>
            <a:r>
              <a:rPr lang="ru-RU" dirty="0" smtClean="0"/>
              <a:t/>
            </a:r>
            <a:br>
              <a:rPr lang="ru-RU" dirty="0" smtClean="0"/>
            </a:br>
            <a:endParaRPr lang="ru-RU" dirty="0"/>
          </a:p>
        </p:txBody>
      </p:sp>
      <p:sp>
        <p:nvSpPr>
          <p:cNvPr id="3" name="Подзаголовок 2"/>
          <p:cNvSpPr>
            <a:spLocks noGrp="1"/>
          </p:cNvSpPr>
          <p:nvPr>
            <p:ph type="subTitle" idx="1"/>
          </p:nvPr>
        </p:nvSpPr>
        <p:spPr>
          <a:xfrm>
            <a:off x="2214546" y="142852"/>
            <a:ext cx="3143272" cy="461665"/>
          </a:xfrm>
        </p:spPr>
        <p:txBody>
          <a:bodyPr/>
          <a:lstStyle/>
          <a:p>
            <a:r>
              <a:rPr lang="uk-UA" sz="4800" u="sng" dirty="0" smtClean="0">
                <a:effectLst>
                  <a:outerShdw blurRad="38100" dist="38100" dir="2700000" algn="tl">
                    <a:srgbClr val="000000">
                      <a:alpha val="43137"/>
                    </a:srgbClr>
                  </a:outerShdw>
                </a:effectLst>
              </a:rPr>
              <a:t>Функції:</a:t>
            </a:r>
            <a:endParaRPr lang="ru-RU" sz="4800" u="sng" dirty="0" smtClean="0">
              <a:effectLst>
                <a:outerShdw blurRad="38100" dist="38100" dir="2700000" algn="tl">
                  <a:srgbClr val="000000">
                    <a:alpha val="43137"/>
                  </a:srgbClr>
                </a:outerShdw>
              </a:effectLst>
            </a:endParaRPr>
          </a:p>
          <a:p>
            <a:endParaRPr lang="ru-RU" dirty="0"/>
          </a:p>
        </p:txBody>
      </p:sp>
      <p:pic>
        <p:nvPicPr>
          <p:cNvPr id="5" name="Рисунок 4" descr="online-journalism-news-keyboard.jpg"/>
          <p:cNvPicPr>
            <a:picLocks noChangeAspect="1"/>
          </p:cNvPicPr>
          <p:nvPr/>
        </p:nvPicPr>
        <p:blipFill>
          <a:blip r:embed="rId2"/>
          <a:stretch>
            <a:fillRect/>
          </a:stretch>
        </p:blipFill>
        <p:spPr>
          <a:xfrm>
            <a:off x="5286380" y="4780819"/>
            <a:ext cx="3857620" cy="2077180"/>
          </a:xfrm>
          <a:prstGeom prst="rect">
            <a:avLst/>
          </a:prstGeom>
          <a:ln>
            <a:noFill/>
          </a:ln>
          <a:effectLst>
            <a:softEdge rad="112500"/>
          </a:effectLst>
        </p:spPr>
      </p:pic>
      <p:sp>
        <p:nvSpPr>
          <p:cNvPr id="2049" name="Rectangle 1"/>
          <p:cNvSpPr>
            <a:spLocks noChangeArrowheads="1"/>
          </p:cNvSpPr>
          <p:nvPr/>
        </p:nvSpPr>
        <p:spPr bwMode="auto">
          <a:xfrm>
            <a:off x="0" y="1428736"/>
            <a:ext cx="9144000" cy="38164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57200" algn="l"/>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Надання інформації;</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Формування та управління індивідуальною та соціальною </a:t>
            </a:r>
            <a:r>
              <a:rPr kumimoji="0" lang="uk-UA"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свідомостю</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Мобілізаційна функція;</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Функція критики та контролю;</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Комунікативна функція;</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Функція зворотного </a:t>
            </a:r>
            <a:r>
              <a:rPr kumimoji="0" lang="uk-UA"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зв</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uk-UA"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язку</a:t>
            </a:r>
            <a:r>
              <a:rPr kumimoji="0" lang="uk-U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714480" y="214290"/>
            <a:ext cx="5762636" cy="1329595"/>
          </a:xfrm>
        </p:spPr>
        <p:txBody>
          <a:bodyPr/>
          <a:lstStyle/>
          <a:p>
            <a:r>
              <a:rPr lang="uk-UA" u="sng" dirty="0">
                <a:solidFill>
                  <a:schemeClr val="tx1"/>
                </a:solidFill>
                <a:latin typeface="Times New Roman" pitchFamily="18" charset="0"/>
                <a:cs typeface="Times New Roman" pitchFamily="18" charset="0"/>
              </a:rPr>
              <a:t>Характерні риси ЗМІ:</a:t>
            </a:r>
            <a:r>
              <a:rPr lang="ru-RU" dirty="0"/>
              <a:t/>
            </a:r>
            <a:br>
              <a:rPr lang="ru-RU" dirty="0"/>
            </a:br>
            <a:endParaRPr lang="ru-RU" dirty="0"/>
          </a:p>
        </p:txBody>
      </p:sp>
      <p:sp>
        <p:nvSpPr>
          <p:cNvPr id="6" name="Содержимое 5"/>
          <p:cNvSpPr>
            <a:spLocks noGrp="1"/>
          </p:cNvSpPr>
          <p:nvPr>
            <p:ph idx="1"/>
          </p:nvPr>
        </p:nvSpPr>
        <p:spPr>
          <a:xfrm>
            <a:off x="428596" y="1071546"/>
            <a:ext cx="8382000" cy="3939540"/>
          </a:xfrm>
        </p:spPr>
        <p:txBody>
          <a:bodyPr/>
          <a:lstStyle/>
          <a:p>
            <a:pPr lvl="0"/>
            <a:r>
              <a:rPr lang="uk-UA" dirty="0" smtClean="0">
                <a:latin typeface="Times New Roman" pitchFamily="18" charset="0"/>
                <a:cs typeface="Times New Roman" pitchFamily="18" charset="0"/>
              </a:rPr>
              <a:t>Публічність (необмежене, </a:t>
            </a:r>
            <a:r>
              <a:rPr lang="uk-UA" dirty="0" err="1" smtClean="0">
                <a:latin typeface="Times New Roman" pitchFamily="18" charset="0"/>
                <a:cs typeface="Times New Roman" pitchFamily="18" charset="0"/>
              </a:rPr>
              <a:t>неперсоніфіковане</a:t>
            </a:r>
            <a:r>
              <a:rPr lang="uk-UA" dirty="0" smtClean="0">
                <a:latin typeface="Times New Roman" pitchFamily="18" charset="0"/>
                <a:cs typeface="Times New Roman" pitchFamily="18" charset="0"/>
              </a:rPr>
              <a:t> коло споживачів);</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Наявність спеціальних технічних засобів;</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Непряма, розділена в просторі та часі взаємодія комунікаційних партнерів;</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Непостійний характер аудиторії;</a:t>
            </a:r>
            <a:endParaRPr lang="ru-RU" dirty="0" smtClean="0">
              <a:latin typeface="Times New Roman" pitchFamily="18" charset="0"/>
              <a:cs typeface="Times New Roman" pitchFamily="18" charset="0"/>
            </a:endParaRPr>
          </a:p>
          <a:p>
            <a:pPr lvl="0"/>
            <a:r>
              <a:rPr lang="uk-UA" dirty="0" smtClean="0">
                <a:latin typeface="Times New Roman" pitchFamily="18" charset="0"/>
                <a:cs typeface="Times New Roman" pitchFamily="18" charset="0"/>
              </a:rPr>
              <a:t>Переважна </a:t>
            </a:r>
            <a:r>
              <a:rPr lang="uk-UA" dirty="0" err="1" smtClean="0">
                <a:latin typeface="Times New Roman" pitchFamily="18" charset="0"/>
                <a:cs typeface="Times New Roman" pitchFamily="18" charset="0"/>
              </a:rPr>
              <a:t>односпрямованість</a:t>
            </a:r>
            <a:r>
              <a:rPr lang="uk-UA" dirty="0" smtClean="0">
                <a:latin typeface="Times New Roman" pitchFamily="18" charset="0"/>
                <a:cs typeface="Times New Roman" pitchFamily="18" charset="0"/>
              </a:rPr>
              <a:t> впливу від </a:t>
            </a:r>
            <a:r>
              <a:rPr lang="uk-UA" dirty="0" err="1" smtClean="0">
                <a:latin typeface="Times New Roman" pitchFamily="18" charset="0"/>
                <a:cs typeface="Times New Roman" pitchFamily="18" charset="0"/>
              </a:rPr>
              <a:t>комунікатора</a:t>
            </a:r>
            <a:r>
              <a:rPr lang="uk-UA" dirty="0" smtClean="0">
                <a:latin typeface="Times New Roman" pitchFamily="18" charset="0"/>
                <a:cs typeface="Times New Roman" pitchFamily="18" charset="0"/>
              </a:rPr>
              <a:t> до реципієнта. </a:t>
            </a:r>
            <a:endParaRPr lang="ru-RU" dirty="0" smtClean="0">
              <a:latin typeface="Times New Roman" pitchFamily="18" charset="0"/>
              <a:cs typeface="Times New Roman" pitchFamily="18" charset="0"/>
            </a:endParaRPr>
          </a:p>
        </p:txBody>
      </p:sp>
      <p:pic>
        <p:nvPicPr>
          <p:cNvPr id="7" name="Рисунок 6" descr="images.jpg"/>
          <p:cNvPicPr>
            <a:picLocks noChangeAspect="1"/>
          </p:cNvPicPr>
          <p:nvPr/>
        </p:nvPicPr>
        <p:blipFill>
          <a:blip r:embed="rId2"/>
          <a:stretch>
            <a:fillRect/>
          </a:stretch>
        </p:blipFill>
        <p:spPr>
          <a:xfrm>
            <a:off x="6000760" y="4556971"/>
            <a:ext cx="2786050" cy="2301029"/>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3767185"/>
          </a:xfrm>
        </p:spPr>
        <p:txBody>
          <a:bodyPr/>
          <a:lstStyle/>
          <a:p>
            <a:r>
              <a:rPr lang="ru-RU" sz="3200" b="1" dirty="0" err="1">
                <a:latin typeface="Times New Roman" pitchFamily="18" charset="0"/>
                <a:cs typeface="Times New Roman" pitchFamily="18" charset="0"/>
              </a:rPr>
              <a:t>Преса</a:t>
            </a:r>
            <a:r>
              <a:rPr sz="3200">
                <a:latin typeface="Times New Roman" pitchFamily="18" charset="0"/>
                <a:cs typeface="Times New Roman" pitchFamily="18" charset="0"/>
              </a:rPr>
              <a:t> — </a:t>
            </a:r>
            <a:r>
              <a:rPr lang="ru-RU" sz="3200" dirty="0" err="1">
                <a:latin typeface="Times New Roman" pitchFamily="18" charset="0"/>
                <a:cs typeface="Times New Roman" pitchFamily="18" charset="0"/>
              </a:rPr>
              <a:t>друковані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засоби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масової</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інформації</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періодичні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друковані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видання</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які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виходять</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під</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постійною</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назвою</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з</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періодичністю</a:t>
            </a:r>
            <a:r>
              <a:rPr lang="ru-RU" sz="3200" dirty="0">
                <a:latin typeface="Times New Roman" pitchFamily="18" charset="0"/>
                <a:cs typeface="Times New Roman" pitchFamily="18" charset="0"/>
              </a:rPr>
              <a:t> один </a:t>
            </a:r>
            <a:r>
              <a:rPr lang="ru-RU" sz="3200" dirty="0" err="1">
                <a:latin typeface="Times New Roman" pitchFamily="18" charset="0"/>
                <a:cs typeface="Times New Roman" pitchFamily="18" charset="0"/>
              </a:rPr>
              <a:t>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більше</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номерів</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випусків</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протягом</a:t>
            </a:r>
            <a:r>
              <a:rPr lang="ru-RU" sz="3200" dirty="0">
                <a:latin typeface="Times New Roman" pitchFamily="18" charset="0"/>
                <a:cs typeface="Times New Roman" pitchFamily="18" charset="0"/>
              </a:rPr>
              <a:t> року</a:t>
            </a:r>
            <a:r>
              <a:rPr sz="3200">
                <a:latin typeface="Times New Roman" pitchFamily="18" charset="0"/>
                <a:cs typeface="Times New Roman" pitchFamily="18" charset="0"/>
              </a:rPr>
              <a:t>. </a:t>
            </a:r>
            <a:r>
              <a:rPr lang="ru-RU" sz="3200" dirty="0" err="1">
                <a:latin typeface="Times New Roman" pitchFamily="18" charset="0"/>
                <a:cs typeface="Times New Roman" pitchFamily="18" charset="0"/>
              </a:rPr>
              <a:t>Під</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пресою</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розуміють</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газети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журнали</a:t>
            </a:r>
            <a:r>
              <a:rPr lang="ru-RU" sz="3200" dirty="0">
                <a:latin typeface="Times New Roman" pitchFamily="18" charset="0"/>
                <a:cs typeface="Times New Roman" pitchFamily="18" charset="0"/>
              </a:rPr>
              <a:t>, альманахи, </a:t>
            </a:r>
            <a:r>
              <a:rPr lang="ru-RU" sz="3200" dirty="0" err="1">
                <a:latin typeface="Times New Roman" pitchFamily="18" charset="0"/>
                <a:cs typeface="Times New Roman" pitchFamily="18" charset="0"/>
              </a:rPr>
              <a:t>збірки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бюлетені</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рідше</a:t>
            </a:r>
            <a:r>
              <a:rPr lang="ru-RU" sz="3200" dirty="0">
                <a:latin typeface="Times New Roman" pitchFamily="18" charset="0"/>
                <a:cs typeface="Times New Roman" pitchFamily="18" charset="0"/>
              </a:rPr>
              <a:t> книги, </a:t>
            </a:r>
            <a:r>
              <a:rPr lang="ru-RU" sz="3200" dirty="0" err="1">
                <a:latin typeface="Times New Roman" pitchFamily="18" charset="0"/>
                <a:cs typeface="Times New Roman" pitchFamily="18" charset="0"/>
              </a:rPr>
              <a:t>листівки</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що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мають</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визначений</a:t>
            </a:r>
            <a:r>
              <a:rPr lang="ru-RU" sz="3200" dirty="0">
                <a:latin typeface="Times New Roman" pitchFamily="18" charset="0"/>
                <a:cs typeface="Times New Roman" pitchFamily="18" charset="0"/>
              </a:rPr>
              <a:t> тираж. </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p:txBody>
      </p:sp>
      <p:pic>
        <p:nvPicPr>
          <p:cNvPr id="4" name="Содержимое 3" descr="Рисуjkb;нок4.png"/>
          <p:cNvPicPr>
            <a:picLocks noGrp="1" noChangeAspect="1"/>
          </p:cNvPicPr>
          <p:nvPr>
            <p:ph idx="1"/>
          </p:nvPr>
        </p:nvPicPr>
        <p:blipFill>
          <a:blip r:embed="rId2"/>
          <a:stretch>
            <a:fillRect/>
          </a:stretch>
        </p:blipFill>
        <p:spPr>
          <a:xfrm>
            <a:off x="285720" y="3643314"/>
            <a:ext cx="2236290" cy="2211387"/>
          </a:xfrm>
          <a:prstGeom prst="rect">
            <a:avLst/>
          </a:prstGeom>
          <a:ln>
            <a:noFill/>
          </a:ln>
          <a:effectLst>
            <a:softEdge rad="112500"/>
          </a:effectLst>
        </p:spPr>
      </p:pic>
      <p:pic>
        <p:nvPicPr>
          <p:cNvPr id="5" name="Рисунок 4" descr="Рисунок3.png"/>
          <p:cNvPicPr>
            <a:picLocks noChangeAspect="1"/>
          </p:cNvPicPr>
          <p:nvPr/>
        </p:nvPicPr>
        <p:blipFill>
          <a:blip r:embed="rId3"/>
          <a:stretch>
            <a:fillRect/>
          </a:stretch>
        </p:blipFill>
        <p:spPr>
          <a:xfrm>
            <a:off x="7429520" y="2857496"/>
            <a:ext cx="1487301" cy="2706400"/>
          </a:xfrm>
          <a:prstGeom prst="rect">
            <a:avLst/>
          </a:prstGeom>
          <a:ln>
            <a:noFill/>
          </a:ln>
          <a:effectLst>
            <a:softEdge rad="112500"/>
          </a:effectLst>
        </p:spPr>
      </p:pic>
      <p:pic>
        <p:nvPicPr>
          <p:cNvPr id="6" name="Рисунок 5" descr="Рисунок5.png"/>
          <p:cNvPicPr>
            <a:picLocks noChangeAspect="1"/>
          </p:cNvPicPr>
          <p:nvPr/>
        </p:nvPicPr>
        <p:blipFill>
          <a:blip r:embed="rId4"/>
          <a:stretch>
            <a:fillRect/>
          </a:stretch>
        </p:blipFill>
        <p:spPr>
          <a:xfrm>
            <a:off x="3428992" y="4143380"/>
            <a:ext cx="3322046" cy="221876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30189"/>
            <a:ext cx="8548718" cy="3913191"/>
          </a:xfrm>
        </p:spPr>
        <p:txBody>
          <a:bodyPr/>
          <a:lstStyle/>
          <a:p>
            <a:r>
              <a:rPr lang="vi-VN" sz="2800" b="1" dirty="0">
                <a:latin typeface="Times New Roman" pitchFamily="18" charset="0"/>
                <a:cs typeface="Times New Roman" pitchFamily="18" charset="0"/>
              </a:rPr>
              <a:t>Телеба́чення</a:t>
            </a:r>
            <a:r>
              <a:rPr lang="vi-VN" sz="2800" dirty="0">
                <a:latin typeface="Times New Roman" pitchFamily="18" charset="0"/>
                <a:cs typeface="Times New Roman" pitchFamily="18" charset="0"/>
              </a:rPr>
              <a:t>— загальний термін, що охоплює всі аспекти технології та практичної діяльності, пов’язаних з передачею зображень із звуковим супроводом на далекі віддалі. Телебачення є потужним засобом комунікації, засобом масової інформації. </a:t>
            </a:r>
            <a:r>
              <a:rPr lang="ru-RU" sz="2800" dirty="0" err="1" smtClean="0">
                <a:latin typeface="Times New Roman" pitchFamily="18" charset="0"/>
                <a:cs typeface="Times New Roman" pitchFamily="18" charset="0"/>
              </a:rPr>
              <a:t>Телебачення</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не </a:t>
            </a:r>
            <a:r>
              <a:rPr lang="ru-RU" sz="2800" dirty="0" err="1">
                <a:latin typeface="Times New Roman" pitchFamily="18" charset="0"/>
                <a:cs typeface="Times New Roman" pitchFamily="18" charset="0"/>
              </a:rPr>
              <a:t>знає</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політичних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географічних</a:t>
            </a:r>
            <a:r>
              <a:rPr lang="ru-RU" sz="2800" dirty="0">
                <a:latin typeface="Times New Roman" pitchFamily="18" charset="0"/>
                <a:cs typeface="Times New Roman" pitchFamily="18" charset="0"/>
              </a:rPr>
              <a:t> меж, </a:t>
            </a:r>
            <a:r>
              <a:rPr lang="ru-RU" sz="2800" dirty="0" err="1">
                <a:latin typeface="Times New Roman" pitchFamily="18" charset="0"/>
                <a:cs typeface="Times New Roman" pitchFamily="18" charset="0"/>
              </a:rPr>
              <a:t>долає</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простір</a:t>
            </a:r>
            <a:r>
              <a:rPr lang="ru-RU" sz="2800" dirty="0">
                <a:latin typeface="Times New Roman" pitchFamily="18" charset="0"/>
                <a:cs typeface="Times New Roman" pitchFamily="18" charset="0"/>
              </a:rPr>
              <a:t> та </a:t>
            </a:r>
            <a:r>
              <a:rPr lang="ru-RU" sz="2800" dirty="0" err="1">
                <a:latin typeface="Times New Roman" pitchFamily="18" charset="0"/>
                <a:cs typeface="Times New Roman" pitchFamily="18" charset="0"/>
              </a:rPr>
              <a:t>палестинці</a:t>
            </a:r>
            <a:r>
              <a:rPr lang="ru-RU" sz="2800" dirty="0">
                <a:latin typeface="Times New Roman" pitchFamily="18" charset="0"/>
                <a:cs typeface="Times New Roman" pitchFamily="18" charset="0"/>
              </a:rPr>
              <a:t> час. </a:t>
            </a:r>
            <a:r>
              <a:rPr lang="ru-RU" sz="2800" dirty="0" err="1">
                <a:latin typeface="Times New Roman" pitchFamily="18" charset="0"/>
                <a:cs typeface="Times New Roman" pitchFamily="18" charset="0"/>
              </a:rPr>
              <a:t>Воно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робить</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людину</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співучасником</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подій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Телебачення</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створює</a:t>
            </a:r>
            <a:r>
              <a:rPr lang="ru-RU" sz="2800" dirty="0">
                <a:latin typeface="Times New Roman" pitchFamily="18" charset="0"/>
                <a:cs typeface="Times New Roman" pitchFamily="18" charset="0"/>
              </a:rPr>
              <a:t> фон </a:t>
            </a:r>
            <a:r>
              <a:rPr lang="ru-RU" sz="2800" dirty="0" err="1">
                <a:latin typeface="Times New Roman" pitchFamily="18" charset="0"/>
                <a:cs typeface="Times New Roman" pitchFamily="18" charset="0"/>
              </a:rPr>
              <a:t>нашому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житті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змінює</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наші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звички</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привертає</a:t>
            </a:r>
            <a:r>
              <a:rPr lang="ru-RU" sz="2800" dirty="0">
                <a:latin typeface="Times New Roman" pitchFamily="18" charset="0"/>
                <a:cs typeface="Times New Roman" pitchFamily="18" charset="0"/>
              </a:rPr>
              <a:t> до </a:t>
            </a:r>
            <a:r>
              <a:rPr lang="ru-RU" sz="2800" dirty="0" err="1">
                <a:latin typeface="Times New Roman" pitchFamily="18" charset="0"/>
                <a:cs typeface="Times New Roman" pitchFamily="18" charset="0"/>
              </a:rPr>
              <a:t>обговоренню</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різних</a:t>
            </a:r>
            <a:r>
              <a:rPr lang="ru-RU" sz="2800" dirty="0">
                <a:latin typeface="Times New Roman" pitchFamily="18" charset="0"/>
                <a:cs typeface="Times New Roman" pitchFamily="18" charset="0"/>
              </a:rPr>
              <a:t> проблем, </a:t>
            </a:r>
            <a:r>
              <a:rPr lang="ru-RU" sz="2800" dirty="0" err="1">
                <a:latin typeface="Times New Roman" pitchFamily="18" charset="0"/>
                <a:cs typeface="Times New Roman" pitchFamily="18" charset="0"/>
              </a:rPr>
              <a:t>формує</a:t>
            </a:r>
            <a:r>
              <a:rPr lang="ru-RU" sz="2800" dirty="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суспільну</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свідомість</a:t>
            </a:r>
            <a:r>
              <a:rPr lang="ru-RU" dirty="0">
                <a:latin typeface="Times New Roman" pitchFamily="18" charset="0"/>
                <a:cs typeface="Times New Roman" pitchFamily="18" charset="0"/>
              </a:rPr>
              <a:t>.</a:t>
            </a:r>
            <a:r>
              <a:rPr lang="ru-RU" dirty="0"/>
              <a:t/>
            </a:r>
            <a:br>
              <a:rPr lang="ru-RU" dirty="0"/>
            </a:br>
            <a:endParaRPr lang="ru-RU" dirty="0"/>
          </a:p>
        </p:txBody>
      </p:sp>
      <p:pic>
        <p:nvPicPr>
          <p:cNvPr id="4" name="Содержимое 3" descr="Рисунок8.png"/>
          <p:cNvPicPr>
            <a:picLocks noGrp="1" noChangeAspect="1"/>
          </p:cNvPicPr>
          <p:nvPr>
            <p:ph idx="1"/>
          </p:nvPr>
        </p:nvPicPr>
        <p:blipFill>
          <a:blip r:embed="rId2"/>
          <a:stretch>
            <a:fillRect/>
          </a:stretch>
        </p:blipFill>
        <p:spPr>
          <a:xfrm>
            <a:off x="857224" y="4214818"/>
            <a:ext cx="2786082" cy="2444003"/>
          </a:xfrm>
          <a:prstGeom prst="rect">
            <a:avLst/>
          </a:prstGeom>
          <a:ln>
            <a:noFill/>
          </a:ln>
          <a:effectLst>
            <a:softEdge rad="112500"/>
          </a:effectLst>
        </p:spPr>
      </p:pic>
      <p:pic>
        <p:nvPicPr>
          <p:cNvPr id="5" name="Рисунок 4" descr="загруженное.jpg"/>
          <p:cNvPicPr>
            <a:picLocks noChangeAspect="1"/>
          </p:cNvPicPr>
          <p:nvPr/>
        </p:nvPicPr>
        <p:blipFill>
          <a:blip r:embed="rId3"/>
          <a:stretch>
            <a:fillRect/>
          </a:stretch>
        </p:blipFill>
        <p:spPr>
          <a:xfrm>
            <a:off x="5857884" y="4183914"/>
            <a:ext cx="2857520" cy="2316905"/>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598182"/>
          </a:xfrm>
        </p:spPr>
        <p:txBody>
          <a:bodyPr/>
          <a:lstStyle/>
          <a:p>
            <a:r>
              <a:rPr lang="vi-VN" sz="3600" b="1" dirty="0"/>
              <a:t>Ра́діо</a:t>
            </a:r>
            <a:r>
              <a:rPr lang="vi-VN" sz="3600" dirty="0"/>
              <a:t> — ділянка науки й техніки, пов'язана з передаванням на відстань електромагнітних коливань високої частоти — радіохвиль, з допомогою якого здійснюється зокрема радіомовлення — передача через радіо сигналів, мови, музики для необмеженої кількості слухачів.</a:t>
            </a:r>
            <a:r>
              <a:rPr lang="ru-RU" sz="4000" dirty="0"/>
              <a:t/>
            </a:r>
            <a:br>
              <a:rPr lang="ru-RU" sz="4000" dirty="0"/>
            </a:br>
            <a:r>
              <a:rPr lang="ru-RU" sz="4000" dirty="0"/>
              <a:t> </a:t>
            </a:r>
            <a:br>
              <a:rPr lang="ru-RU" sz="4000" dirty="0"/>
            </a:br>
            <a:endParaRPr lang="ru-RU" sz="4000" dirty="0"/>
          </a:p>
        </p:txBody>
      </p:sp>
      <p:pic>
        <p:nvPicPr>
          <p:cNvPr id="4" name="Содержимое 3" descr="Рисунv,hок3.png"/>
          <p:cNvPicPr>
            <a:picLocks noGrp="1" noChangeAspect="1"/>
          </p:cNvPicPr>
          <p:nvPr>
            <p:ph idx="1"/>
          </p:nvPr>
        </p:nvPicPr>
        <p:blipFill>
          <a:blip r:embed="rId2"/>
          <a:srcRect l="17647" t="10927" b="9852"/>
          <a:stretch>
            <a:fillRect/>
          </a:stretch>
        </p:blipFill>
        <p:spPr>
          <a:xfrm>
            <a:off x="1142976" y="4061737"/>
            <a:ext cx="3429024" cy="2367659"/>
          </a:xfrm>
          <a:prstGeom prst="rect">
            <a:avLst/>
          </a:prstGeom>
          <a:ln>
            <a:noFill/>
          </a:ln>
          <a:effectLst>
            <a:softEdge rad="112500"/>
          </a:effectLst>
        </p:spPr>
      </p:pic>
      <p:pic>
        <p:nvPicPr>
          <p:cNvPr id="5" name="Рисунок 4" descr="Рисуноh;к3.png"/>
          <p:cNvPicPr>
            <a:picLocks noChangeAspect="1"/>
          </p:cNvPicPr>
          <p:nvPr/>
        </p:nvPicPr>
        <p:blipFill>
          <a:blip r:embed="rId3"/>
          <a:srcRect l="46197"/>
          <a:stretch>
            <a:fillRect/>
          </a:stretch>
        </p:blipFill>
        <p:spPr>
          <a:xfrm>
            <a:off x="6286512" y="3807626"/>
            <a:ext cx="2473312" cy="2665663"/>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382000" cy="3933384"/>
          </a:xfrm>
        </p:spPr>
        <p:txBody>
          <a:bodyPr/>
          <a:lstStyle/>
          <a:p>
            <a:r>
              <a:rPr lang="ru-RU" sz="3600" dirty="0" err="1">
                <a:latin typeface="Times New Roman" pitchFamily="18" charset="0"/>
                <a:cs typeface="Times New Roman" pitchFamily="18" charset="0"/>
              </a:rPr>
              <a:t>Інтернет-ЗМІ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інтернет-видання</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інтернет-газета</a:t>
            </a:r>
            <a:r>
              <a:rPr lang="ru-RU" sz="3600" dirty="0">
                <a:latin typeface="Times New Roman" pitchFamily="18" charset="0"/>
                <a:cs typeface="Times New Roman" pitchFamily="18" charset="0"/>
              </a:rPr>
              <a:t>) — регулярно </a:t>
            </a:r>
            <a:r>
              <a:rPr lang="ru-RU" sz="3600" dirty="0" err="1">
                <a:latin typeface="Times New Roman" pitchFamily="18" charset="0"/>
                <a:cs typeface="Times New Roman" pitchFamily="18" charset="0"/>
              </a:rPr>
              <a:t>оновлюваний</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інформаційний</a:t>
            </a:r>
            <a:r>
              <a:rPr lang="ru-RU" sz="3600" dirty="0">
                <a:latin typeface="Times New Roman" pitchFamily="18" charset="0"/>
                <a:cs typeface="Times New Roman" pitchFamily="18" charset="0"/>
              </a:rPr>
              <a:t> сайт, </a:t>
            </a:r>
            <a:r>
              <a:rPr lang="ru-RU" sz="3600" dirty="0" err="1">
                <a:latin typeface="Times New Roman" pitchFamily="18" charset="0"/>
                <a:cs typeface="Times New Roman" pitchFamily="18" charset="0"/>
              </a:rPr>
              <a:t>який</a:t>
            </a:r>
            <a:r>
              <a:rPr lang="ru-RU" sz="3600" dirty="0">
                <a:latin typeface="Times New Roman" pitchFamily="18" charset="0"/>
                <a:cs typeface="Times New Roman" pitchFamily="18" charset="0"/>
              </a:rPr>
              <a:t> ставить </a:t>
            </a:r>
            <a:r>
              <a:rPr lang="ru-RU" sz="3600" dirty="0" err="1">
                <a:latin typeface="Times New Roman" pitchFamily="18" charset="0"/>
                <a:cs typeface="Times New Roman" pitchFamily="18" charset="0"/>
              </a:rPr>
              <a:t>своїм</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завданням</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виконувати</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функцію</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засобу</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масової</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інформації</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і</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користується</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певною</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популярністю</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і</a:t>
            </a:r>
            <a:r>
              <a:rPr lang="ru-RU" sz="3600" dirty="0">
                <a:latin typeface="Times New Roman" pitchFamily="18" charset="0"/>
                <a:cs typeface="Times New Roman" pitchFamily="18" charset="0"/>
              </a:rPr>
              <a:t> авторитетом (</a:t>
            </a:r>
            <a:r>
              <a:rPr lang="ru-RU" sz="3600" dirty="0" err="1">
                <a:latin typeface="Times New Roman" pitchFamily="18" charset="0"/>
                <a:cs typeface="Times New Roman" pitchFamily="18" charset="0"/>
              </a:rPr>
              <a:t>має</a:t>
            </a:r>
            <a:r>
              <a:rPr lang="ru-RU" sz="3600" dirty="0">
                <a:latin typeface="Times New Roman" pitchFamily="18" charset="0"/>
                <a:cs typeface="Times New Roman" pitchFamily="18" charset="0"/>
              </a:rPr>
              <a:t> свою </a:t>
            </a:r>
            <a:r>
              <a:rPr lang="ru-RU" sz="3600" dirty="0" err="1">
                <a:latin typeface="Times New Roman" pitchFamily="18" charset="0"/>
                <a:cs typeface="Times New Roman" pitchFamily="18" charset="0"/>
              </a:rPr>
              <a:t>постійну</a:t>
            </a:r>
            <a:r>
              <a:rPr lang="ru-RU" sz="3600" dirty="0">
                <a:latin typeface="Times New Roman" pitchFamily="18" charset="0"/>
                <a:cs typeface="Times New Roman" pitchFamily="18" charset="0"/>
              </a:rPr>
              <a:t> </a:t>
            </a:r>
            <a:r>
              <a:rPr lang="ru-RU" sz="3600" dirty="0" err="1">
                <a:latin typeface="Times New Roman" pitchFamily="18" charset="0"/>
                <a:cs typeface="Times New Roman" pitchFamily="18" charset="0"/>
              </a:rPr>
              <a:t>аудиторію</a:t>
            </a:r>
            <a:r>
              <a:rPr lang="ru-RU" sz="3600" dirty="0">
                <a:latin typeface="Times New Roman" pitchFamily="18" charset="0"/>
                <a:cs typeface="Times New Roman" pitchFamily="18" charset="0"/>
              </a:rPr>
              <a:t>).</a:t>
            </a:r>
            <a:r>
              <a:rPr lang="ru-RU" sz="3200" dirty="0"/>
              <a:t/>
            </a:r>
            <a:br>
              <a:rPr lang="ru-RU" sz="3200" dirty="0"/>
            </a:br>
            <a:endParaRPr lang="ru-RU" sz="3200" dirty="0"/>
          </a:p>
        </p:txBody>
      </p:sp>
      <p:pic>
        <p:nvPicPr>
          <p:cNvPr id="4" name="Содержимое 3" descr="Рисуfghk.нок4.png"/>
          <p:cNvPicPr>
            <a:picLocks noGrp="1" noChangeAspect="1"/>
          </p:cNvPicPr>
          <p:nvPr>
            <p:ph idx="1"/>
          </p:nvPr>
        </p:nvPicPr>
        <p:blipFill>
          <a:blip r:embed="rId2"/>
          <a:stretch>
            <a:fillRect/>
          </a:stretch>
        </p:blipFill>
        <p:spPr>
          <a:xfrm>
            <a:off x="642910" y="3911291"/>
            <a:ext cx="3594360" cy="2694355"/>
          </a:xfrm>
          <a:prstGeom prst="rect">
            <a:avLst/>
          </a:prstGeom>
          <a:ln>
            <a:noFill/>
          </a:ln>
          <a:effectLst>
            <a:softEdge rad="112500"/>
          </a:effectLst>
        </p:spPr>
      </p:pic>
      <p:pic>
        <p:nvPicPr>
          <p:cNvPr id="6" name="Рисунок 5" descr="Рисунок10.jpg"/>
          <p:cNvPicPr>
            <a:picLocks noChangeAspect="1"/>
          </p:cNvPicPr>
          <p:nvPr/>
        </p:nvPicPr>
        <p:blipFill>
          <a:blip r:embed="rId3"/>
          <a:srcRect l="3741" t="5535" r="4613" b="8671"/>
          <a:stretch>
            <a:fillRect/>
          </a:stretch>
        </p:blipFill>
        <p:spPr>
          <a:xfrm>
            <a:off x="5143504" y="3929067"/>
            <a:ext cx="3643338" cy="2571768"/>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een Segoe 4-3 template-template_April-17-2007">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TS010286748</Template>
  <TotalTime>163</TotalTime>
  <Words>791</Words>
  <Application>Microsoft Office PowerPoint</Application>
  <PresentationFormat>Экран (4:3)</PresentationFormat>
  <Paragraphs>44</Paragraphs>
  <Slides>18</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18</vt:i4>
      </vt:variant>
    </vt:vector>
  </HeadingPairs>
  <TitlesOfParts>
    <vt:vector size="20" baseType="lpstr">
      <vt:lpstr>Green Segoe 4-3 template-template_April-17-2007</vt:lpstr>
      <vt:lpstr>Белый текст и шрифт Courier для слайдов с кодом</vt:lpstr>
      <vt:lpstr>Засоби масової інформації</vt:lpstr>
      <vt:lpstr> Засоби масової інформації (ЗМІ) —— звернення до масової аудиторії, доступність багатьом людям, корпоративний зміст виробництва і розповсюдження інформації. </vt:lpstr>
      <vt:lpstr>Друковані засоби масової інформації – преса ( газети, журнали, бюлетені, тощо), які мають постійну назву, нумерацію й періодично виходять у світ;  Недруковані засоби та способи передачі на відстань звукової або візуальної інформації (Інтернет, кіно, телебачення)   </vt:lpstr>
      <vt:lpstr>  </vt:lpstr>
      <vt:lpstr>Характерні риси ЗМІ: </vt:lpstr>
      <vt:lpstr>Преса — друковані засоби масової інформації (періодичні друковані видання), які виходять під постійною назвою, з періодичністю один і більше номерів (випусків) протягом року. Під пресою розуміють газети, журнали, альманахи, збірки, бюлетені, рідше книги, листівки, що мають визначений тираж.  </vt:lpstr>
      <vt:lpstr>Телеба́чення— загальний термін, що охоплює всі аспекти технології та практичної діяльності, пов’язаних з передачею зображень із звуковим супроводом на далекі віддалі. Телебачення є потужним засобом комунікації, засобом масової інформації. Телебачення не знає ані політичних, ні географічних меж, долає простір та палестинці час. Воно робить людину співучасником подій. Телебачення створює фон нашому житті, змінює наші звички, привертає до обговоренню різних проблем, формує суспільну свідомість. </vt:lpstr>
      <vt:lpstr>Ра́діо — ділянка науки й техніки, пов'язана з передаванням на відстань електромагнітних коливань високої частоти — радіохвиль, з допомогою якого здійснюється зокрема радіомовлення — передача через радіо сигналів, мови, музики для необмеженої кількості слухачів.   </vt:lpstr>
      <vt:lpstr>Інтернет-ЗМІ (інтернет-видання, інтернет-газета) — регулярно оновлюваний інформаційний сайт, який ставить своїм завданням виконувати функцію засобу масової інформації і користується певною популярністю і авторитетом (має свою постійну аудиторію). </vt:lpstr>
      <vt:lpstr>ЗМІ забезпечують представникам різних суспільних груп можливість публічно виражати свої думки, знаходити та об'єднувати однодумців, чітко формулювати та представляти в громадській думці свої інтереси. Без преси, телебачення, радіомовлення жоден громадянин не може правильно зорієнтуватися у політичних процесах, визначити свою політичну орієнтацію, приймати відповідальні рішення.    </vt:lpstr>
      <vt:lpstr>інформаційна – отримання й поширення інформації про найважливіші події в суспільстві, яка впливає на формування громадської думки з різних питань; освітня – ЗМІ доносять до громадян певні знання, які в подальшому дозволяють їм орієнтуватися в суперечливих потоках інформації; політичної соціалізації – через ЗМІ громадяни засвоюють певні стандарти політичної поведінки, цінності й норми, що дозволяють їм адаптуватися до реальності;  контролю за діяльністю суб’єктів влади, їх критики – ЗМІ інформують як про позитивні, так і про негативні факти діяльності уряду, окремих посадовців; мобілізаційна – ЗМІ спонукають людей до певних дій чи до бездіяльності. </vt:lpstr>
      <vt:lpstr>Політика як сфера суспільної діяльності найбільше потребує засобів масової інформації для встановлення і підтримки постійних зв'язків між її суб'єктами. Політика є неможлива без опосередкованих форм спілкування і спеціальних засобів зв'язку між різними носіями влади, а також між державою та громадянами. У сучасному суспільстві ЗМІ все більше виступають не лише необхідною передавальною ланкою у складі механізмів політики, але й її творцем. </vt:lpstr>
      <vt:lpstr>Історичний досвід свідчить, що ЗМІ можуть служити різним, не тільки демократичним, політичним цілям: як розвивати у людей прагнення до свободи, соціальної справедливості, допомагати їм у компетентній участі в політиці, так і духовно закріпачувати, дезінформувати, залякувати населення, сіяти недовіру і страх. </vt:lpstr>
      <vt:lpstr>Слайд 14</vt:lpstr>
      <vt:lpstr>Слайд 15</vt:lpstr>
      <vt:lpstr>Цензура – це контроль офіційної влади за змістом, випуском та поширенням друкованої продукції, змістом і виконанням (показом) сценічних постановок, радіо- й телевізійних передач, а інколи й приватного листування (перлюстрація) з метою недопущення або обмеження поширення ідей та відомостей, які ця влада визнає за небажані чи шкідливі.  </vt:lpstr>
      <vt:lpstr>Слайд 17</vt:lpstr>
      <vt:lpstr>Дякую за увагу!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Засоби масової інформації (ЗМІ)</dc:title>
  <dc:creator>Admin</dc:creator>
  <cp:lastModifiedBy>Admin</cp:lastModifiedBy>
  <cp:revision>17</cp:revision>
  <dcterms:created xsi:type="dcterms:W3CDTF">2014-03-15T14:43:00Z</dcterms:created>
  <dcterms:modified xsi:type="dcterms:W3CDTF">2014-03-15T17:26:03Z</dcterms:modified>
</cp:coreProperties>
</file>