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6" r:id="rId4"/>
    <p:sldId id="258" r:id="rId5"/>
    <p:sldId id="263" r:id="rId6"/>
    <p:sldId id="259" r:id="rId7"/>
    <p:sldId id="264" r:id="rId8"/>
    <p:sldId id="260" r:id="rId9"/>
    <p:sldId id="261" r:id="rId10"/>
    <p:sldId id="265" r:id="rId11"/>
    <p:sldId id="262" r:id="rId12"/>
    <p:sldId id="271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10" autoAdjust="0"/>
    <p:restoredTop sz="94660"/>
  </p:normalViewPr>
  <p:slideViewPr>
    <p:cSldViewPr>
      <p:cViewPr varScale="1">
        <p:scale>
          <a:sx n="87" d="100"/>
          <a:sy n="87" d="100"/>
        </p:scale>
        <p:origin x="-11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846640" cy="2209153"/>
          </a:xfrm>
        </p:spPr>
        <p:txBody>
          <a:bodyPr/>
          <a:lstStyle/>
          <a:p>
            <a:r>
              <a:rPr lang="ru-RU" sz="7200" dirty="0" err="1">
                <a:solidFill>
                  <a:srgbClr val="FFCC66"/>
                </a:solidFill>
              </a:rPr>
              <a:t>радянсько-фінська</a:t>
            </a:r>
            <a:r>
              <a:rPr lang="ru-RU" sz="7200" dirty="0">
                <a:solidFill>
                  <a:srgbClr val="FFCC66"/>
                </a:solidFill>
              </a:rPr>
              <a:t> </a:t>
            </a:r>
            <a:r>
              <a:rPr lang="ru-RU" sz="7200" dirty="0" err="1">
                <a:solidFill>
                  <a:srgbClr val="FFCC66"/>
                </a:solidFill>
              </a:rPr>
              <a:t>війна</a:t>
            </a:r>
            <a:endParaRPr lang="ru-RU" sz="7200" dirty="0">
              <a:solidFill>
                <a:srgbClr val="FFC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6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76672"/>
            <a:ext cx="7075585" cy="44644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83768" y="5085184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>
                <a:solidFill>
                  <a:srgbClr val="FFCC66"/>
                </a:solidFill>
              </a:rPr>
              <a:t>Фінські</a:t>
            </a:r>
            <a:r>
              <a:rPr lang="ru-RU" i="1" dirty="0">
                <a:solidFill>
                  <a:srgbClr val="FFCC66"/>
                </a:solidFill>
              </a:rPr>
              <a:t> </a:t>
            </a:r>
            <a:r>
              <a:rPr lang="ru-RU" i="1" dirty="0" err="1">
                <a:solidFill>
                  <a:srgbClr val="FFCC66"/>
                </a:solidFill>
              </a:rPr>
              <a:t>кулеметники</a:t>
            </a:r>
            <a:r>
              <a:rPr lang="ru-RU" i="1" dirty="0">
                <a:solidFill>
                  <a:srgbClr val="FFCC66"/>
                </a:solidFill>
              </a:rPr>
              <a:t> </a:t>
            </a:r>
            <a:r>
              <a:rPr lang="ru-RU" i="1" dirty="0" err="1">
                <a:solidFill>
                  <a:srgbClr val="FFCC66"/>
                </a:solidFill>
              </a:rPr>
              <a:t>під</a:t>
            </a:r>
            <a:r>
              <a:rPr lang="ru-RU" i="1" dirty="0">
                <a:solidFill>
                  <a:srgbClr val="FFCC66"/>
                </a:solidFill>
              </a:rPr>
              <a:t> час </a:t>
            </a:r>
            <a:r>
              <a:rPr lang="ru-RU" i="1" dirty="0" err="1">
                <a:solidFill>
                  <a:srgbClr val="FFCC66"/>
                </a:solidFill>
              </a:rPr>
              <a:t>радянсько-фінської</a:t>
            </a:r>
            <a:r>
              <a:rPr lang="ru-RU" i="1" dirty="0">
                <a:solidFill>
                  <a:srgbClr val="FFCC66"/>
                </a:solidFill>
              </a:rPr>
              <a:t> </a:t>
            </a:r>
            <a:r>
              <a:rPr lang="ru-RU" i="1" dirty="0" err="1">
                <a:solidFill>
                  <a:srgbClr val="FFCC66"/>
                </a:solidFill>
              </a:rPr>
              <a:t>війни</a:t>
            </a:r>
            <a:r>
              <a:rPr lang="ru-RU" i="1" dirty="0">
                <a:solidFill>
                  <a:srgbClr val="FFCC6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335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CC66"/>
                </a:solidFill>
              </a:rPr>
              <a:t>У </a:t>
            </a:r>
            <a:r>
              <a:rPr lang="ru-RU" dirty="0" err="1">
                <a:solidFill>
                  <a:srgbClr val="FFCC66"/>
                </a:solidFill>
              </a:rPr>
              <a:t>кінці</a:t>
            </a:r>
            <a:r>
              <a:rPr lang="ru-RU" dirty="0">
                <a:solidFill>
                  <a:srgbClr val="FFCC66"/>
                </a:solidFill>
              </a:rPr>
              <a:t> листопада 1939 р. на </a:t>
            </a:r>
            <a:r>
              <a:rPr lang="ru-RU" dirty="0" err="1">
                <a:solidFill>
                  <a:srgbClr val="FFCC66"/>
                </a:solidFill>
              </a:rPr>
              <a:t>радянсько-фінській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межі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сталася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серія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військових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інцидентів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спровокованих</a:t>
            </a:r>
            <a:r>
              <a:rPr lang="ru-RU" dirty="0">
                <a:solidFill>
                  <a:srgbClr val="FFCC66"/>
                </a:solidFill>
              </a:rPr>
              <a:t>, як </a:t>
            </a:r>
            <a:r>
              <a:rPr lang="ru-RU" dirty="0" err="1">
                <a:solidFill>
                  <a:srgbClr val="FFCC66"/>
                </a:solidFill>
              </a:rPr>
              <a:t>показують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нові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дослідження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радянською</a:t>
            </a:r>
            <a:r>
              <a:rPr lang="ru-RU" dirty="0">
                <a:solidFill>
                  <a:srgbClr val="FFCC66"/>
                </a:solidFill>
              </a:rPr>
              <a:t> стороною. </a:t>
            </a:r>
            <a:r>
              <a:rPr lang="ru-RU" dirty="0" err="1">
                <a:solidFill>
                  <a:srgbClr val="FFCC66"/>
                </a:solidFill>
              </a:rPr>
              <a:t>Під</a:t>
            </a:r>
            <a:r>
              <a:rPr lang="ru-RU" dirty="0">
                <a:solidFill>
                  <a:srgbClr val="FFCC66"/>
                </a:solidFill>
              </a:rPr>
              <a:t> приводом </a:t>
            </a:r>
            <a:r>
              <a:rPr lang="ru-RU" dirty="0" err="1">
                <a:solidFill>
                  <a:srgbClr val="FFCC66"/>
                </a:solidFill>
              </a:rPr>
              <a:t>розрядки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напруженості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Радянський</a:t>
            </a:r>
            <a:r>
              <a:rPr lang="ru-RU" dirty="0">
                <a:solidFill>
                  <a:srgbClr val="FFCC66"/>
                </a:solidFill>
              </a:rPr>
              <a:t> Союз </a:t>
            </a:r>
            <a:r>
              <a:rPr lang="ru-RU" dirty="0" err="1">
                <a:solidFill>
                  <a:srgbClr val="FFCC66"/>
                </a:solidFill>
              </a:rPr>
              <a:t>запропонував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Фінляндії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односторонньому</a:t>
            </a:r>
            <a:r>
              <a:rPr lang="ru-RU" dirty="0">
                <a:solidFill>
                  <a:srgbClr val="FFCC66"/>
                </a:solidFill>
              </a:rPr>
              <a:t> порядку </a:t>
            </a:r>
            <a:r>
              <a:rPr lang="ru-RU" dirty="0" err="1">
                <a:solidFill>
                  <a:srgbClr val="FFCC66"/>
                </a:solidFill>
              </a:rPr>
              <a:t>відвести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її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війська</a:t>
            </a:r>
            <a:r>
              <a:rPr lang="ru-RU" dirty="0">
                <a:solidFill>
                  <a:srgbClr val="FFCC66"/>
                </a:solidFill>
              </a:rPr>
              <a:t> на 25-30 км </a:t>
            </a:r>
            <a:r>
              <a:rPr lang="ru-RU" dirty="0" err="1">
                <a:solidFill>
                  <a:srgbClr val="FFCC66"/>
                </a:solidFill>
              </a:rPr>
              <a:t>від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лінії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радянсько-фінляндської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межі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глиб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фінської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території</a:t>
            </a:r>
            <a:r>
              <a:rPr lang="ru-RU" dirty="0">
                <a:solidFill>
                  <a:srgbClr val="FFCC66"/>
                </a:solidFill>
              </a:rPr>
              <a:t>. </a:t>
            </a:r>
            <a:r>
              <a:rPr lang="ru-RU" dirty="0" err="1">
                <a:solidFill>
                  <a:srgbClr val="FFCC66"/>
                </a:solidFill>
              </a:rPr>
              <a:t>Відчайдушна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пропозиція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Хельсінкі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здійснити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одночасне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взаємне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відведення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фінських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радянських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військ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лінії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межі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була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знехтувана</a:t>
            </a:r>
            <a:r>
              <a:rPr lang="ru-RU" dirty="0">
                <a:solidFill>
                  <a:srgbClr val="FFCC66"/>
                </a:solidFill>
              </a:rPr>
              <a:t>. 28 листопада Москва </a:t>
            </a:r>
            <a:r>
              <a:rPr lang="ru-RU" dirty="0" err="1">
                <a:solidFill>
                  <a:srgbClr val="FFCC66"/>
                </a:solidFill>
              </a:rPr>
              <a:t>денонсувала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радянсько-фінляндський</a:t>
            </a:r>
            <a:r>
              <a:rPr lang="ru-RU" dirty="0">
                <a:solidFill>
                  <a:srgbClr val="FFCC66"/>
                </a:solidFill>
              </a:rPr>
              <a:t> Пакт про </a:t>
            </a:r>
            <a:r>
              <a:rPr lang="ru-RU" dirty="0" err="1">
                <a:solidFill>
                  <a:srgbClr val="FFCC66"/>
                </a:solidFill>
              </a:rPr>
              <a:t>ненапад</a:t>
            </a:r>
            <a:r>
              <a:rPr lang="ru-RU" dirty="0">
                <a:solidFill>
                  <a:srgbClr val="FFCC66"/>
                </a:solidFill>
              </a:rPr>
              <a:t> 1932 р., 29 листопада СРСР </a:t>
            </a:r>
            <a:r>
              <a:rPr lang="ru-RU" dirty="0" err="1">
                <a:solidFill>
                  <a:srgbClr val="FFCC66"/>
                </a:solidFill>
              </a:rPr>
              <a:t>розірвав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дипломатичні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відносини</a:t>
            </a:r>
            <a:r>
              <a:rPr lang="ru-RU" dirty="0">
                <a:solidFill>
                  <a:srgbClr val="FFCC66"/>
                </a:solidFill>
              </a:rPr>
              <a:t> з </a:t>
            </a:r>
            <a:r>
              <a:rPr lang="ru-RU" dirty="0" err="1">
                <a:solidFill>
                  <a:srgbClr val="FFCC66"/>
                </a:solidFill>
              </a:rPr>
              <a:t>Фінляндією</a:t>
            </a:r>
            <a:r>
              <a:rPr lang="ru-RU" dirty="0">
                <a:solidFill>
                  <a:srgbClr val="FFCC66"/>
                </a:solidFill>
              </a:rPr>
              <a:t>, а 30 - почав </a:t>
            </a:r>
            <a:r>
              <a:rPr lang="ru-RU" dirty="0" err="1">
                <a:solidFill>
                  <a:srgbClr val="FFCC66"/>
                </a:solidFill>
              </a:rPr>
              <a:t>проти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неї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бойові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дії</a:t>
            </a:r>
            <a:r>
              <a:rPr lang="ru-RU" dirty="0">
                <a:solidFill>
                  <a:srgbClr val="FFCC66"/>
                </a:solidFill>
              </a:rPr>
              <a:t>.</a:t>
            </a:r>
          </a:p>
          <a:p>
            <a:endParaRPr lang="ru-RU" dirty="0">
              <a:solidFill>
                <a:srgbClr val="FFCC66"/>
              </a:solidFill>
            </a:endParaRPr>
          </a:p>
          <a:p>
            <a:r>
              <a:rPr lang="ru-RU" dirty="0">
                <a:solidFill>
                  <a:srgbClr val="FFCC66"/>
                </a:solidFill>
              </a:rPr>
              <a:t>      </a:t>
            </a:r>
            <a:r>
              <a:rPr lang="ru-RU" dirty="0" err="1">
                <a:solidFill>
                  <a:srgbClr val="FFCC66"/>
                </a:solidFill>
              </a:rPr>
              <a:t>Одночасно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спішному</a:t>
            </a:r>
            <a:r>
              <a:rPr lang="ru-RU" dirty="0">
                <a:solidFill>
                  <a:srgbClr val="FFCC66"/>
                </a:solidFill>
              </a:rPr>
              <a:t> порядку в </a:t>
            </a:r>
            <a:r>
              <a:rPr lang="ru-RU" dirty="0" err="1">
                <a:solidFill>
                  <a:srgbClr val="FFCC66"/>
                </a:solidFill>
              </a:rPr>
              <a:t>Москві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готувалися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політичні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умови</a:t>
            </a:r>
            <a:r>
              <a:rPr lang="ru-RU" dirty="0">
                <a:solidFill>
                  <a:srgbClr val="FFCC66"/>
                </a:solidFill>
              </a:rPr>
              <a:t> для </a:t>
            </a:r>
            <a:r>
              <a:rPr lang="ru-RU" dirty="0" err="1">
                <a:solidFill>
                  <a:srgbClr val="FFCC66"/>
                </a:solidFill>
              </a:rPr>
              <a:t>реалізації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ідеї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встановлення</a:t>
            </a:r>
            <a:r>
              <a:rPr lang="ru-RU" dirty="0">
                <a:solidFill>
                  <a:srgbClr val="FFCC66"/>
                </a:solidFill>
              </a:rPr>
              <a:t> у </a:t>
            </a:r>
            <a:r>
              <a:rPr lang="ru-RU" dirty="0" err="1">
                <a:solidFill>
                  <a:srgbClr val="FFCC66"/>
                </a:solidFill>
              </a:rPr>
              <a:t>Фінляндії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комуністичного</a:t>
            </a:r>
            <a:r>
              <a:rPr lang="ru-RU" dirty="0">
                <a:solidFill>
                  <a:srgbClr val="FFCC66"/>
                </a:solidFill>
              </a:rPr>
              <a:t> режиму. </a:t>
            </a:r>
            <a:r>
              <a:rPr lang="ru-RU" dirty="0" err="1">
                <a:solidFill>
                  <a:srgbClr val="FFCC66"/>
                </a:solidFill>
              </a:rPr>
              <a:t>Вже</a:t>
            </a:r>
            <a:r>
              <a:rPr lang="ru-RU" dirty="0">
                <a:solidFill>
                  <a:srgbClr val="FFCC66"/>
                </a:solidFill>
              </a:rPr>
              <a:t> 1 </a:t>
            </a:r>
            <a:r>
              <a:rPr lang="ru-RU" dirty="0" err="1">
                <a:solidFill>
                  <a:srgbClr val="FFCC66"/>
                </a:solidFill>
              </a:rPr>
              <a:t>грудня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радянський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друк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повідомив</a:t>
            </a:r>
            <a:r>
              <a:rPr lang="ru-RU" dirty="0">
                <a:solidFill>
                  <a:srgbClr val="FFCC66"/>
                </a:solidFill>
              </a:rPr>
              <a:t> про </a:t>
            </a:r>
            <a:r>
              <a:rPr lang="ru-RU" dirty="0" err="1">
                <a:solidFill>
                  <a:srgbClr val="FFCC66"/>
                </a:solidFill>
              </a:rPr>
              <a:t>створення</a:t>
            </a:r>
            <a:r>
              <a:rPr lang="ru-RU" dirty="0">
                <a:solidFill>
                  <a:srgbClr val="FFCC66"/>
                </a:solidFill>
              </a:rPr>
              <a:t> в р. </a:t>
            </a:r>
            <a:r>
              <a:rPr lang="ru-RU" dirty="0" err="1">
                <a:solidFill>
                  <a:srgbClr val="FFCC66"/>
                </a:solidFill>
              </a:rPr>
              <a:t>Териоки</a:t>
            </a:r>
            <a:r>
              <a:rPr lang="ru-RU" dirty="0">
                <a:solidFill>
                  <a:srgbClr val="FFCC66"/>
                </a:solidFill>
              </a:rPr>
              <a:t>, на </a:t>
            </a:r>
            <a:r>
              <a:rPr lang="ru-RU" dirty="0" err="1">
                <a:solidFill>
                  <a:srgbClr val="FFCC66"/>
                </a:solidFill>
              </a:rPr>
              <a:t>фінській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території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вже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окупованій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радянськими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військами</a:t>
            </a:r>
            <a:r>
              <a:rPr lang="ru-RU" dirty="0">
                <a:solidFill>
                  <a:srgbClr val="FFCC66"/>
                </a:solidFill>
              </a:rPr>
              <a:t>, так званого народного уряду </a:t>
            </a:r>
            <a:r>
              <a:rPr lang="ru-RU" dirty="0" err="1">
                <a:solidFill>
                  <a:srgbClr val="FFCC66"/>
                </a:solidFill>
              </a:rPr>
              <a:t>Фінляндії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чолі</a:t>
            </a:r>
            <a:r>
              <a:rPr lang="ru-RU" dirty="0">
                <a:solidFill>
                  <a:srgbClr val="FFCC66"/>
                </a:solidFill>
              </a:rPr>
              <a:t> з </a:t>
            </a:r>
            <a:r>
              <a:rPr lang="ru-RU" dirty="0" err="1">
                <a:solidFill>
                  <a:srgbClr val="FFCC66"/>
                </a:solidFill>
              </a:rPr>
              <a:t>відомим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фінським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комуністом</a:t>
            </a:r>
            <a:r>
              <a:rPr lang="ru-RU" dirty="0">
                <a:solidFill>
                  <a:srgbClr val="FFCC66"/>
                </a:solidFill>
              </a:rPr>
              <a:t> Отто Куусиненом. </a:t>
            </a:r>
            <a:r>
              <a:rPr lang="ru-RU" dirty="0" err="1">
                <a:solidFill>
                  <a:srgbClr val="FFCC66"/>
                </a:solidFill>
              </a:rPr>
              <a:t>Фактично</a:t>
            </a:r>
            <a:r>
              <a:rPr lang="ru-RU" dirty="0">
                <a:solidFill>
                  <a:srgbClr val="FFCC66"/>
                </a:solidFill>
              </a:rPr>
              <a:t> увесь уряд </a:t>
            </a:r>
            <a:r>
              <a:rPr lang="ru-RU" dirty="0" err="1">
                <a:solidFill>
                  <a:srgbClr val="FFCC66"/>
                </a:solidFill>
              </a:rPr>
              <a:t>був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сформований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Москві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вже</a:t>
            </a:r>
            <a:r>
              <a:rPr lang="ru-RU" dirty="0">
                <a:solidFill>
                  <a:srgbClr val="FFCC66"/>
                </a:solidFill>
              </a:rPr>
              <a:t> в готовому </a:t>
            </a:r>
            <a:r>
              <a:rPr lang="ru-RU" dirty="0" err="1">
                <a:solidFill>
                  <a:srgbClr val="FFCC66"/>
                </a:solidFill>
              </a:rPr>
              <a:t>складі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прибуло</a:t>
            </a:r>
            <a:r>
              <a:rPr lang="ru-RU" dirty="0">
                <a:solidFill>
                  <a:srgbClr val="FFCC66"/>
                </a:solidFill>
              </a:rPr>
              <a:t> у </a:t>
            </a:r>
            <a:r>
              <a:rPr lang="ru-RU" dirty="0" err="1">
                <a:solidFill>
                  <a:srgbClr val="FFCC66"/>
                </a:solidFill>
              </a:rPr>
              <a:t>Фінляндію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щоб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проголосити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створення</a:t>
            </a:r>
            <a:r>
              <a:rPr lang="ru-RU" dirty="0">
                <a:solidFill>
                  <a:srgbClr val="FFCC66"/>
                </a:solidFill>
              </a:rPr>
              <a:t> "</a:t>
            </a:r>
            <a:r>
              <a:rPr lang="ru-RU" dirty="0" err="1">
                <a:solidFill>
                  <a:srgbClr val="FFCC66"/>
                </a:solidFill>
              </a:rPr>
              <a:t>Фінляндської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Демократичної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Республіки</a:t>
            </a:r>
            <a:r>
              <a:rPr lang="ru-RU" dirty="0">
                <a:solidFill>
                  <a:srgbClr val="FFCC66"/>
                </a:solidFill>
              </a:rPr>
              <a:t>". </a:t>
            </a:r>
            <a:r>
              <a:rPr lang="ru-RU" dirty="0" err="1">
                <a:solidFill>
                  <a:srgbClr val="FFCC66"/>
                </a:solidFill>
              </a:rPr>
              <a:t>Радянський</a:t>
            </a:r>
            <a:r>
              <a:rPr lang="ru-RU" dirty="0">
                <a:solidFill>
                  <a:srgbClr val="FFCC66"/>
                </a:solidFill>
              </a:rPr>
              <a:t> Союз не </a:t>
            </a:r>
            <a:r>
              <a:rPr lang="ru-RU" dirty="0" err="1">
                <a:solidFill>
                  <a:srgbClr val="FFCC66"/>
                </a:solidFill>
              </a:rPr>
              <a:t>лише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негайно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визнав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новий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маріонетковий</a:t>
            </a:r>
            <a:r>
              <a:rPr lang="ru-RU" dirty="0">
                <a:solidFill>
                  <a:srgbClr val="FFCC66"/>
                </a:solidFill>
              </a:rPr>
              <a:t> режим, але і </a:t>
            </a:r>
            <a:r>
              <a:rPr lang="ru-RU" dirty="0" err="1">
                <a:solidFill>
                  <a:srgbClr val="FFCC66"/>
                </a:solidFill>
              </a:rPr>
              <a:t>уклав</a:t>
            </a:r>
            <a:r>
              <a:rPr lang="ru-RU" dirty="0">
                <a:solidFill>
                  <a:srgbClr val="FFCC66"/>
                </a:solidFill>
              </a:rPr>
              <a:t> з ним 2 </a:t>
            </a:r>
            <a:r>
              <a:rPr lang="ru-RU" dirty="0" err="1">
                <a:solidFill>
                  <a:srgbClr val="FFCC66"/>
                </a:solidFill>
              </a:rPr>
              <a:t>грудня</a:t>
            </a:r>
            <a:r>
              <a:rPr lang="ru-RU" dirty="0">
                <a:solidFill>
                  <a:srgbClr val="FFCC66"/>
                </a:solidFill>
              </a:rPr>
              <a:t> 1939 р. </a:t>
            </a:r>
            <a:r>
              <a:rPr lang="ru-RU" dirty="0" err="1">
                <a:solidFill>
                  <a:srgbClr val="FFCC66"/>
                </a:solidFill>
              </a:rPr>
              <a:t>Договір</a:t>
            </a:r>
            <a:r>
              <a:rPr lang="ru-RU" dirty="0">
                <a:solidFill>
                  <a:srgbClr val="FFCC66"/>
                </a:solidFill>
              </a:rPr>
              <a:t> про </a:t>
            </a:r>
            <a:r>
              <a:rPr lang="ru-RU" dirty="0" err="1">
                <a:solidFill>
                  <a:srgbClr val="FFCC66"/>
                </a:solidFill>
              </a:rPr>
              <a:t>взаємодопомогу</a:t>
            </a:r>
            <a:r>
              <a:rPr lang="ru-RU" dirty="0">
                <a:solidFill>
                  <a:srgbClr val="FFCC66"/>
                </a:solidFill>
              </a:rPr>
              <a:t> і дружбу.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10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924800" cy="1647056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C66"/>
                </a:solidFill>
              </a:rPr>
              <a:t>Презентацію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підготували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br>
              <a:rPr lang="ru-RU" dirty="0">
                <a:solidFill>
                  <a:srgbClr val="FFCC66"/>
                </a:solidFill>
              </a:rPr>
            </a:br>
            <a:r>
              <a:rPr lang="ru-RU" dirty="0" err="1" smtClean="0">
                <a:solidFill>
                  <a:srgbClr val="FFCC66"/>
                </a:solidFill>
              </a:rPr>
              <a:t>учениці</a:t>
            </a:r>
            <a:r>
              <a:rPr lang="ru-RU" dirty="0" smtClean="0">
                <a:solidFill>
                  <a:srgbClr val="FFCC66"/>
                </a:solidFill>
              </a:rPr>
              <a:t> </a:t>
            </a:r>
            <a:r>
              <a:rPr lang="ru-RU" dirty="0">
                <a:solidFill>
                  <a:srgbClr val="FFCC66"/>
                </a:solidFill>
              </a:rPr>
              <a:t>11-А </a:t>
            </a:r>
            <a:r>
              <a:rPr lang="ru-RU" dirty="0" err="1" smtClean="0">
                <a:solidFill>
                  <a:srgbClr val="FFCC66"/>
                </a:solidFill>
              </a:rPr>
              <a:t>класу</a:t>
            </a:r>
            <a:r>
              <a:rPr lang="ru-RU" dirty="0" smtClean="0">
                <a:solidFill>
                  <a:srgbClr val="FFCC66"/>
                </a:solidFill>
              </a:rPr>
              <a:t/>
            </a:r>
            <a:br>
              <a:rPr lang="ru-RU" dirty="0" smtClean="0">
                <a:solidFill>
                  <a:srgbClr val="FFCC66"/>
                </a:solidFill>
              </a:rPr>
            </a:br>
            <a:r>
              <a:rPr lang="ru-RU" dirty="0" smtClean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Бєлікова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Юлія</a:t>
            </a:r>
            <a:r>
              <a:rPr lang="ru-RU" dirty="0">
                <a:solidFill>
                  <a:srgbClr val="FFCC66"/>
                </a:solidFill>
              </a:rPr>
              <a:t> та </a:t>
            </a:r>
            <a:r>
              <a:rPr lang="ru-RU" dirty="0" err="1">
                <a:solidFill>
                  <a:srgbClr val="FFCC66"/>
                </a:solidFill>
              </a:rPr>
              <a:t>Губіна</a:t>
            </a:r>
            <a:r>
              <a:rPr lang="ru-RU" dirty="0">
                <a:solidFill>
                  <a:srgbClr val="FFCC66"/>
                </a:solidFill>
              </a:rPr>
              <a:t> Катерина</a:t>
            </a:r>
          </a:p>
        </p:txBody>
      </p:sp>
    </p:spTree>
    <p:extLst>
      <p:ext uri="{BB962C8B-B14F-4D97-AF65-F5344CB8AC3E}">
        <p14:creationId xmlns:p14="http://schemas.microsoft.com/office/powerpoint/2010/main" val="8421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3808" y="2204864"/>
            <a:ext cx="47525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dirty="0" err="1" smtClean="0">
                <a:solidFill>
                  <a:srgbClr val="FFCC66"/>
                </a:solidFill>
              </a:rPr>
              <a:t>Кінець</a:t>
            </a:r>
            <a:r>
              <a:rPr lang="ru-RU" sz="9600" dirty="0" smtClean="0">
                <a:solidFill>
                  <a:srgbClr val="FFCC66"/>
                </a:solidFill>
              </a:rPr>
              <a:t>!</a:t>
            </a:r>
            <a:endParaRPr lang="ru-RU" sz="9600" dirty="0">
              <a:solidFill>
                <a:srgbClr val="FFC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50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42484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>
                <a:solidFill>
                  <a:srgbClr val="FFCC66"/>
                </a:solidFill>
              </a:rPr>
              <a:t>Радя́нсько-фі́нська війна́, або Зимо́ва війна́ (фін. </a:t>
            </a:r>
            <a:r>
              <a:rPr lang="en-US" dirty="0" err="1">
                <a:solidFill>
                  <a:srgbClr val="FFCC66"/>
                </a:solidFill>
              </a:rPr>
              <a:t>talvisota</a:t>
            </a:r>
            <a:r>
              <a:rPr lang="en-US" dirty="0">
                <a:solidFill>
                  <a:srgbClr val="FFCC66"/>
                </a:solidFill>
              </a:rPr>
              <a:t>)  — </a:t>
            </a:r>
            <a:r>
              <a:rPr lang="vi-VN" dirty="0">
                <a:solidFill>
                  <a:srgbClr val="FFCC66"/>
                </a:solidFill>
              </a:rPr>
              <a:t>збройний конфлікт між СРСР і Фінляндією у період від 30 листопада 1939 року до 13 березня 1940 року. </a:t>
            </a:r>
            <a:endParaRPr lang="ru-RU" dirty="0">
              <a:solidFill>
                <a:srgbClr val="FFCC66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36781"/>
            <a:ext cx="2428875" cy="56959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131840" y="4869160"/>
            <a:ext cx="2997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err="1">
                <a:solidFill>
                  <a:srgbClr val="FFCC66"/>
                </a:solidFill>
              </a:rPr>
              <a:t>Радянський</a:t>
            </a:r>
            <a:r>
              <a:rPr lang="ru-RU" i="1" dirty="0">
                <a:solidFill>
                  <a:srgbClr val="FFCC66"/>
                </a:solidFill>
              </a:rPr>
              <a:t> план </a:t>
            </a:r>
            <a:r>
              <a:rPr lang="ru-RU" i="1" dirty="0" err="1">
                <a:solidFill>
                  <a:srgbClr val="FFCC66"/>
                </a:solidFill>
              </a:rPr>
              <a:t>ведення</a:t>
            </a:r>
            <a:r>
              <a:rPr lang="ru-RU" i="1" dirty="0">
                <a:solidFill>
                  <a:srgbClr val="FFCC66"/>
                </a:solidFill>
              </a:rPr>
              <a:t> </a:t>
            </a:r>
            <a:r>
              <a:rPr lang="ru-RU" i="1" dirty="0" err="1">
                <a:solidFill>
                  <a:srgbClr val="FFCC66"/>
                </a:solidFill>
              </a:rPr>
              <a:t>війни</a:t>
            </a:r>
            <a:endParaRPr lang="ru-RU" i="1" dirty="0">
              <a:solidFill>
                <a:srgbClr val="FFCC66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00808"/>
            <a:ext cx="2880320" cy="394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38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5256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CC66"/>
                </a:solidFill>
              </a:rPr>
              <a:t>Дата:	30 листопада 1939 - 13 </a:t>
            </a:r>
            <a:r>
              <a:rPr lang="ru-RU" dirty="0" err="1">
                <a:solidFill>
                  <a:srgbClr val="FFCC66"/>
                </a:solidFill>
              </a:rPr>
              <a:t>березня</a:t>
            </a:r>
            <a:r>
              <a:rPr lang="ru-RU" dirty="0">
                <a:solidFill>
                  <a:srgbClr val="FFCC66"/>
                </a:solidFill>
              </a:rPr>
              <a:t> 1940</a:t>
            </a:r>
          </a:p>
          <a:p>
            <a:r>
              <a:rPr lang="ru-RU" dirty="0" err="1">
                <a:solidFill>
                  <a:srgbClr val="FFCC66"/>
                </a:solidFill>
              </a:rPr>
              <a:t>Місце</a:t>
            </a:r>
            <a:r>
              <a:rPr lang="ru-RU" dirty="0">
                <a:solidFill>
                  <a:srgbClr val="FFCC66"/>
                </a:solidFill>
              </a:rPr>
              <a:t>:	</a:t>
            </a:r>
            <a:r>
              <a:rPr lang="ru-RU" dirty="0" err="1">
                <a:solidFill>
                  <a:srgbClr val="FFCC66"/>
                </a:solidFill>
              </a:rPr>
              <a:t>Східна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Фінляндія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Карелія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Мурманська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en-US" dirty="0" smtClean="0">
                <a:solidFill>
                  <a:srgbClr val="FFCC66"/>
                </a:solidFill>
              </a:rPr>
              <a:t>                      </a:t>
            </a:r>
            <a:r>
              <a:rPr lang="ru-RU" dirty="0" smtClean="0">
                <a:solidFill>
                  <a:srgbClr val="FFCC66"/>
                </a:solidFill>
              </a:rPr>
              <a:t>область</a:t>
            </a:r>
            <a:endParaRPr lang="ru-RU" dirty="0">
              <a:solidFill>
                <a:srgbClr val="FFCC66"/>
              </a:solidFill>
            </a:endParaRPr>
          </a:p>
          <a:p>
            <a:r>
              <a:rPr lang="ru-RU" dirty="0" smtClean="0">
                <a:solidFill>
                  <a:srgbClr val="FFCC66"/>
                </a:solidFill>
              </a:rPr>
              <a:t>Результат:</a:t>
            </a:r>
            <a:r>
              <a:rPr lang="en-US" dirty="0" smtClean="0">
                <a:solidFill>
                  <a:srgbClr val="FFCC66"/>
                </a:solidFill>
              </a:rPr>
              <a:t> </a:t>
            </a:r>
            <a:r>
              <a:rPr lang="ru-RU" dirty="0" err="1" smtClean="0">
                <a:solidFill>
                  <a:srgbClr val="FFCC66"/>
                </a:solidFill>
              </a:rPr>
              <a:t>Московський</a:t>
            </a:r>
            <a:r>
              <a:rPr lang="ru-RU" dirty="0" smtClean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мирний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договір</a:t>
            </a:r>
            <a:r>
              <a:rPr lang="ru-RU" dirty="0">
                <a:solidFill>
                  <a:srgbClr val="FFCC66"/>
                </a:solidFill>
              </a:rPr>
              <a:t> (1940)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96638" y="1732166"/>
            <a:ext cx="9426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err="1" smtClean="0">
                <a:solidFill>
                  <a:srgbClr val="FFCC66"/>
                </a:solidFill>
              </a:rPr>
              <a:t>Сторони</a:t>
            </a:r>
            <a:endParaRPr lang="ru-RU" u="sng" dirty="0">
              <a:solidFill>
                <a:srgbClr val="FFCC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20272" y="2101889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CC66"/>
                </a:solidFill>
              </a:rPr>
              <a:t>СРСР</a:t>
            </a:r>
            <a:endParaRPr lang="ru-RU" dirty="0">
              <a:solidFill>
                <a:srgbClr val="FFCC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101889"/>
            <a:ext cx="1099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>
                <a:solidFill>
                  <a:srgbClr val="FFCC66"/>
                </a:solidFill>
              </a:rPr>
              <a:t>Фінляндія</a:t>
            </a:r>
            <a:r>
              <a:rPr lang="ru-RU" dirty="0">
                <a:solidFill>
                  <a:srgbClr val="FFCC66"/>
                </a:solidFill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20972" y="2515155"/>
            <a:ext cx="1293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err="1">
                <a:solidFill>
                  <a:srgbClr val="FFCC66"/>
                </a:solidFill>
              </a:rPr>
              <a:t>Командувачі</a:t>
            </a:r>
            <a:endParaRPr lang="ru-RU" u="sng" dirty="0">
              <a:solidFill>
                <a:srgbClr val="FFCC6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884487"/>
            <a:ext cx="2400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CC66"/>
                </a:solidFill>
              </a:rPr>
              <a:t>Карл Густав Маннергейм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796136" y="2930653"/>
            <a:ext cx="25154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CC66"/>
                </a:solidFill>
              </a:rPr>
              <a:t>Климент Ворошилов, </a:t>
            </a:r>
            <a:endParaRPr lang="en-US" dirty="0" smtClean="0">
              <a:solidFill>
                <a:srgbClr val="FFCC66"/>
              </a:solidFill>
            </a:endParaRPr>
          </a:p>
          <a:p>
            <a:r>
              <a:rPr lang="ru-RU" dirty="0" err="1" smtClean="0">
                <a:solidFill>
                  <a:srgbClr val="FFCC66"/>
                </a:solidFill>
              </a:rPr>
              <a:t>пізніше</a:t>
            </a:r>
            <a:r>
              <a:rPr lang="ru-RU" dirty="0" smtClean="0">
                <a:solidFill>
                  <a:srgbClr val="FFCC66"/>
                </a:solidFill>
              </a:rPr>
              <a:t> </a:t>
            </a:r>
            <a:r>
              <a:rPr lang="ru-RU" dirty="0">
                <a:solidFill>
                  <a:srgbClr val="FFCC66"/>
                </a:solidFill>
              </a:rPr>
              <a:t>Семен Тимошенко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3576984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err="1">
                <a:solidFill>
                  <a:srgbClr val="FFCC66"/>
                </a:solidFill>
              </a:rPr>
              <a:t>Військові</a:t>
            </a:r>
            <a:r>
              <a:rPr lang="ru-RU" u="sng" dirty="0">
                <a:solidFill>
                  <a:srgbClr val="FFCC66"/>
                </a:solidFill>
              </a:rPr>
              <a:t> </a:t>
            </a:r>
            <a:r>
              <a:rPr lang="ru-RU" u="sng" dirty="0" err="1">
                <a:solidFill>
                  <a:srgbClr val="FFCC66"/>
                </a:solidFill>
              </a:rPr>
              <a:t>сили</a:t>
            </a:r>
            <a:endParaRPr lang="ru-RU" u="sng" dirty="0">
              <a:solidFill>
                <a:srgbClr val="FFCC66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6550" y="3958825"/>
            <a:ext cx="2466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CC66"/>
                </a:solidFill>
              </a:rPr>
              <a:t>250,000 солдат</a:t>
            </a:r>
          </a:p>
          <a:p>
            <a:r>
              <a:rPr lang="ru-RU" dirty="0">
                <a:solidFill>
                  <a:srgbClr val="FFCC66"/>
                </a:solidFill>
              </a:rPr>
              <a:t>30 </a:t>
            </a:r>
            <a:r>
              <a:rPr lang="ru-RU" dirty="0" err="1">
                <a:solidFill>
                  <a:srgbClr val="FFCC66"/>
                </a:solidFill>
              </a:rPr>
              <a:t>танків</a:t>
            </a:r>
            <a:endParaRPr lang="ru-RU" dirty="0">
              <a:solidFill>
                <a:srgbClr val="FFCC66"/>
              </a:solidFill>
            </a:endParaRPr>
          </a:p>
          <a:p>
            <a:r>
              <a:rPr lang="ru-RU" dirty="0">
                <a:solidFill>
                  <a:srgbClr val="FFCC66"/>
                </a:solidFill>
              </a:rPr>
              <a:t>130 </a:t>
            </a:r>
            <a:r>
              <a:rPr lang="ru-RU" dirty="0" err="1">
                <a:solidFill>
                  <a:srgbClr val="FFCC66"/>
                </a:solidFill>
              </a:rPr>
              <a:t>літаків</a:t>
            </a:r>
            <a:endParaRPr lang="ru-RU" dirty="0">
              <a:solidFill>
                <a:srgbClr val="FFCC66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26157" y="3958825"/>
            <a:ext cx="2286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CC66"/>
                </a:solidFill>
              </a:rPr>
              <a:t>1,000,000 солдат</a:t>
            </a:r>
          </a:p>
          <a:p>
            <a:r>
              <a:rPr lang="ru-RU" dirty="0">
                <a:solidFill>
                  <a:srgbClr val="FFCC66"/>
                </a:solidFill>
              </a:rPr>
              <a:t>3,000 </a:t>
            </a:r>
            <a:r>
              <a:rPr lang="ru-RU" dirty="0" err="1">
                <a:solidFill>
                  <a:srgbClr val="FFCC66"/>
                </a:solidFill>
              </a:rPr>
              <a:t>танків</a:t>
            </a:r>
            <a:endParaRPr lang="ru-RU" dirty="0">
              <a:solidFill>
                <a:srgbClr val="FFCC66"/>
              </a:solidFill>
            </a:endParaRPr>
          </a:p>
          <a:p>
            <a:r>
              <a:rPr lang="ru-RU" dirty="0">
                <a:solidFill>
                  <a:srgbClr val="FFCC66"/>
                </a:solidFill>
              </a:rPr>
              <a:t>3,800 </a:t>
            </a:r>
            <a:r>
              <a:rPr lang="ru-RU" dirty="0" err="1">
                <a:solidFill>
                  <a:srgbClr val="FFCC66"/>
                </a:solidFill>
              </a:rPr>
              <a:t>літаків</a:t>
            </a:r>
            <a:endParaRPr lang="ru-RU" dirty="0">
              <a:solidFill>
                <a:srgbClr val="FFCC66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000402"/>
            <a:ext cx="1289720" cy="78834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192" y="4984775"/>
            <a:ext cx="1576684" cy="788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85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39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FFCC66"/>
                </a:solidFill>
              </a:rPr>
              <a:t>Висунення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військ</a:t>
            </a:r>
            <a:r>
              <a:rPr lang="ru-RU" dirty="0">
                <a:solidFill>
                  <a:srgbClr val="FFCC66"/>
                </a:solidFill>
              </a:rPr>
              <a:t> в Прибалтику </a:t>
            </a:r>
            <a:r>
              <a:rPr lang="ru-RU" dirty="0" err="1">
                <a:solidFill>
                  <a:srgbClr val="FFCC66"/>
                </a:solidFill>
              </a:rPr>
              <a:t>стривожило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Фінляндію</a:t>
            </a:r>
            <a:r>
              <a:rPr lang="ru-RU" dirty="0">
                <a:solidFill>
                  <a:srgbClr val="FFCC66"/>
                </a:solidFill>
              </a:rPr>
              <a:t>. В </a:t>
            </a:r>
            <a:r>
              <a:rPr lang="ru-RU" dirty="0" err="1">
                <a:solidFill>
                  <a:srgbClr val="FFCC66"/>
                </a:solidFill>
              </a:rPr>
              <a:t>умовах</a:t>
            </a:r>
            <a:r>
              <a:rPr lang="ru-RU" dirty="0">
                <a:solidFill>
                  <a:srgbClr val="FFCC66"/>
                </a:solidFill>
              </a:rPr>
              <a:t> практично </a:t>
            </a:r>
            <a:r>
              <a:rPr lang="ru-RU" dirty="0" err="1">
                <a:solidFill>
                  <a:srgbClr val="FFCC66"/>
                </a:solidFill>
              </a:rPr>
              <a:t>повної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відсутності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східній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Балтиці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британського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французького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впливів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природним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було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прагнення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фінського</a:t>
            </a:r>
            <a:r>
              <a:rPr lang="ru-RU" dirty="0">
                <a:solidFill>
                  <a:srgbClr val="FFCC66"/>
                </a:solidFill>
              </a:rPr>
              <a:t> уряду </a:t>
            </a:r>
            <a:r>
              <a:rPr lang="ru-RU" dirty="0" err="1">
                <a:solidFill>
                  <a:srgbClr val="FFCC66"/>
                </a:solidFill>
              </a:rPr>
              <a:t>заручитися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підтримкою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Німеччини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випадок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висунення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Москвою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вимог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аналогічних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тим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що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були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представлені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трьом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прибалтійським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країнам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були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їм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нав'язані</a:t>
            </a:r>
            <a:r>
              <a:rPr lang="ru-RU" dirty="0">
                <a:solidFill>
                  <a:srgbClr val="FFCC66"/>
                </a:solidFill>
              </a:rPr>
              <a:t>. </a:t>
            </a:r>
            <a:r>
              <a:rPr lang="ru-RU" dirty="0" err="1">
                <a:solidFill>
                  <a:srgbClr val="FFCC66"/>
                </a:solidFill>
              </a:rPr>
              <a:t>Проте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Берлін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відразу</a:t>
            </a:r>
            <a:r>
              <a:rPr lang="ru-RU" dirty="0">
                <a:solidFill>
                  <a:srgbClr val="FFCC66"/>
                </a:solidFill>
              </a:rPr>
              <a:t> ж </a:t>
            </a:r>
            <a:r>
              <a:rPr lang="ru-RU" dirty="0" err="1">
                <a:solidFill>
                  <a:srgbClr val="FFCC66"/>
                </a:solidFill>
              </a:rPr>
              <a:t>відвів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ідею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можливого</a:t>
            </a:r>
            <a:r>
              <a:rPr lang="ru-RU" dirty="0">
                <a:solidFill>
                  <a:srgbClr val="FFCC66"/>
                </a:solidFill>
              </a:rPr>
              <a:t> дипломатичного </a:t>
            </a:r>
            <a:r>
              <a:rPr lang="ru-RU" dirty="0" err="1">
                <a:solidFill>
                  <a:srgbClr val="FFCC66"/>
                </a:solidFill>
              </a:rPr>
              <a:t>втручання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назріваючий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дипломатичний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конфлікт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Хельсінкі</a:t>
            </a:r>
            <a:r>
              <a:rPr lang="ru-RU" dirty="0">
                <a:solidFill>
                  <a:srgbClr val="FFCC66"/>
                </a:solidFill>
              </a:rPr>
              <a:t> з </a:t>
            </a:r>
            <a:r>
              <a:rPr lang="ru-RU" dirty="0" err="1">
                <a:solidFill>
                  <a:srgbClr val="FFCC66"/>
                </a:solidFill>
              </a:rPr>
              <a:t>Москвою</a:t>
            </a:r>
            <a:r>
              <a:rPr lang="ru-RU" dirty="0">
                <a:solidFill>
                  <a:srgbClr val="FFCC66"/>
                </a:solidFill>
              </a:rPr>
              <a:t>. </a:t>
            </a:r>
            <a:r>
              <a:rPr lang="ru-RU" dirty="0" err="1">
                <a:solidFill>
                  <a:srgbClr val="FFCC66"/>
                </a:solidFill>
              </a:rPr>
              <a:t>Німецька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дипломатія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виходила</a:t>
            </a:r>
            <a:r>
              <a:rPr lang="ru-RU" dirty="0">
                <a:solidFill>
                  <a:srgbClr val="FFCC66"/>
                </a:solidFill>
              </a:rPr>
              <a:t> в той момент з </a:t>
            </a:r>
            <a:r>
              <a:rPr lang="ru-RU" dirty="0" err="1">
                <a:solidFill>
                  <a:srgbClr val="FFCC66"/>
                </a:solidFill>
              </a:rPr>
              <a:t>тієї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обставини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що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згідно</a:t>
            </a:r>
            <a:r>
              <a:rPr lang="ru-RU" dirty="0">
                <a:solidFill>
                  <a:srgbClr val="FFCC66"/>
                </a:solidFill>
              </a:rPr>
              <a:t> з </a:t>
            </a:r>
            <a:r>
              <a:rPr lang="ru-RU" dirty="0" err="1">
                <a:solidFill>
                  <a:srgbClr val="FFCC66"/>
                </a:solidFill>
              </a:rPr>
              <a:t>секретним</a:t>
            </a:r>
            <a:r>
              <a:rPr lang="ru-RU" dirty="0">
                <a:solidFill>
                  <a:srgbClr val="FFCC66"/>
                </a:solidFill>
              </a:rPr>
              <a:t> протоколом до Пакту про </a:t>
            </a:r>
            <a:r>
              <a:rPr lang="ru-RU" dirty="0" err="1">
                <a:solidFill>
                  <a:srgbClr val="FFCC66"/>
                </a:solidFill>
              </a:rPr>
              <a:t>ненапад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Фінляндія</a:t>
            </a:r>
            <a:r>
              <a:rPr lang="ru-RU" dirty="0">
                <a:solidFill>
                  <a:srgbClr val="FFCC66"/>
                </a:solidFill>
              </a:rPr>
              <a:t> не входила в сферу </a:t>
            </a:r>
            <a:r>
              <a:rPr lang="ru-RU" dirty="0" err="1">
                <a:solidFill>
                  <a:srgbClr val="FFCC66"/>
                </a:solidFill>
              </a:rPr>
              <a:t>її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інтересів</a:t>
            </a:r>
            <a:r>
              <a:rPr lang="ru-RU" dirty="0">
                <a:solidFill>
                  <a:srgbClr val="FFCC66"/>
                </a:solidFill>
              </a:rPr>
              <a:t>. </a:t>
            </a:r>
            <a:r>
              <a:rPr lang="ru-RU" dirty="0" err="1">
                <a:solidFill>
                  <a:srgbClr val="FFCC66"/>
                </a:solidFill>
              </a:rPr>
              <a:t>Крім</a:t>
            </a:r>
            <a:r>
              <a:rPr lang="ru-RU" dirty="0">
                <a:solidFill>
                  <a:srgbClr val="FFCC66"/>
                </a:solidFill>
              </a:rPr>
              <a:t> того, формально вона не </a:t>
            </a:r>
            <a:r>
              <a:rPr lang="ru-RU" dirty="0" err="1">
                <a:solidFill>
                  <a:srgbClr val="FFCC66"/>
                </a:solidFill>
              </a:rPr>
              <a:t>лише</a:t>
            </a:r>
            <a:r>
              <a:rPr lang="ru-RU" dirty="0">
                <a:solidFill>
                  <a:srgbClr val="FFCC66"/>
                </a:solidFill>
              </a:rPr>
              <a:t> не мала з </a:t>
            </a:r>
            <a:r>
              <a:rPr lang="ru-RU" dirty="0" err="1">
                <a:solidFill>
                  <a:srgbClr val="FFCC66"/>
                </a:solidFill>
              </a:rPr>
              <a:t>Німеччиною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якого-небудь</a:t>
            </a:r>
            <a:r>
              <a:rPr lang="ru-RU" dirty="0">
                <a:solidFill>
                  <a:srgbClr val="FFCC66"/>
                </a:solidFill>
              </a:rPr>
              <a:t> договору про </a:t>
            </a:r>
            <a:r>
              <a:rPr lang="ru-RU" dirty="0" err="1">
                <a:solidFill>
                  <a:srgbClr val="FFCC66"/>
                </a:solidFill>
              </a:rPr>
              <a:t>співпрацю</a:t>
            </a:r>
            <a:r>
              <a:rPr lang="ru-RU" dirty="0">
                <a:solidFill>
                  <a:srgbClr val="FFCC66"/>
                </a:solidFill>
              </a:rPr>
              <a:t>, але </a:t>
            </a:r>
            <a:r>
              <a:rPr lang="ru-RU" dirty="0" err="1">
                <a:solidFill>
                  <a:srgbClr val="FFCC66"/>
                </a:solidFill>
              </a:rPr>
              <a:t>навіть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відкинула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німецьку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пропозицію</a:t>
            </a:r>
            <a:r>
              <a:rPr lang="ru-RU" dirty="0">
                <a:solidFill>
                  <a:srgbClr val="FFCC66"/>
                </a:solidFill>
              </a:rPr>
              <a:t> про </a:t>
            </a:r>
            <a:r>
              <a:rPr lang="ru-RU" dirty="0" err="1">
                <a:solidFill>
                  <a:srgbClr val="FFCC66"/>
                </a:solidFill>
              </a:rPr>
              <a:t>заключення</a:t>
            </a:r>
            <a:r>
              <a:rPr lang="ru-RU" dirty="0">
                <a:solidFill>
                  <a:srgbClr val="FFCC66"/>
                </a:solidFill>
              </a:rPr>
              <a:t> пакту про </a:t>
            </a:r>
            <a:r>
              <a:rPr lang="ru-RU" dirty="0" err="1">
                <a:solidFill>
                  <a:srgbClr val="FFCC66"/>
                </a:solidFill>
              </a:rPr>
              <a:t>ненапад</a:t>
            </a:r>
            <a:r>
              <a:rPr lang="ru-RU" dirty="0">
                <a:solidFill>
                  <a:srgbClr val="FFCC66"/>
                </a:solidFill>
              </a:rPr>
              <a:t>. </a:t>
            </a:r>
            <a:r>
              <a:rPr lang="ru-RU" dirty="0" err="1">
                <a:solidFill>
                  <a:srgbClr val="FFCC66"/>
                </a:solidFill>
              </a:rPr>
              <a:t>Одночасно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Німеччина</a:t>
            </a:r>
            <a:r>
              <a:rPr lang="ru-RU" dirty="0">
                <a:solidFill>
                  <a:srgbClr val="FFCC66"/>
                </a:solidFill>
              </a:rPr>
              <a:t> не </a:t>
            </a:r>
            <a:r>
              <a:rPr lang="ru-RU" dirty="0" err="1">
                <a:solidFill>
                  <a:srgbClr val="FFCC66"/>
                </a:solidFill>
              </a:rPr>
              <a:t>була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зацікавлена</a:t>
            </a:r>
            <a:r>
              <a:rPr lang="ru-RU" dirty="0">
                <a:solidFill>
                  <a:srgbClr val="FFCC66"/>
                </a:solidFill>
              </a:rPr>
              <a:t> у </a:t>
            </a:r>
            <a:r>
              <a:rPr lang="ru-RU" dirty="0" err="1">
                <a:solidFill>
                  <a:srgbClr val="FFCC66"/>
                </a:solidFill>
              </a:rPr>
              <a:t>виникнення</a:t>
            </a:r>
            <a:r>
              <a:rPr lang="ru-RU" dirty="0">
                <a:solidFill>
                  <a:srgbClr val="FFCC66"/>
                </a:solidFill>
              </a:rPr>
              <a:t> великого </a:t>
            </a:r>
            <a:r>
              <a:rPr lang="ru-RU" dirty="0" err="1">
                <a:solidFill>
                  <a:srgbClr val="FFCC66"/>
                </a:solidFill>
              </a:rPr>
              <a:t>радянсько-фінського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конфлікту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оскільки</a:t>
            </a:r>
            <a:r>
              <a:rPr lang="ru-RU" dirty="0">
                <a:solidFill>
                  <a:srgbClr val="FFCC66"/>
                </a:solidFill>
              </a:rPr>
              <a:t>, за </a:t>
            </a:r>
            <a:r>
              <a:rPr lang="ru-RU" dirty="0" err="1">
                <a:solidFill>
                  <a:srgbClr val="FFCC66"/>
                </a:solidFill>
              </a:rPr>
              <a:t>оцінками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німецького</a:t>
            </a:r>
            <a:r>
              <a:rPr lang="ru-RU" dirty="0">
                <a:solidFill>
                  <a:srgbClr val="FFCC66"/>
                </a:solidFill>
              </a:rPr>
              <a:t> посольства в </a:t>
            </a:r>
            <a:r>
              <a:rPr lang="ru-RU" dirty="0" err="1">
                <a:solidFill>
                  <a:srgbClr val="FFCC66"/>
                </a:solidFill>
              </a:rPr>
              <a:t>Хельсінкі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він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міг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мати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негативні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наслідки</a:t>
            </a:r>
            <a:r>
              <a:rPr lang="ru-RU" dirty="0">
                <a:solidFill>
                  <a:srgbClr val="FFCC66"/>
                </a:solidFill>
              </a:rPr>
              <a:t> для </a:t>
            </a:r>
            <a:r>
              <a:rPr lang="ru-RU" dirty="0" err="1">
                <a:solidFill>
                  <a:srgbClr val="FFCC66"/>
                </a:solidFill>
              </a:rPr>
              <a:t>німецької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військової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економіки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викликавши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припинення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постачань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Німеччину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продовольства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ліси</a:t>
            </a:r>
            <a:r>
              <a:rPr lang="ru-RU" dirty="0">
                <a:solidFill>
                  <a:srgbClr val="FFCC66"/>
                </a:solidFill>
              </a:rPr>
              <a:t>, і, </a:t>
            </a:r>
            <a:r>
              <a:rPr lang="ru-RU" dirty="0" err="1">
                <a:solidFill>
                  <a:srgbClr val="FFCC66"/>
                </a:solidFill>
              </a:rPr>
              <a:t>що</a:t>
            </a:r>
            <a:r>
              <a:rPr lang="ru-RU" dirty="0">
                <a:solidFill>
                  <a:srgbClr val="FFCC66"/>
                </a:solidFill>
              </a:rPr>
              <a:t> особливо </a:t>
            </a:r>
            <a:r>
              <a:rPr lang="ru-RU" dirty="0" err="1">
                <a:solidFill>
                  <a:srgbClr val="FFCC66"/>
                </a:solidFill>
              </a:rPr>
              <a:t>важливо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стратегічних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матеріалів</a:t>
            </a:r>
            <a:r>
              <a:rPr lang="ru-RU" dirty="0">
                <a:solidFill>
                  <a:srgbClr val="FFCC66"/>
                </a:solidFill>
              </a:rPr>
              <a:t> - </a:t>
            </a:r>
            <a:r>
              <a:rPr lang="ru-RU" dirty="0" err="1">
                <a:solidFill>
                  <a:srgbClr val="FFCC66"/>
                </a:solidFill>
              </a:rPr>
              <a:t>молібдену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міді</a:t>
            </a:r>
            <a:r>
              <a:rPr lang="ru-RU" dirty="0">
                <a:solidFill>
                  <a:srgbClr val="FFCC66"/>
                </a:solidFill>
              </a:rPr>
              <a:t>. Тому </a:t>
            </a:r>
            <a:r>
              <a:rPr lang="ru-RU" dirty="0" err="1">
                <a:solidFill>
                  <a:srgbClr val="FFCC66"/>
                </a:solidFill>
              </a:rPr>
              <a:t>лінія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Берліна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полягала</a:t>
            </a:r>
            <a:r>
              <a:rPr lang="ru-RU" dirty="0">
                <a:solidFill>
                  <a:srgbClr val="FFCC66"/>
                </a:solidFill>
              </a:rPr>
              <a:t> в тому, </a:t>
            </a:r>
            <a:r>
              <a:rPr lang="ru-RU" dirty="0" err="1">
                <a:solidFill>
                  <a:srgbClr val="FFCC66"/>
                </a:solidFill>
              </a:rPr>
              <a:t>щоб</a:t>
            </a:r>
            <a:r>
              <a:rPr lang="ru-RU" dirty="0">
                <a:solidFill>
                  <a:srgbClr val="FFCC66"/>
                </a:solidFill>
              </a:rPr>
              <a:t>, не </a:t>
            </a:r>
            <a:r>
              <a:rPr lang="ru-RU" dirty="0" err="1">
                <a:solidFill>
                  <a:srgbClr val="FFCC66"/>
                </a:solidFill>
              </a:rPr>
              <a:t>протиставляючи</a:t>
            </a:r>
            <a:r>
              <a:rPr lang="ru-RU" dirty="0">
                <a:solidFill>
                  <a:srgbClr val="FFCC66"/>
                </a:solidFill>
              </a:rPr>
              <a:t> себе </a:t>
            </a:r>
            <a:r>
              <a:rPr lang="ru-RU" dirty="0" err="1">
                <a:solidFill>
                  <a:srgbClr val="FFCC66"/>
                </a:solidFill>
              </a:rPr>
              <a:t>Радянському</a:t>
            </a:r>
            <a:r>
              <a:rPr lang="ru-RU" dirty="0">
                <a:solidFill>
                  <a:srgbClr val="FFCC66"/>
                </a:solidFill>
              </a:rPr>
              <a:t> Союзу, </a:t>
            </a:r>
            <a:r>
              <a:rPr lang="ru-RU" dirty="0" err="1">
                <a:solidFill>
                  <a:srgbClr val="FFCC66"/>
                </a:solidFill>
              </a:rPr>
              <a:t>стримати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наскільки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можливо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його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домагання</a:t>
            </a:r>
            <a:r>
              <a:rPr lang="ru-RU" dirty="0">
                <a:solidFill>
                  <a:srgbClr val="FFCC66"/>
                </a:solidFill>
              </a:rPr>
              <a:t> до </a:t>
            </a:r>
            <a:r>
              <a:rPr lang="ru-RU" dirty="0" err="1">
                <a:solidFill>
                  <a:srgbClr val="FFCC66"/>
                </a:solidFill>
              </a:rPr>
              <a:t>Фінляндії</a:t>
            </a:r>
            <a:r>
              <a:rPr lang="ru-RU" dirty="0">
                <a:solidFill>
                  <a:srgbClr val="FFCC6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121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04664"/>
            <a:ext cx="5904656" cy="415171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31840" y="4797152"/>
            <a:ext cx="3246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err="1">
                <a:solidFill>
                  <a:srgbClr val="FFCC66"/>
                </a:solidFill>
              </a:rPr>
              <a:t>Українські</a:t>
            </a:r>
            <a:r>
              <a:rPr lang="ru-RU" i="1" dirty="0">
                <a:solidFill>
                  <a:srgbClr val="FFCC66"/>
                </a:solidFill>
              </a:rPr>
              <a:t> </a:t>
            </a:r>
            <a:r>
              <a:rPr lang="ru-RU" i="1" dirty="0" err="1">
                <a:solidFill>
                  <a:srgbClr val="FFCC66"/>
                </a:solidFill>
              </a:rPr>
              <a:t>добровольці</a:t>
            </a:r>
            <a:r>
              <a:rPr lang="ru-RU" i="1" dirty="0">
                <a:solidFill>
                  <a:srgbClr val="FFCC66"/>
                </a:solidFill>
              </a:rPr>
              <a:t> у </a:t>
            </a:r>
            <a:r>
              <a:rPr lang="ru-RU" i="1" dirty="0" err="1">
                <a:solidFill>
                  <a:srgbClr val="FFCC66"/>
                </a:solidFill>
              </a:rPr>
              <a:t>Фінляндії</a:t>
            </a:r>
            <a:endParaRPr lang="ru-RU" i="1" dirty="0">
              <a:solidFill>
                <a:srgbClr val="FFC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39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7346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CC66"/>
                </a:solidFill>
              </a:rPr>
              <a:t> СРСР </a:t>
            </a:r>
            <a:r>
              <a:rPr lang="ru-RU" dirty="0" err="1">
                <a:solidFill>
                  <a:srgbClr val="FFCC66"/>
                </a:solidFill>
              </a:rPr>
              <a:t>був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пов'язаний</a:t>
            </a:r>
            <a:r>
              <a:rPr lang="ru-RU" dirty="0">
                <a:solidFill>
                  <a:srgbClr val="FFCC66"/>
                </a:solidFill>
              </a:rPr>
              <a:t> з </a:t>
            </a:r>
            <a:r>
              <a:rPr lang="ru-RU" dirty="0" err="1">
                <a:solidFill>
                  <a:srgbClr val="FFCC66"/>
                </a:solidFill>
              </a:rPr>
              <a:t>Фінляндією</a:t>
            </a:r>
            <a:r>
              <a:rPr lang="ru-RU" dirty="0">
                <a:solidFill>
                  <a:srgbClr val="FFCC66"/>
                </a:solidFill>
              </a:rPr>
              <a:t> Договором 1932 р. про </a:t>
            </a:r>
            <a:r>
              <a:rPr lang="ru-RU" dirty="0" err="1">
                <a:solidFill>
                  <a:srgbClr val="FFCC66"/>
                </a:solidFill>
              </a:rPr>
              <a:t>ненапад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мирне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залагоджування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конфліктів</a:t>
            </a:r>
            <a:r>
              <a:rPr lang="ru-RU" dirty="0">
                <a:solidFill>
                  <a:srgbClr val="FFCC66"/>
                </a:solidFill>
              </a:rPr>
              <a:t>. У 1934 р. </a:t>
            </a:r>
            <a:r>
              <a:rPr lang="ru-RU" dirty="0" err="1">
                <a:solidFill>
                  <a:srgbClr val="FFCC66"/>
                </a:solidFill>
              </a:rPr>
              <a:t>цей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договір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спеціальним</a:t>
            </a:r>
            <a:r>
              <a:rPr lang="ru-RU" dirty="0">
                <a:solidFill>
                  <a:srgbClr val="FFCC66"/>
                </a:solidFill>
              </a:rPr>
              <a:t> протоколом </a:t>
            </a:r>
            <a:r>
              <a:rPr lang="ru-RU" dirty="0" err="1">
                <a:solidFill>
                  <a:srgbClr val="FFCC66"/>
                </a:solidFill>
              </a:rPr>
              <a:t>був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продовжений</a:t>
            </a:r>
            <a:r>
              <a:rPr lang="ru-RU" dirty="0">
                <a:solidFill>
                  <a:srgbClr val="FFCC66"/>
                </a:solidFill>
              </a:rPr>
              <a:t> до 1945 р. </a:t>
            </a:r>
            <a:r>
              <a:rPr lang="ru-RU" dirty="0" err="1">
                <a:solidFill>
                  <a:srgbClr val="FFCC66"/>
                </a:solidFill>
              </a:rPr>
              <a:t>Проте</a:t>
            </a:r>
            <a:r>
              <a:rPr lang="ru-RU" dirty="0">
                <a:solidFill>
                  <a:srgbClr val="FFCC66"/>
                </a:solidFill>
              </a:rPr>
              <a:t> до </a:t>
            </a:r>
            <a:r>
              <a:rPr lang="ru-RU" dirty="0" err="1">
                <a:solidFill>
                  <a:srgbClr val="FFCC66"/>
                </a:solidFill>
              </a:rPr>
              <a:t>осені</a:t>
            </a:r>
            <a:r>
              <a:rPr lang="ru-RU" dirty="0">
                <a:solidFill>
                  <a:srgbClr val="FFCC66"/>
                </a:solidFill>
              </a:rPr>
              <a:t> 1939 р. </a:t>
            </a:r>
            <a:r>
              <a:rPr lang="ru-RU" dirty="0" err="1">
                <a:solidFill>
                  <a:srgbClr val="FFCC66"/>
                </a:solidFill>
              </a:rPr>
              <a:t>договір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викликав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сумніви</a:t>
            </a:r>
            <a:r>
              <a:rPr lang="ru-RU" dirty="0">
                <a:solidFill>
                  <a:srgbClr val="FFCC66"/>
                </a:solidFill>
              </a:rPr>
              <a:t> у </a:t>
            </a:r>
            <a:r>
              <a:rPr lang="ru-RU" dirty="0" err="1">
                <a:solidFill>
                  <a:srgbClr val="FFCC66"/>
                </a:solidFill>
              </a:rPr>
              <a:t>обох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сторін</a:t>
            </a:r>
            <a:r>
              <a:rPr lang="ru-RU" dirty="0">
                <a:solidFill>
                  <a:srgbClr val="FFCC66"/>
                </a:solidFill>
              </a:rPr>
              <a:t>. Не </a:t>
            </a:r>
            <a:r>
              <a:rPr lang="ru-RU" dirty="0" err="1">
                <a:solidFill>
                  <a:srgbClr val="FFCC66"/>
                </a:solidFill>
              </a:rPr>
              <a:t>покладаючись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юридичні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зобов'язання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фінська</a:t>
            </a:r>
            <a:r>
              <a:rPr lang="ru-RU" dirty="0">
                <a:solidFill>
                  <a:srgbClr val="FFCC66"/>
                </a:solidFill>
              </a:rPr>
              <a:t> сторона проводила </a:t>
            </a:r>
            <a:r>
              <a:rPr lang="ru-RU" dirty="0" err="1">
                <a:solidFill>
                  <a:srgbClr val="FFCC66"/>
                </a:solidFill>
              </a:rPr>
              <a:t>серйозні</a:t>
            </a:r>
            <a:r>
              <a:rPr lang="ru-RU" dirty="0">
                <a:solidFill>
                  <a:srgbClr val="FFCC66"/>
                </a:solidFill>
              </a:rPr>
              <a:t> заходи по </a:t>
            </a:r>
            <a:r>
              <a:rPr lang="ru-RU" dirty="0" err="1">
                <a:solidFill>
                  <a:srgbClr val="FFCC66"/>
                </a:solidFill>
              </a:rPr>
              <a:t>зміцненню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своїх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збройних</a:t>
            </a:r>
            <a:r>
              <a:rPr lang="ru-RU" dirty="0">
                <a:solidFill>
                  <a:srgbClr val="FFCC66"/>
                </a:solidFill>
              </a:rPr>
              <a:t> сил на </a:t>
            </a:r>
            <a:r>
              <a:rPr lang="ru-RU" dirty="0" err="1">
                <a:solidFill>
                  <a:srgbClr val="FFCC66"/>
                </a:solidFill>
              </a:rPr>
              <a:t>випадок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конфлікту</a:t>
            </a:r>
            <a:r>
              <a:rPr lang="ru-RU" dirty="0">
                <a:solidFill>
                  <a:srgbClr val="FFCC66"/>
                </a:solidFill>
              </a:rPr>
              <a:t> з СРСР. </a:t>
            </a:r>
            <a:r>
              <a:rPr lang="ru-RU" dirty="0" err="1">
                <a:solidFill>
                  <a:srgbClr val="FFCC66"/>
                </a:solidFill>
              </a:rPr>
              <a:t>Найважливішим</a:t>
            </a:r>
            <a:r>
              <a:rPr lang="ru-RU" dirty="0">
                <a:solidFill>
                  <a:srgbClr val="FFCC66"/>
                </a:solidFill>
              </a:rPr>
              <a:t> заходом </a:t>
            </a:r>
            <a:r>
              <a:rPr lang="ru-RU" dirty="0" err="1">
                <a:solidFill>
                  <a:srgbClr val="FFCC66"/>
                </a:solidFill>
              </a:rPr>
              <a:t>було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завершення</a:t>
            </a:r>
            <a:r>
              <a:rPr lang="ru-RU" dirty="0">
                <a:solidFill>
                  <a:srgbClr val="FFCC66"/>
                </a:solidFill>
              </a:rPr>
              <a:t> до </a:t>
            </a:r>
            <a:r>
              <a:rPr lang="ru-RU" dirty="0" err="1">
                <a:solidFill>
                  <a:srgbClr val="FFCC66"/>
                </a:solidFill>
              </a:rPr>
              <a:t>осені</a:t>
            </a:r>
            <a:r>
              <a:rPr lang="ru-RU" dirty="0">
                <a:solidFill>
                  <a:srgbClr val="FFCC66"/>
                </a:solidFill>
              </a:rPr>
              <a:t> 1939 р. "</a:t>
            </a:r>
            <a:r>
              <a:rPr lang="ru-RU" dirty="0" err="1">
                <a:solidFill>
                  <a:srgbClr val="FFCC66"/>
                </a:solidFill>
              </a:rPr>
              <a:t>лінії</a:t>
            </a:r>
            <a:r>
              <a:rPr lang="ru-RU" dirty="0">
                <a:solidFill>
                  <a:srgbClr val="FFCC66"/>
                </a:solidFill>
              </a:rPr>
              <a:t> Маннергейма" - </a:t>
            </a:r>
            <a:r>
              <a:rPr lang="ru-RU" dirty="0" err="1">
                <a:solidFill>
                  <a:srgbClr val="FFCC66"/>
                </a:solidFill>
              </a:rPr>
              <a:t>потужної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смуги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укріплень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уздовж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лінії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радянсько-фінської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межі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названої</a:t>
            </a:r>
            <a:r>
              <a:rPr lang="ru-RU" dirty="0">
                <a:solidFill>
                  <a:srgbClr val="FFCC66"/>
                </a:solidFill>
              </a:rPr>
              <a:t> по </a:t>
            </a:r>
            <a:r>
              <a:rPr lang="ru-RU" dirty="0" err="1">
                <a:solidFill>
                  <a:srgbClr val="FFCC66"/>
                </a:solidFill>
              </a:rPr>
              <a:t>імені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головнокомандувача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збройними</a:t>
            </a:r>
            <a:r>
              <a:rPr lang="ru-RU" dirty="0">
                <a:solidFill>
                  <a:srgbClr val="FFCC66"/>
                </a:solidFill>
              </a:rPr>
              <a:t> силами </a:t>
            </a:r>
            <a:r>
              <a:rPr lang="ru-RU" dirty="0" err="1">
                <a:solidFill>
                  <a:srgbClr val="FFCC66"/>
                </a:solidFill>
              </a:rPr>
              <a:t>Фінляндії</a:t>
            </a:r>
            <a:r>
              <a:rPr lang="ru-RU" dirty="0">
                <a:solidFill>
                  <a:srgbClr val="FFCC66"/>
                </a:solidFill>
              </a:rPr>
              <a:t> Карла Маннергейма, </a:t>
            </a:r>
            <a:r>
              <a:rPr lang="ru-RU" dirty="0" err="1">
                <a:solidFill>
                  <a:srgbClr val="FFCC66"/>
                </a:solidFill>
              </a:rPr>
              <a:t>здійснення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цього</a:t>
            </a:r>
            <a:r>
              <a:rPr lang="ru-RU" dirty="0">
                <a:solidFill>
                  <a:srgbClr val="FFCC66"/>
                </a:solidFill>
              </a:rPr>
              <a:t> проекту, </a:t>
            </a:r>
            <a:r>
              <a:rPr lang="ru-RU" dirty="0" err="1">
                <a:solidFill>
                  <a:srgbClr val="FFCC66"/>
                </a:solidFill>
              </a:rPr>
              <a:t>що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добилося</a:t>
            </a:r>
            <a:r>
              <a:rPr lang="ru-RU" dirty="0">
                <a:solidFill>
                  <a:srgbClr val="FFCC66"/>
                </a:solidFill>
              </a:rPr>
              <a:t>. "</a:t>
            </a:r>
            <a:r>
              <a:rPr lang="ru-RU" dirty="0" err="1">
                <a:solidFill>
                  <a:srgbClr val="FFCC66"/>
                </a:solidFill>
              </a:rPr>
              <a:t>Лінія</a:t>
            </a:r>
            <a:r>
              <a:rPr lang="ru-RU" dirty="0">
                <a:solidFill>
                  <a:srgbClr val="FFCC66"/>
                </a:solidFill>
              </a:rPr>
              <a:t> Маннергейма" проходила по </a:t>
            </a:r>
            <a:r>
              <a:rPr lang="ru-RU" dirty="0" err="1">
                <a:solidFill>
                  <a:srgbClr val="FFCC66"/>
                </a:solidFill>
              </a:rPr>
              <a:t>Карельському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перешийку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всього</a:t>
            </a:r>
            <a:r>
              <a:rPr lang="ru-RU" dirty="0">
                <a:solidFill>
                  <a:srgbClr val="FFCC66"/>
                </a:solidFill>
              </a:rPr>
              <a:t> в 32 км </a:t>
            </a:r>
            <a:r>
              <a:rPr lang="ru-RU" dirty="0" err="1">
                <a:solidFill>
                  <a:srgbClr val="FFCC66"/>
                </a:solidFill>
              </a:rPr>
              <a:t>від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Ленінграда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оскільки</a:t>
            </a:r>
            <a:r>
              <a:rPr lang="ru-RU" dirty="0">
                <a:solidFill>
                  <a:srgbClr val="FFCC66"/>
                </a:solidFill>
              </a:rPr>
              <a:t> межа </a:t>
            </a:r>
            <a:r>
              <a:rPr lang="ru-RU" dirty="0" err="1">
                <a:solidFill>
                  <a:srgbClr val="FFCC66"/>
                </a:solidFill>
              </a:rPr>
              <a:t>між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незалежною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Фінляндією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Радянською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Росією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була</a:t>
            </a:r>
            <a:r>
              <a:rPr lang="ru-RU" dirty="0">
                <a:solidFill>
                  <a:srgbClr val="FFCC66"/>
                </a:solidFill>
              </a:rPr>
              <a:t> проведена по договорах </a:t>
            </a:r>
            <a:r>
              <a:rPr lang="ru-RU" dirty="0" err="1">
                <a:solidFill>
                  <a:srgbClr val="FFCC66"/>
                </a:solidFill>
              </a:rPr>
              <a:t>радянського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керівництва</a:t>
            </a:r>
            <a:r>
              <a:rPr lang="ru-RU" dirty="0">
                <a:solidFill>
                  <a:srgbClr val="FFCC66"/>
                </a:solidFill>
              </a:rPr>
              <a:t> з "</a:t>
            </a:r>
            <a:r>
              <a:rPr lang="ru-RU" dirty="0" err="1">
                <a:solidFill>
                  <a:srgbClr val="FFCC66"/>
                </a:solidFill>
              </a:rPr>
              <a:t>революційним</a:t>
            </a:r>
            <a:r>
              <a:rPr lang="ru-RU" dirty="0">
                <a:solidFill>
                  <a:srgbClr val="FFCC66"/>
                </a:solidFill>
              </a:rPr>
              <a:t> урядом" </a:t>
            </a:r>
            <a:r>
              <a:rPr lang="ru-RU" dirty="0" err="1">
                <a:solidFill>
                  <a:srgbClr val="FFCC66"/>
                </a:solidFill>
              </a:rPr>
              <a:t>Фінляндської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Соціалістичної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Робочої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Республіки</a:t>
            </a:r>
            <a:r>
              <a:rPr lang="ru-RU" dirty="0">
                <a:solidFill>
                  <a:srgbClr val="FFCC66"/>
                </a:solidFill>
              </a:rPr>
              <a:t> (1 </a:t>
            </a:r>
            <a:r>
              <a:rPr lang="ru-RU" dirty="0" err="1">
                <a:solidFill>
                  <a:srgbClr val="FFCC66"/>
                </a:solidFill>
              </a:rPr>
              <a:t>березня</a:t>
            </a:r>
            <a:r>
              <a:rPr lang="ru-RU" dirty="0">
                <a:solidFill>
                  <a:srgbClr val="FFCC66"/>
                </a:solidFill>
              </a:rPr>
              <a:t> 1918 р., м. Петроград) і </a:t>
            </a:r>
            <a:r>
              <a:rPr lang="ru-RU" dirty="0" err="1">
                <a:solidFill>
                  <a:srgbClr val="FFCC66"/>
                </a:solidFill>
              </a:rPr>
              <a:t>Фінляндською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Республікою</a:t>
            </a:r>
            <a:r>
              <a:rPr lang="ru-RU" dirty="0">
                <a:solidFill>
                  <a:srgbClr val="FFCC66"/>
                </a:solidFill>
              </a:rPr>
              <a:t> (14 </a:t>
            </a:r>
            <a:r>
              <a:rPr lang="ru-RU" dirty="0" err="1">
                <a:solidFill>
                  <a:srgbClr val="FFCC66"/>
                </a:solidFill>
              </a:rPr>
              <a:t>жовтня</a:t>
            </a:r>
            <a:r>
              <a:rPr lang="ru-RU" dirty="0">
                <a:solidFill>
                  <a:srgbClr val="FFCC66"/>
                </a:solidFill>
              </a:rPr>
              <a:t> 1920 р., р. Юрьев).</a:t>
            </a:r>
          </a:p>
        </p:txBody>
      </p:sp>
    </p:spTree>
    <p:extLst>
      <p:ext uri="{BB962C8B-B14F-4D97-AF65-F5344CB8AC3E}">
        <p14:creationId xmlns:p14="http://schemas.microsoft.com/office/powerpoint/2010/main" val="123394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76672"/>
            <a:ext cx="7143194" cy="44644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27784" y="5157192"/>
            <a:ext cx="4235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err="1">
                <a:solidFill>
                  <a:srgbClr val="FFCC66"/>
                </a:solidFill>
              </a:rPr>
              <a:t>Підбитий</a:t>
            </a:r>
            <a:r>
              <a:rPr lang="ru-RU" i="1" dirty="0">
                <a:solidFill>
                  <a:srgbClr val="FFCC66"/>
                </a:solidFill>
              </a:rPr>
              <a:t> </a:t>
            </a:r>
            <a:r>
              <a:rPr lang="ru-RU" i="1" dirty="0" err="1">
                <a:solidFill>
                  <a:srgbClr val="FFCC66"/>
                </a:solidFill>
              </a:rPr>
              <a:t>радянський</a:t>
            </a:r>
            <a:r>
              <a:rPr lang="ru-RU" i="1" dirty="0">
                <a:solidFill>
                  <a:srgbClr val="FFCC66"/>
                </a:solidFill>
              </a:rPr>
              <a:t> танк Т-26. </a:t>
            </a:r>
            <a:r>
              <a:rPr lang="ru-RU" i="1" dirty="0" err="1">
                <a:solidFill>
                  <a:srgbClr val="FFCC66"/>
                </a:solidFill>
              </a:rPr>
              <a:t>Січень</a:t>
            </a:r>
            <a:r>
              <a:rPr lang="ru-RU" i="1" dirty="0">
                <a:solidFill>
                  <a:srgbClr val="FFCC66"/>
                </a:solidFill>
              </a:rPr>
              <a:t> 1940</a:t>
            </a:r>
          </a:p>
        </p:txBody>
      </p:sp>
    </p:spTree>
    <p:extLst>
      <p:ext uri="{BB962C8B-B14F-4D97-AF65-F5344CB8AC3E}">
        <p14:creationId xmlns:p14="http://schemas.microsoft.com/office/powerpoint/2010/main" val="158378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49153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CC66"/>
                </a:solidFill>
              </a:rPr>
              <a:t>СРСР </a:t>
            </a:r>
            <a:r>
              <a:rPr lang="ru-RU" dirty="0" err="1">
                <a:solidFill>
                  <a:srgbClr val="FFCC66"/>
                </a:solidFill>
              </a:rPr>
              <a:t>був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незадоволений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лінією</a:t>
            </a:r>
            <a:r>
              <a:rPr lang="ru-RU" dirty="0">
                <a:solidFill>
                  <a:srgbClr val="FFCC66"/>
                </a:solidFill>
              </a:rPr>
              <a:t> кордону з </a:t>
            </a:r>
            <a:r>
              <a:rPr lang="ru-RU" dirty="0" err="1">
                <a:solidFill>
                  <a:srgbClr val="FFCC66"/>
                </a:solidFill>
              </a:rPr>
              <a:t>Фінляндією</a:t>
            </a:r>
            <a:r>
              <a:rPr lang="ru-RU" dirty="0">
                <a:solidFill>
                  <a:srgbClr val="FFCC66"/>
                </a:solidFill>
              </a:rPr>
              <a:t> з </a:t>
            </a:r>
            <a:r>
              <a:rPr lang="ru-RU" dirty="0" err="1">
                <a:solidFill>
                  <a:srgbClr val="FFCC66"/>
                </a:solidFill>
              </a:rPr>
              <a:t>двох</a:t>
            </a:r>
            <a:r>
              <a:rPr lang="ru-RU" dirty="0">
                <a:solidFill>
                  <a:srgbClr val="FFCC66"/>
                </a:solidFill>
              </a:rPr>
              <a:t> причин. Перша </a:t>
            </a:r>
            <a:r>
              <a:rPr lang="ru-RU" dirty="0" err="1">
                <a:solidFill>
                  <a:srgbClr val="FFCC66"/>
                </a:solidFill>
              </a:rPr>
              <a:t>була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пов'язана</a:t>
            </a:r>
            <a:r>
              <a:rPr lang="ru-RU" dirty="0">
                <a:solidFill>
                  <a:srgbClr val="FFCC66"/>
                </a:solidFill>
              </a:rPr>
              <a:t> з </a:t>
            </a:r>
            <a:r>
              <a:rPr lang="ru-RU" dirty="0" err="1">
                <a:solidFill>
                  <a:srgbClr val="FFCC66"/>
                </a:solidFill>
              </a:rPr>
              <a:t>уразливістю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Ленінграда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Ленінградської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області</a:t>
            </a:r>
            <a:r>
              <a:rPr lang="ru-RU" dirty="0">
                <a:solidFill>
                  <a:srgbClr val="FFCC66"/>
                </a:solidFill>
              </a:rPr>
              <a:t> у </a:t>
            </a:r>
            <a:r>
              <a:rPr lang="ru-RU" dirty="0" err="1">
                <a:solidFill>
                  <a:srgbClr val="FFCC66"/>
                </a:solidFill>
              </a:rPr>
              <a:t>разі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озброєного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конфлікту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західних</a:t>
            </a:r>
            <a:r>
              <a:rPr lang="ru-RU" dirty="0">
                <a:solidFill>
                  <a:srgbClr val="FFCC66"/>
                </a:solidFill>
              </a:rPr>
              <a:t> межах СРСР. Друга </a:t>
            </a:r>
            <a:r>
              <a:rPr lang="ru-RU" dirty="0" err="1">
                <a:solidFill>
                  <a:srgbClr val="FFCC66"/>
                </a:solidFill>
              </a:rPr>
              <a:t>визначалася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прагненням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повернути</a:t>
            </a:r>
            <a:r>
              <a:rPr lang="ru-RU" dirty="0">
                <a:solidFill>
                  <a:srgbClr val="FFCC66"/>
                </a:solidFill>
              </a:rPr>
              <a:t> контроль над </a:t>
            </a:r>
            <a:r>
              <a:rPr lang="ru-RU" dirty="0" err="1">
                <a:solidFill>
                  <a:srgbClr val="FFCC66"/>
                </a:solidFill>
              </a:rPr>
              <a:t>Печенгской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областю</a:t>
            </a:r>
            <a:r>
              <a:rPr lang="ru-RU" dirty="0">
                <a:solidFill>
                  <a:srgbClr val="FFCC66"/>
                </a:solidFill>
              </a:rPr>
              <a:t> (</a:t>
            </a:r>
            <a:r>
              <a:rPr lang="ru-RU" dirty="0" err="1">
                <a:solidFill>
                  <a:srgbClr val="FFCC66"/>
                </a:solidFill>
              </a:rPr>
              <a:t>Петсамо</a:t>
            </a:r>
            <a:r>
              <a:rPr lang="ru-RU" dirty="0">
                <a:solidFill>
                  <a:srgbClr val="FFCC66"/>
                </a:solidFill>
              </a:rPr>
              <a:t>) на </a:t>
            </a:r>
            <a:r>
              <a:rPr lang="ru-RU" dirty="0" err="1">
                <a:solidFill>
                  <a:srgbClr val="FFCC66"/>
                </a:solidFill>
              </a:rPr>
              <a:t>північному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сході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Фінляндії</a:t>
            </a:r>
            <a:r>
              <a:rPr lang="ru-RU" dirty="0">
                <a:solidFill>
                  <a:srgbClr val="FFCC66"/>
                </a:solidFill>
              </a:rPr>
              <a:t>, яка клином </a:t>
            </a:r>
            <a:r>
              <a:rPr lang="ru-RU" dirty="0" err="1">
                <a:solidFill>
                  <a:srgbClr val="FFCC66"/>
                </a:solidFill>
              </a:rPr>
              <a:t>відділяла</a:t>
            </a:r>
            <a:r>
              <a:rPr lang="ru-RU" dirty="0">
                <a:solidFill>
                  <a:srgbClr val="FFCC66"/>
                </a:solidFill>
              </a:rPr>
              <a:t> СРСР </a:t>
            </a:r>
            <a:r>
              <a:rPr lang="ru-RU" dirty="0" err="1">
                <a:solidFill>
                  <a:srgbClr val="FFCC66"/>
                </a:solidFill>
              </a:rPr>
              <a:t>від</a:t>
            </a:r>
            <a:r>
              <a:rPr lang="ru-RU" dirty="0">
                <a:solidFill>
                  <a:srgbClr val="FFCC66"/>
                </a:solidFill>
              </a:rPr>
              <a:t> кордону з </a:t>
            </a:r>
            <a:r>
              <a:rPr lang="ru-RU" dirty="0" err="1">
                <a:solidFill>
                  <a:srgbClr val="FFCC66"/>
                </a:solidFill>
              </a:rPr>
              <a:t>Норвегією</a:t>
            </a:r>
            <a:r>
              <a:rPr lang="ru-RU" dirty="0">
                <a:solidFill>
                  <a:srgbClr val="FFCC66"/>
                </a:solidFill>
              </a:rPr>
              <a:t> і де </a:t>
            </a:r>
            <a:r>
              <a:rPr lang="ru-RU" dirty="0" err="1">
                <a:solidFill>
                  <a:srgbClr val="FFCC66"/>
                </a:solidFill>
              </a:rPr>
              <a:t>були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цінні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родовища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стратегічно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важливого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металу</a:t>
            </a:r>
            <a:r>
              <a:rPr lang="ru-RU" dirty="0">
                <a:solidFill>
                  <a:srgbClr val="FFCC66"/>
                </a:solidFill>
              </a:rPr>
              <a:t>, - </a:t>
            </a:r>
            <a:r>
              <a:rPr lang="ru-RU" dirty="0" err="1">
                <a:solidFill>
                  <a:srgbClr val="FFCC66"/>
                </a:solidFill>
              </a:rPr>
              <a:t>нікелю</a:t>
            </a:r>
            <a:r>
              <a:rPr lang="ru-RU" dirty="0">
                <a:solidFill>
                  <a:srgbClr val="FFCC66"/>
                </a:solidFill>
              </a:rPr>
              <a:t>. За </a:t>
            </a:r>
            <a:r>
              <a:rPr lang="ru-RU" dirty="0" err="1">
                <a:solidFill>
                  <a:srgbClr val="FFCC66"/>
                </a:solidFill>
              </a:rPr>
              <a:t>Петроградським</a:t>
            </a:r>
            <a:r>
              <a:rPr lang="ru-RU" dirty="0">
                <a:solidFill>
                  <a:srgbClr val="FFCC66"/>
                </a:solidFill>
              </a:rPr>
              <a:t> договором </a:t>
            </a:r>
            <a:r>
              <a:rPr lang="ru-RU" dirty="0" err="1">
                <a:solidFill>
                  <a:srgbClr val="FFCC66"/>
                </a:solidFill>
              </a:rPr>
              <a:t>радянський</a:t>
            </a:r>
            <a:r>
              <a:rPr lang="ru-RU" dirty="0">
                <a:solidFill>
                  <a:srgbClr val="FFCC66"/>
                </a:solidFill>
              </a:rPr>
              <a:t> уряд в </a:t>
            </a:r>
            <a:r>
              <a:rPr lang="ru-RU" dirty="0" err="1">
                <a:solidFill>
                  <a:srgbClr val="FFCC66"/>
                </a:solidFill>
              </a:rPr>
              <a:t>березні</a:t>
            </a:r>
            <a:r>
              <a:rPr lang="ru-RU" dirty="0">
                <a:solidFill>
                  <a:srgbClr val="FFCC66"/>
                </a:solidFill>
              </a:rPr>
              <a:t> 1918 р. </a:t>
            </a:r>
            <a:r>
              <a:rPr lang="ru-RU" dirty="0" err="1">
                <a:solidFill>
                  <a:srgbClr val="FFCC66"/>
                </a:solidFill>
              </a:rPr>
              <a:t>погодився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перехід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цієї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області</a:t>
            </a:r>
            <a:r>
              <a:rPr lang="ru-RU" dirty="0">
                <a:solidFill>
                  <a:srgbClr val="FFCC66"/>
                </a:solidFill>
              </a:rPr>
              <a:t> до </a:t>
            </a:r>
            <a:r>
              <a:rPr lang="ru-RU" dirty="0" err="1">
                <a:solidFill>
                  <a:srgbClr val="FFCC66"/>
                </a:solidFill>
              </a:rPr>
              <a:t>Фінляндії</a:t>
            </a:r>
            <a:r>
              <a:rPr lang="ru-RU" dirty="0">
                <a:solidFill>
                  <a:srgbClr val="FFCC66"/>
                </a:solidFill>
              </a:rPr>
              <a:t> у </a:t>
            </a:r>
            <a:r>
              <a:rPr lang="ru-RU" dirty="0" err="1">
                <a:solidFill>
                  <a:srgbClr val="FFCC66"/>
                </a:solidFill>
              </a:rPr>
              <a:t>разі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відповідного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добровільного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волевиявлення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місцевого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населення</a:t>
            </a:r>
            <a:r>
              <a:rPr lang="ru-RU" dirty="0">
                <a:solidFill>
                  <a:srgbClr val="FFCC66"/>
                </a:solidFill>
              </a:rPr>
              <a:t>, а Юрьевский </a:t>
            </a:r>
            <a:r>
              <a:rPr lang="ru-RU" dirty="0" err="1">
                <a:solidFill>
                  <a:srgbClr val="FFCC66"/>
                </a:solidFill>
              </a:rPr>
              <a:t>договір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підтвердив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входження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Печенгской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області</a:t>
            </a:r>
            <a:r>
              <a:rPr lang="ru-RU" dirty="0">
                <a:solidFill>
                  <a:srgbClr val="FFCC66"/>
                </a:solidFill>
              </a:rPr>
              <a:t> у </a:t>
            </a:r>
            <a:r>
              <a:rPr lang="ru-RU" dirty="0" err="1">
                <a:solidFill>
                  <a:srgbClr val="FFCC66"/>
                </a:solidFill>
              </a:rPr>
              <a:t>Фінляндію</a:t>
            </a:r>
            <a:r>
              <a:rPr lang="ru-RU" dirty="0">
                <a:solidFill>
                  <a:srgbClr val="FFCC66"/>
                </a:solidFill>
              </a:rPr>
              <a:t>.</a:t>
            </a:r>
          </a:p>
          <a:p>
            <a:endParaRPr lang="ru-RU" dirty="0">
              <a:solidFill>
                <a:srgbClr val="FFCC66"/>
              </a:solidFill>
            </a:endParaRPr>
          </a:p>
          <a:p>
            <a:r>
              <a:rPr lang="ru-RU" dirty="0">
                <a:solidFill>
                  <a:srgbClr val="FFCC66"/>
                </a:solidFill>
              </a:rPr>
              <a:t>      </a:t>
            </a:r>
            <a:r>
              <a:rPr lang="ru-RU" dirty="0" err="1">
                <a:solidFill>
                  <a:srgbClr val="FFCC66"/>
                </a:solidFill>
              </a:rPr>
              <a:t>Крім</a:t>
            </a:r>
            <a:r>
              <a:rPr lang="ru-RU" dirty="0">
                <a:solidFill>
                  <a:srgbClr val="FFCC66"/>
                </a:solidFill>
              </a:rPr>
              <a:t> того, в </a:t>
            </a:r>
            <a:r>
              <a:rPr lang="ru-RU" dirty="0" err="1">
                <a:solidFill>
                  <a:srgbClr val="FFCC66"/>
                </a:solidFill>
              </a:rPr>
              <a:t>оточенні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Сталіна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була</a:t>
            </a:r>
            <a:r>
              <a:rPr lang="ru-RU" dirty="0">
                <a:solidFill>
                  <a:srgbClr val="FFCC66"/>
                </a:solidFill>
              </a:rPr>
              <a:t> жива </a:t>
            </a:r>
            <a:r>
              <a:rPr lang="ru-RU" dirty="0" err="1">
                <a:solidFill>
                  <a:srgbClr val="FFCC66"/>
                </a:solidFill>
              </a:rPr>
              <a:t>ідея</a:t>
            </a:r>
            <a:r>
              <a:rPr lang="ru-RU" dirty="0">
                <a:solidFill>
                  <a:srgbClr val="FFCC66"/>
                </a:solidFill>
              </a:rPr>
              <a:t> "</a:t>
            </a:r>
            <a:r>
              <a:rPr lang="ru-RU" dirty="0" err="1">
                <a:solidFill>
                  <a:srgbClr val="FFCC66"/>
                </a:solidFill>
              </a:rPr>
              <a:t>возз'єднання</a:t>
            </a:r>
            <a:r>
              <a:rPr lang="ru-RU" dirty="0">
                <a:solidFill>
                  <a:srgbClr val="FFCC66"/>
                </a:solidFill>
              </a:rPr>
              <a:t>" </a:t>
            </a:r>
            <a:r>
              <a:rPr lang="ru-RU" dirty="0" err="1">
                <a:solidFill>
                  <a:srgbClr val="FFCC66"/>
                </a:solidFill>
              </a:rPr>
              <a:t>карельського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фінського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народів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базі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створення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єдиного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зрозуміло</a:t>
            </a:r>
            <a:r>
              <a:rPr lang="ru-RU" dirty="0">
                <a:solidFill>
                  <a:srgbClr val="FFCC66"/>
                </a:solidFill>
              </a:rPr>
              <a:t>, "</a:t>
            </a:r>
            <a:r>
              <a:rPr lang="ru-RU" dirty="0" err="1">
                <a:solidFill>
                  <a:srgbClr val="FFCC66"/>
                </a:solidFill>
              </a:rPr>
              <a:t>радянської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соціалістичної</a:t>
            </a:r>
            <a:r>
              <a:rPr lang="ru-RU" dirty="0">
                <a:solidFill>
                  <a:srgbClr val="FFCC66"/>
                </a:solidFill>
              </a:rPr>
              <a:t>" </a:t>
            </a:r>
            <a:r>
              <a:rPr lang="ru-RU" dirty="0" err="1">
                <a:solidFill>
                  <a:srgbClr val="FFCC66"/>
                </a:solidFill>
              </a:rPr>
              <a:t>держави</a:t>
            </a:r>
            <a:r>
              <a:rPr lang="ru-RU" dirty="0">
                <a:solidFill>
                  <a:srgbClr val="FFCC66"/>
                </a:solidFill>
              </a:rPr>
              <a:t> з </a:t>
            </a:r>
            <a:r>
              <a:rPr lang="ru-RU" dirty="0" err="1">
                <a:solidFill>
                  <a:srgbClr val="FFCC66"/>
                </a:solidFill>
              </a:rPr>
              <a:t>вірогідним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входженням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його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Радянський</a:t>
            </a:r>
            <a:r>
              <a:rPr lang="ru-RU" dirty="0">
                <a:solidFill>
                  <a:srgbClr val="FFCC66"/>
                </a:solidFill>
              </a:rPr>
              <a:t> Союз. </a:t>
            </a:r>
            <a:r>
              <a:rPr lang="ru-RU" dirty="0" err="1">
                <a:solidFill>
                  <a:srgbClr val="FFCC66"/>
                </a:solidFill>
              </a:rPr>
              <a:t>Ідея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цього</a:t>
            </a:r>
            <a:r>
              <a:rPr lang="ru-RU" dirty="0">
                <a:solidFill>
                  <a:srgbClr val="FFCC66"/>
                </a:solidFill>
              </a:rPr>
              <a:t> "</a:t>
            </a:r>
            <a:r>
              <a:rPr lang="ru-RU" dirty="0" err="1">
                <a:solidFill>
                  <a:srgbClr val="FFCC66"/>
                </a:solidFill>
              </a:rPr>
              <a:t>історичного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возз'єднання</a:t>
            </a:r>
            <a:r>
              <a:rPr lang="ru-RU" dirty="0">
                <a:solidFill>
                  <a:srgbClr val="FFCC66"/>
                </a:solidFill>
              </a:rPr>
              <a:t>" </a:t>
            </a:r>
            <a:r>
              <a:rPr lang="ru-RU" dirty="0" err="1">
                <a:solidFill>
                  <a:srgbClr val="FFCC66"/>
                </a:solidFill>
              </a:rPr>
              <a:t>була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недвозначно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сформульована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радіозверненні</a:t>
            </a:r>
            <a:r>
              <a:rPr lang="ru-RU" dirty="0">
                <a:solidFill>
                  <a:srgbClr val="FFCC66"/>
                </a:solidFill>
              </a:rPr>
              <a:t> В. М. Молотова, </a:t>
            </a:r>
            <a:r>
              <a:rPr lang="ru-RU" dirty="0" err="1">
                <a:solidFill>
                  <a:srgbClr val="FFCC66"/>
                </a:solidFill>
              </a:rPr>
              <a:t>Голови</a:t>
            </a:r>
            <a:r>
              <a:rPr lang="ru-RU" dirty="0">
                <a:solidFill>
                  <a:srgbClr val="FFCC66"/>
                </a:solidFill>
              </a:rPr>
              <a:t> Ради </a:t>
            </a:r>
            <a:r>
              <a:rPr lang="ru-RU" dirty="0" err="1">
                <a:solidFill>
                  <a:srgbClr val="FFCC66"/>
                </a:solidFill>
              </a:rPr>
              <a:t>Народних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Комісарів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що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займав</a:t>
            </a:r>
            <a:r>
              <a:rPr lang="ru-RU" dirty="0">
                <a:solidFill>
                  <a:srgbClr val="FFCC66"/>
                </a:solidFill>
              </a:rPr>
              <a:t> пост, 29 листопада 1939 р. з приводу стану </a:t>
            </a:r>
            <a:r>
              <a:rPr lang="ru-RU" dirty="0" err="1">
                <a:solidFill>
                  <a:srgbClr val="FFCC66"/>
                </a:solidFill>
              </a:rPr>
              <a:t>радянсько-фінляндських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стосунків</a:t>
            </a:r>
            <a:r>
              <a:rPr lang="ru-RU" dirty="0">
                <a:solidFill>
                  <a:srgbClr val="FFCC6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647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8569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FFCC66"/>
                </a:solidFill>
              </a:rPr>
              <a:t>П</a:t>
            </a:r>
            <a:r>
              <a:rPr lang="ru-RU" dirty="0" err="1" smtClean="0">
                <a:solidFill>
                  <a:srgbClr val="FFCC66"/>
                </a:solidFill>
              </a:rPr>
              <a:t>озиція</a:t>
            </a:r>
            <a:r>
              <a:rPr lang="ru-RU" dirty="0" smtClean="0">
                <a:solidFill>
                  <a:srgbClr val="FFCC66"/>
                </a:solidFill>
              </a:rPr>
              <a:t> </a:t>
            </a:r>
            <a:r>
              <a:rPr lang="ru-RU" dirty="0">
                <a:solidFill>
                  <a:srgbClr val="FFCC66"/>
                </a:solidFill>
              </a:rPr>
              <a:t>СРСР </a:t>
            </a:r>
            <a:r>
              <a:rPr lang="ru-RU" dirty="0" err="1">
                <a:solidFill>
                  <a:srgbClr val="FFCC66"/>
                </a:solidFill>
              </a:rPr>
              <a:t>відносно</a:t>
            </a:r>
            <a:r>
              <a:rPr lang="ru-RU" dirty="0">
                <a:solidFill>
                  <a:srgbClr val="FFCC66"/>
                </a:solidFill>
              </a:rPr>
              <a:t> умов "</a:t>
            </a:r>
            <a:r>
              <a:rPr lang="ru-RU" dirty="0" err="1">
                <a:solidFill>
                  <a:srgbClr val="FFCC66"/>
                </a:solidFill>
              </a:rPr>
              <a:t>нормалізації</a:t>
            </a:r>
            <a:r>
              <a:rPr lang="ru-RU" dirty="0">
                <a:solidFill>
                  <a:srgbClr val="FFCC66"/>
                </a:solidFill>
              </a:rPr>
              <a:t>" </a:t>
            </a:r>
            <a:r>
              <a:rPr lang="ru-RU" dirty="0" err="1">
                <a:solidFill>
                  <a:srgbClr val="FFCC66"/>
                </a:solidFill>
              </a:rPr>
              <a:t>радянсько-фінських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стосунків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полягала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пропозиції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укласти</a:t>
            </a:r>
            <a:r>
              <a:rPr lang="ru-RU" dirty="0">
                <a:solidFill>
                  <a:srgbClr val="FFCC66"/>
                </a:solidFill>
              </a:rPr>
              <a:t> пакт про </a:t>
            </a:r>
            <a:r>
              <a:rPr lang="ru-RU" dirty="0" err="1">
                <a:solidFill>
                  <a:srgbClr val="FFCC66"/>
                </a:solidFill>
              </a:rPr>
              <a:t>ненапад</a:t>
            </a:r>
            <a:r>
              <a:rPr lang="ru-RU" dirty="0">
                <a:solidFill>
                  <a:srgbClr val="FFCC66"/>
                </a:solidFill>
              </a:rPr>
              <a:t> за </a:t>
            </a:r>
            <a:r>
              <a:rPr lang="ru-RU" dirty="0" err="1">
                <a:solidFill>
                  <a:srgbClr val="FFCC66"/>
                </a:solidFill>
              </a:rPr>
              <a:t>зразком</a:t>
            </a:r>
            <a:r>
              <a:rPr lang="ru-RU" dirty="0">
                <a:solidFill>
                  <a:srgbClr val="FFCC66"/>
                </a:solidFill>
              </a:rPr>
              <a:t> тих, </a:t>
            </a:r>
            <a:r>
              <a:rPr lang="ru-RU" dirty="0" err="1">
                <a:solidFill>
                  <a:srgbClr val="FFCC66"/>
                </a:solidFill>
              </a:rPr>
              <a:t>що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були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підписані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Радянським</a:t>
            </a:r>
            <a:r>
              <a:rPr lang="ru-RU" dirty="0">
                <a:solidFill>
                  <a:srgbClr val="FFCC66"/>
                </a:solidFill>
              </a:rPr>
              <a:t> Союзом з державами Прибалтики. У </a:t>
            </a:r>
            <a:r>
              <a:rPr lang="ru-RU" dirty="0" err="1">
                <a:solidFill>
                  <a:srgbClr val="FFCC66"/>
                </a:solidFill>
              </a:rPr>
              <a:t>разі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відмови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Хельсінкі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укласти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такий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договір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передбачалося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запропонувати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Фінляндії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передати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Радянському</a:t>
            </a:r>
            <a:r>
              <a:rPr lang="ru-RU" dirty="0">
                <a:solidFill>
                  <a:srgbClr val="FFCC66"/>
                </a:solidFill>
              </a:rPr>
              <a:t> Союзу </a:t>
            </a:r>
            <a:r>
              <a:rPr lang="ru-RU" dirty="0" err="1">
                <a:solidFill>
                  <a:srgbClr val="FFCC66"/>
                </a:solidFill>
              </a:rPr>
              <a:t>смугу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стратегічно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важливій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території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Карельському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перешийку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обмін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територію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удвічі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більшої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площі</a:t>
            </a:r>
            <a:r>
              <a:rPr lang="ru-RU" dirty="0">
                <a:solidFill>
                  <a:srgbClr val="FFCC66"/>
                </a:solidFill>
              </a:rPr>
              <a:t>, але у </a:t>
            </a:r>
            <a:r>
              <a:rPr lang="ru-RU" dirty="0" err="1">
                <a:solidFill>
                  <a:srgbClr val="FFCC66"/>
                </a:solidFill>
              </a:rPr>
              <a:t>віддаленому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районі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радянської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Карелії</a:t>
            </a:r>
            <a:r>
              <a:rPr lang="ru-RU" dirty="0">
                <a:solidFill>
                  <a:srgbClr val="FFCC66"/>
                </a:solidFill>
              </a:rPr>
              <a:t>. </a:t>
            </a:r>
            <a:r>
              <a:rPr lang="ru-RU" dirty="0" err="1">
                <a:solidFill>
                  <a:srgbClr val="FFCC66"/>
                </a:solidFill>
              </a:rPr>
              <a:t>Одночасно</a:t>
            </a:r>
            <a:r>
              <a:rPr lang="ru-RU" dirty="0">
                <a:solidFill>
                  <a:srgbClr val="FFCC66"/>
                </a:solidFill>
              </a:rPr>
              <a:t> Москва мала </a:t>
            </a:r>
            <a:r>
              <a:rPr lang="ru-RU" dirty="0" err="1">
                <a:solidFill>
                  <a:srgbClr val="FFCC66"/>
                </a:solidFill>
              </a:rPr>
              <a:t>намір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домагатися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передачі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їй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оренду</a:t>
            </a:r>
            <a:r>
              <a:rPr lang="ru-RU" dirty="0">
                <a:solidFill>
                  <a:srgbClr val="FFCC66"/>
                </a:solidFill>
              </a:rPr>
              <a:t> порту на </a:t>
            </a:r>
            <a:r>
              <a:rPr lang="ru-RU" dirty="0" err="1">
                <a:solidFill>
                  <a:srgbClr val="FFCC66"/>
                </a:solidFill>
              </a:rPr>
              <a:t>півострові</a:t>
            </a:r>
            <a:r>
              <a:rPr lang="ru-RU" dirty="0">
                <a:solidFill>
                  <a:srgbClr val="FFCC66"/>
                </a:solidFill>
              </a:rPr>
              <a:t> Ханко, </a:t>
            </a:r>
            <a:r>
              <a:rPr lang="ru-RU" dirty="0" err="1">
                <a:solidFill>
                  <a:srgbClr val="FFCC66"/>
                </a:solidFill>
              </a:rPr>
              <a:t>що</a:t>
            </a:r>
            <a:r>
              <a:rPr lang="ru-RU" dirty="0">
                <a:solidFill>
                  <a:srgbClr val="FFCC66"/>
                </a:solidFill>
              </a:rPr>
              <a:t> "</a:t>
            </a:r>
            <a:r>
              <a:rPr lang="ru-RU" dirty="0" err="1">
                <a:solidFill>
                  <a:srgbClr val="FFCC66"/>
                </a:solidFill>
              </a:rPr>
              <a:t>замикав</a:t>
            </a:r>
            <a:r>
              <a:rPr lang="ru-RU" dirty="0">
                <a:solidFill>
                  <a:srgbClr val="FFCC66"/>
                </a:solidFill>
              </a:rPr>
              <a:t>" </a:t>
            </a:r>
            <a:r>
              <a:rPr lang="ru-RU" dirty="0" err="1">
                <a:solidFill>
                  <a:srgbClr val="FFCC66"/>
                </a:solidFill>
              </a:rPr>
              <a:t>вхід</a:t>
            </a:r>
            <a:r>
              <a:rPr lang="ru-RU" dirty="0">
                <a:solidFill>
                  <a:srgbClr val="FFCC66"/>
                </a:solidFill>
              </a:rPr>
              <a:t> у </a:t>
            </a:r>
            <a:r>
              <a:rPr lang="ru-RU" dirty="0" err="1">
                <a:solidFill>
                  <a:srgbClr val="FFCC66"/>
                </a:solidFill>
              </a:rPr>
              <a:t>Фінську</a:t>
            </a:r>
            <a:r>
              <a:rPr lang="ru-RU" dirty="0">
                <a:solidFill>
                  <a:srgbClr val="FFCC66"/>
                </a:solidFill>
              </a:rPr>
              <a:t> затоку.</a:t>
            </a:r>
          </a:p>
          <a:p>
            <a:endParaRPr lang="ru-RU" dirty="0">
              <a:solidFill>
                <a:srgbClr val="FFCC66"/>
              </a:solidFill>
            </a:endParaRPr>
          </a:p>
          <a:p>
            <a:r>
              <a:rPr lang="ru-RU" dirty="0">
                <a:solidFill>
                  <a:srgbClr val="FFCC66"/>
                </a:solidFill>
              </a:rPr>
              <a:t>      </a:t>
            </a:r>
            <a:r>
              <a:rPr lang="ru-RU" dirty="0" err="1">
                <a:solidFill>
                  <a:srgbClr val="FFCC66"/>
                </a:solidFill>
              </a:rPr>
              <a:t>Військово-морська</a:t>
            </a:r>
            <a:r>
              <a:rPr lang="ru-RU" dirty="0">
                <a:solidFill>
                  <a:srgbClr val="FFCC66"/>
                </a:solidFill>
              </a:rPr>
              <a:t> база в </a:t>
            </a:r>
            <a:r>
              <a:rPr lang="ru-RU" dirty="0" err="1">
                <a:solidFill>
                  <a:srgbClr val="FFCC66"/>
                </a:solidFill>
              </a:rPr>
              <a:t>цьому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пункті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забезпечила</a:t>
            </a:r>
            <a:r>
              <a:rPr lang="ru-RU" dirty="0">
                <a:solidFill>
                  <a:srgbClr val="FFCC66"/>
                </a:solidFill>
              </a:rPr>
              <a:t> б СРСР </a:t>
            </a:r>
            <a:r>
              <a:rPr lang="ru-RU" dirty="0" err="1">
                <a:solidFill>
                  <a:srgbClr val="FFCC66"/>
                </a:solidFill>
              </a:rPr>
              <a:t>істотна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позиційна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перевага</a:t>
            </a:r>
            <a:r>
              <a:rPr lang="ru-RU" dirty="0">
                <a:solidFill>
                  <a:srgbClr val="FFCC66"/>
                </a:solidFill>
              </a:rPr>
              <a:t> у </a:t>
            </a:r>
            <a:r>
              <a:rPr lang="ru-RU" dirty="0" err="1">
                <a:solidFill>
                  <a:srgbClr val="FFCC66"/>
                </a:solidFill>
              </a:rPr>
              <a:t>разі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військових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дій</a:t>
            </a:r>
            <a:r>
              <a:rPr lang="ru-RU" dirty="0">
                <a:solidFill>
                  <a:srgbClr val="FFCC66"/>
                </a:solidFill>
              </a:rPr>
              <a:t>. </a:t>
            </a:r>
            <a:r>
              <a:rPr lang="ru-RU" dirty="0" err="1">
                <a:solidFill>
                  <a:srgbClr val="FFCC66"/>
                </a:solidFill>
              </a:rPr>
              <a:t>Ставилося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також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питання</a:t>
            </a:r>
            <a:r>
              <a:rPr lang="ru-RU" dirty="0">
                <a:solidFill>
                  <a:srgbClr val="FFCC66"/>
                </a:solidFill>
              </a:rPr>
              <a:t> про поступку </a:t>
            </a:r>
            <a:r>
              <a:rPr lang="ru-RU" dirty="0" err="1">
                <a:solidFill>
                  <a:srgbClr val="FFCC66"/>
                </a:solidFill>
              </a:rPr>
              <a:t>Радянському</a:t>
            </a:r>
            <a:r>
              <a:rPr lang="ru-RU" dirty="0">
                <a:solidFill>
                  <a:srgbClr val="FFCC66"/>
                </a:solidFill>
              </a:rPr>
              <a:t> Союзу ряду </a:t>
            </a:r>
            <a:r>
              <a:rPr lang="ru-RU" dirty="0" err="1">
                <a:solidFill>
                  <a:srgbClr val="FFCC66"/>
                </a:solidFill>
              </a:rPr>
              <a:t>що</a:t>
            </a:r>
            <a:r>
              <a:rPr lang="ru-RU" dirty="0">
                <a:solidFill>
                  <a:srgbClr val="FFCC66"/>
                </a:solidFill>
              </a:rPr>
              <a:t> належали </a:t>
            </a:r>
            <a:r>
              <a:rPr lang="ru-RU" dirty="0" err="1">
                <a:solidFill>
                  <a:srgbClr val="FFCC66"/>
                </a:solidFill>
              </a:rPr>
              <a:t>Фінляндії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островів</a:t>
            </a:r>
            <a:r>
              <a:rPr lang="ru-RU" dirty="0">
                <a:solidFill>
                  <a:srgbClr val="FFCC66"/>
                </a:solidFill>
              </a:rPr>
              <a:t> на </a:t>
            </a:r>
            <a:r>
              <a:rPr lang="ru-RU" dirty="0" err="1">
                <a:solidFill>
                  <a:srgbClr val="FFCC66"/>
                </a:solidFill>
              </a:rPr>
              <a:t>Балтиці</a:t>
            </a:r>
            <a:r>
              <a:rPr lang="ru-RU" dirty="0">
                <a:solidFill>
                  <a:srgbClr val="FFCC66"/>
                </a:solidFill>
              </a:rPr>
              <a:t>. </a:t>
            </a:r>
            <a:r>
              <a:rPr lang="ru-RU" dirty="0" err="1">
                <a:solidFill>
                  <a:srgbClr val="FFCC66"/>
                </a:solidFill>
              </a:rPr>
              <a:t>Що</a:t>
            </a:r>
            <a:r>
              <a:rPr lang="ru-RU" dirty="0">
                <a:solidFill>
                  <a:srgbClr val="FFCC66"/>
                </a:solidFill>
              </a:rPr>
              <a:t> проходили в </a:t>
            </a:r>
            <a:r>
              <a:rPr lang="ru-RU" dirty="0" err="1">
                <a:solidFill>
                  <a:srgbClr val="FFCC66"/>
                </a:solidFill>
              </a:rPr>
              <a:t>середині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жовтня</a:t>
            </a:r>
            <a:r>
              <a:rPr lang="ru-RU" dirty="0">
                <a:solidFill>
                  <a:srgbClr val="FFCC66"/>
                </a:solidFill>
              </a:rPr>
              <a:t> 1939 р. в </a:t>
            </a:r>
            <a:r>
              <a:rPr lang="ru-RU" dirty="0" err="1">
                <a:solidFill>
                  <a:srgbClr val="FFCC66"/>
                </a:solidFill>
              </a:rPr>
              <a:t>Москві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радянсько-фінські</a:t>
            </a:r>
            <a:r>
              <a:rPr lang="ru-RU" dirty="0">
                <a:solidFill>
                  <a:srgbClr val="FFCC66"/>
                </a:solidFill>
              </a:rPr>
              <a:t> переговори не привели до </a:t>
            </a:r>
            <a:r>
              <a:rPr lang="ru-RU" dirty="0" err="1">
                <a:solidFill>
                  <a:srgbClr val="FFCC66"/>
                </a:solidFill>
              </a:rPr>
              <a:t>поліпшення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ситуації</a:t>
            </a:r>
            <a:r>
              <a:rPr lang="ru-RU" dirty="0">
                <a:solidFill>
                  <a:srgbClr val="FFCC66"/>
                </a:solidFill>
              </a:rPr>
              <a:t>, і </a:t>
            </a:r>
            <a:r>
              <a:rPr lang="ru-RU" dirty="0" err="1">
                <a:solidFill>
                  <a:srgbClr val="FFCC66"/>
                </a:solidFill>
              </a:rPr>
              <a:t>Фінляндія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відхилила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вимоги</a:t>
            </a:r>
            <a:r>
              <a:rPr lang="ru-RU" dirty="0">
                <a:solidFill>
                  <a:srgbClr val="FFCC66"/>
                </a:solidFill>
              </a:rPr>
              <a:t>.</a:t>
            </a:r>
          </a:p>
          <a:p>
            <a:endParaRPr lang="ru-RU" dirty="0">
              <a:solidFill>
                <a:srgbClr val="FFCC66"/>
              </a:solidFill>
            </a:endParaRPr>
          </a:p>
          <a:p>
            <a:r>
              <a:rPr lang="ru-RU" dirty="0">
                <a:solidFill>
                  <a:srgbClr val="FFCC66"/>
                </a:solidFill>
              </a:rPr>
              <a:t>      </a:t>
            </a:r>
            <a:r>
              <a:rPr lang="ru-RU" dirty="0" err="1">
                <a:solidFill>
                  <a:srgbClr val="FFCC66"/>
                </a:solidFill>
              </a:rPr>
              <a:t>Атлантичні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держави</a:t>
            </a:r>
            <a:r>
              <a:rPr lang="ru-RU" dirty="0">
                <a:solidFill>
                  <a:srgbClr val="FFCC66"/>
                </a:solidFill>
              </a:rPr>
              <a:t> - </a:t>
            </a:r>
            <a:r>
              <a:rPr lang="ru-RU" dirty="0" err="1">
                <a:solidFill>
                  <a:srgbClr val="FFCC66"/>
                </a:solidFill>
              </a:rPr>
              <a:t>Великобританія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Франція</a:t>
            </a:r>
            <a:r>
              <a:rPr lang="ru-RU" dirty="0">
                <a:solidFill>
                  <a:srgbClr val="FFCC66"/>
                </a:solidFill>
              </a:rPr>
              <a:t> і США </a:t>
            </a:r>
            <a:r>
              <a:rPr lang="ru-RU" dirty="0" err="1">
                <a:solidFill>
                  <a:srgbClr val="FFCC66"/>
                </a:solidFill>
              </a:rPr>
              <a:t>уважно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стежили</a:t>
            </a:r>
            <a:r>
              <a:rPr lang="ru-RU" dirty="0">
                <a:solidFill>
                  <a:srgbClr val="FFCC66"/>
                </a:solidFill>
              </a:rPr>
              <a:t> за </a:t>
            </a:r>
            <a:r>
              <a:rPr lang="ru-RU" dirty="0" err="1">
                <a:solidFill>
                  <a:srgbClr val="FFCC66"/>
                </a:solidFill>
              </a:rPr>
              <a:t>наростанням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напруженості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радянсько-фінляндських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стосунках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робили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Хельсінкі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моральну</a:t>
            </a:r>
            <a:r>
              <a:rPr lang="ru-RU" dirty="0">
                <a:solidFill>
                  <a:srgbClr val="FFCC66"/>
                </a:solidFill>
              </a:rPr>
              <a:t>, </a:t>
            </a:r>
            <a:r>
              <a:rPr lang="ru-RU" dirty="0" err="1">
                <a:solidFill>
                  <a:srgbClr val="FFCC66"/>
                </a:solidFill>
              </a:rPr>
              <a:t>політичну</a:t>
            </a:r>
            <a:r>
              <a:rPr lang="ru-RU" dirty="0">
                <a:solidFill>
                  <a:srgbClr val="FFCC66"/>
                </a:solidFill>
              </a:rPr>
              <a:t> і </a:t>
            </a:r>
            <a:r>
              <a:rPr lang="ru-RU" dirty="0" err="1">
                <a:solidFill>
                  <a:srgbClr val="FFCC66"/>
                </a:solidFill>
              </a:rPr>
              <a:t>дипломатичну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підтримку</a:t>
            </a:r>
            <a:r>
              <a:rPr lang="ru-RU" dirty="0">
                <a:solidFill>
                  <a:srgbClr val="FFCC66"/>
                </a:solidFill>
              </a:rPr>
              <a:t>. </a:t>
            </a:r>
            <a:r>
              <a:rPr lang="ru-RU" dirty="0" err="1">
                <a:solidFill>
                  <a:srgbClr val="FFCC66"/>
                </a:solidFill>
              </a:rPr>
              <a:t>Проте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далі</a:t>
            </a:r>
            <a:r>
              <a:rPr lang="ru-RU" dirty="0">
                <a:solidFill>
                  <a:srgbClr val="FFCC66"/>
                </a:solidFill>
              </a:rPr>
              <a:t> за </a:t>
            </a:r>
            <a:r>
              <a:rPr lang="ru-RU" dirty="0" err="1">
                <a:solidFill>
                  <a:srgbClr val="FFCC66"/>
                </a:solidFill>
              </a:rPr>
              <a:t>це</a:t>
            </a:r>
            <a:r>
              <a:rPr lang="ru-RU" dirty="0">
                <a:solidFill>
                  <a:srgbClr val="FFCC66"/>
                </a:solidFill>
              </a:rPr>
              <a:t> справа не </a:t>
            </a:r>
            <a:r>
              <a:rPr lang="ru-RU" dirty="0" err="1">
                <a:solidFill>
                  <a:srgbClr val="FFCC66"/>
                </a:solidFill>
              </a:rPr>
              <a:t>йшла</a:t>
            </a:r>
            <a:r>
              <a:rPr lang="ru-RU" dirty="0">
                <a:solidFill>
                  <a:srgbClr val="FFCC66"/>
                </a:solidFill>
              </a:rPr>
              <a:t>, і з </a:t>
            </a:r>
            <a:r>
              <a:rPr lang="ru-RU" dirty="0" err="1">
                <a:solidFill>
                  <a:srgbClr val="FFCC66"/>
                </a:solidFill>
              </a:rPr>
              <a:t>урахуванням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відмови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Німеччини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підтримати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Фінляндію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остання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фактично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опинилася</a:t>
            </a:r>
            <a:r>
              <a:rPr lang="ru-RU" dirty="0">
                <a:solidFill>
                  <a:srgbClr val="FFCC66"/>
                </a:solidFill>
              </a:rPr>
              <a:t> в </a:t>
            </a:r>
            <a:r>
              <a:rPr lang="ru-RU" dirty="0" err="1">
                <a:solidFill>
                  <a:srgbClr val="FFCC66"/>
                </a:solidFill>
              </a:rPr>
              <a:t>ізоляції</a:t>
            </a:r>
            <a:r>
              <a:rPr lang="ru-RU" dirty="0">
                <a:solidFill>
                  <a:srgbClr val="FFCC66"/>
                </a:solidFill>
              </a:rPr>
              <a:t> перед </a:t>
            </a:r>
            <a:r>
              <a:rPr lang="ru-RU" dirty="0" err="1">
                <a:solidFill>
                  <a:srgbClr val="FFCC66"/>
                </a:solidFill>
              </a:rPr>
              <a:t>лицем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радянського</a:t>
            </a:r>
            <a:r>
              <a:rPr lang="ru-RU" dirty="0">
                <a:solidFill>
                  <a:srgbClr val="FFCC66"/>
                </a:solidFill>
              </a:rPr>
              <a:t> </a:t>
            </a:r>
            <a:r>
              <a:rPr lang="ru-RU" dirty="0" err="1">
                <a:solidFill>
                  <a:srgbClr val="FFCC66"/>
                </a:solidFill>
              </a:rPr>
              <a:t>тиску</a:t>
            </a:r>
            <a:r>
              <a:rPr lang="ru-RU" dirty="0">
                <a:solidFill>
                  <a:srgbClr val="FFCC6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224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31</TotalTime>
  <Words>1023</Words>
  <Application>Microsoft Office PowerPoint</Application>
  <PresentationFormat>Экран (4:3)</PresentationFormat>
  <Paragraphs>40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Горизонт</vt:lpstr>
      <vt:lpstr>радянсько-фінська війна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Презентацію підготували  учениці 11-А класу  Бєлікова Юлія та Губіна Катерина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радянсько-фінська війна</dc:title>
  <dc:creator>Администратор</dc:creator>
  <cp:lastModifiedBy>Пользователь Windows</cp:lastModifiedBy>
  <cp:revision>6</cp:revision>
  <dcterms:created xsi:type="dcterms:W3CDTF">2013-09-19T23:41:57Z</dcterms:created>
  <dcterms:modified xsi:type="dcterms:W3CDTF">2013-09-20T00:25:12Z</dcterms:modified>
</cp:coreProperties>
</file>