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1" r:id="rId3"/>
    <p:sldId id="258" r:id="rId4"/>
    <p:sldId id="259" r:id="rId5"/>
    <p:sldId id="273" r:id="rId6"/>
    <p:sldId id="260" r:id="rId7"/>
    <p:sldId id="261" r:id="rId8"/>
    <p:sldId id="262" r:id="rId9"/>
    <p:sldId id="266" r:id="rId10"/>
    <p:sldId id="267" r:id="rId11"/>
    <p:sldId id="268" r:id="rId12"/>
    <p:sldId id="274" r:id="rId13"/>
    <p:sldId id="269" r:id="rId14"/>
    <p:sldId id="288" r:id="rId15"/>
    <p:sldId id="270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65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E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vkurse.ua/i/2013-01/britaniya-zapuskaet-antireklamu-svoey-strany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04" y="26208"/>
            <a:ext cx="8946192" cy="6917825"/>
          </a:xfrm>
          <a:prstGeom prst="round2DiagRect">
            <a:avLst>
              <a:gd name="adj1" fmla="val 8956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843808" y="5092824"/>
            <a:ext cx="4248472" cy="1752600"/>
          </a:xfrm>
        </p:spPr>
        <p:txBody>
          <a:bodyPr>
            <a:normAutofit fontScale="85000" lnSpcReduction="20000"/>
          </a:bodyPr>
          <a:lstStyle/>
          <a:p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Презентація</a:t>
            </a:r>
          </a:p>
          <a:p>
            <a:r>
              <a:rPr lang="uk-UA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Ліцеїстки</a:t>
            </a:r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гр.ФМ-31</a:t>
            </a:r>
          </a:p>
          <a:p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ТЛ НТУУ «КПІ»</a:t>
            </a:r>
          </a:p>
          <a:p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Тарасенко Ольги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31640" y="548680"/>
            <a:ext cx="7812360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Наслідки</a:t>
            </a:r>
            <a:r>
              <a:rPr lang="ru-RU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60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Першої</a:t>
            </a:r>
            <a:r>
              <a:rPr lang="ru-RU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60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світової</a:t>
            </a:r>
            <a:r>
              <a:rPr lang="ru-RU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60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війни</a:t>
            </a:r>
            <a:r>
              <a:rPr lang="ru-RU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для </a:t>
            </a:r>
            <a:r>
              <a:rPr lang="ru-RU" sz="60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Великої</a:t>
            </a:r>
            <a:r>
              <a:rPr lang="ru-RU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60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Британії</a:t>
            </a:r>
            <a:endParaRPr lang="ru-RU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576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infoniac.ru/upload/medialibrary/cd8/cd86d6402e49957c9791c1f76ba279e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65" y="-20920"/>
            <a:ext cx="9185677" cy="68789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8064" y="548680"/>
            <a:ext cx="3610744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Уряд Д. Ллойд-Джорджа </a:t>
            </a:r>
            <a:r>
              <a:rPr lang="ru-RU" dirty="0" err="1"/>
              <a:t>зважився</a:t>
            </a:r>
            <a:r>
              <a:rPr lang="ru-RU" dirty="0"/>
              <a:t> на </a:t>
            </a:r>
            <a:r>
              <a:rPr lang="ru-RU" dirty="0" err="1"/>
              <a:t>рішучий</a:t>
            </a:r>
            <a:r>
              <a:rPr lang="ru-RU" dirty="0"/>
              <a:t> </a:t>
            </a:r>
            <a:r>
              <a:rPr lang="ru-RU" dirty="0" err="1"/>
              <a:t>крок</a:t>
            </a:r>
            <a:r>
              <a:rPr lang="ru-RU" dirty="0"/>
              <a:t>, </a:t>
            </a:r>
            <a:r>
              <a:rPr lang="ru-RU" dirty="0" err="1"/>
              <a:t>надавши</a:t>
            </a:r>
            <a:r>
              <a:rPr lang="ru-RU" dirty="0"/>
              <a:t> 1921 р. статус </a:t>
            </a:r>
            <a:r>
              <a:rPr lang="ru-RU" dirty="0" err="1"/>
              <a:t>домініону</a:t>
            </a:r>
            <a:r>
              <a:rPr lang="ru-RU" dirty="0"/>
              <a:t> </a:t>
            </a:r>
            <a:r>
              <a:rPr lang="ru-RU" dirty="0" err="1"/>
              <a:t>своїй</a:t>
            </a:r>
            <a:r>
              <a:rPr lang="ru-RU" dirty="0"/>
              <a:t> </a:t>
            </a:r>
            <a:r>
              <a:rPr lang="ru-RU" dirty="0" err="1"/>
              <a:t>найдавнішій</a:t>
            </a:r>
            <a:r>
              <a:rPr lang="ru-RU" dirty="0"/>
              <a:t> </a:t>
            </a:r>
            <a:r>
              <a:rPr lang="ru-RU" dirty="0" err="1"/>
              <a:t>колонії</a:t>
            </a:r>
            <a:r>
              <a:rPr lang="ru-RU" dirty="0"/>
              <a:t> – </a:t>
            </a:r>
            <a:r>
              <a:rPr lang="ru-RU" dirty="0" err="1">
                <a:solidFill>
                  <a:srgbClr val="009E47"/>
                </a:solidFill>
              </a:rPr>
              <a:t>Ірландії</a:t>
            </a:r>
            <a:r>
              <a:rPr lang="ru-RU" dirty="0"/>
              <a:t>.</a:t>
            </a:r>
          </a:p>
        </p:txBody>
      </p:sp>
      <p:pic>
        <p:nvPicPr>
          <p:cNvPr id="6146" name="Picture 2" descr="e:\vs_ist_2010_koval\keys_uchny_10\keys_y\avt\history\aoc\data\slide\image17.files\image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734409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5877272"/>
            <a:ext cx="85943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C000"/>
                </a:solidFill>
              </a:rPr>
              <a:t>Фото: на </a:t>
            </a:r>
            <a:r>
              <a:rPr lang="ru-RU" sz="2400" b="1" dirty="0" err="1">
                <a:solidFill>
                  <a:srgbClr val="FFC000"/>
                </a:solidFill>
              </a:rPr>
              <a:t>вулицях</a:t>
            </a:r>
            <a:r>
              <a:rPr lang="ru-RU" sz="2400" b="1" dirty="0">
                <a:solidFill>
                  <a:srgbClr val="FFC000"/>
                </a:solidFill>
              </a:rPr>
              <a:t> </a:t>
            </a:r>
            <a:r>
              <a:rPr lang="ru-RU" sz="2400" b="1" dirty="0" err="1">
                <a:solidFill>
                  <a:srgbClr val="FFC000"/>
                </a:solidFill>
              </a:rPr>
              <a:t>Дубліна</a:t>
            </a:r>
            <a:r>
              <a:rPr lang="ru-RU" sz="2400" b="1" dirty="0">
                <a:solidFill>
                  <a:srgbClr val="FFC000"/>
                </a:solidFill>
              </a:rPr>
              <a:t> (</a:t>
            </a:r>
            <a:r>
              <a:rPr lang="ru-RU" sz="2400" b="1" dirty="0" err="1">
                <a:solidFill>
                  <a:srgbClr val="FFC000"/>
                </a:solidFill>
              </a:rPr>
              <a:t>Північна</a:t>
            </a:r>
            <a:r>
              <a:rPr lang="ru-RU" sz="2400" b="1" dirty="0">
                <a:solidFill>
                  <a:srgbClr val="FFC000"/>
                </a:solidFill>
              </a:rPr>
              <a:t> </a:t>
            </a:r>
            <a:r>
              <a:rPr lang="ru-RU" sz="2400" b="1" dirty="0" err="1">
                <a:solidFill>
                  <a:srgbClr val="FFC000"/>
                </a:solidFill>
              </a:rPr>
              <a:t>Ірландія</a:t>
            </a:r>
            <a:r>
              <a:rPr lang="ru-RU" sz="2400" b="1" dirty="0">
                <a:solidFill>
                  <a:srgbClr val="FFC000"/>
                </a:solidFill>
              </a:rPr>
              <a:t>) </a:t>
            </a:r>
            <a:r>
              <a:rPr lang="ru-RU" sz="2400" b="1" dirty="0" err="1">
                <a:solidFill>
                  <a:srgbClr val="FFC000"/>
                </a:solidFill>
              </a:rPr>
              <a:t>велися</a:t>
            </a:r>
            <a:r>
              <a:rPr lang="ru-RU" sz="2400" b="1" dirty="0">
                <a:solidFill>
                  <a:srgbClr val="FFC000"/>
                </a:solidFill>
              </a:rPr>
              <a:t> </a:t>
            </a:r>
            <a:r>
              <a:rPr lang="ru-RU" sz="2400" b="1" dirty="0" err="1">
                <a:solidFill>
                  <a:srgbClr val="FFC000"/>
                </a:solidFill>
              </a:rPr>
              <a:t>жорстокі</a:t>
            </a:r>
            <a:r>
              <a:rPr lang="ru-RU" sz="2400" b="1" dirty="0">
                <a:solidFill>
                  <a:srgbClr val="FFC000"/>
                </a:solidFill>
              </a:rPr>
              <a:t> </a:t>
            </a:r>
            <a:r>
              <a:rPr lang="ru-RU" sz="2400" b="1" dirty="0" err="1">
                <a:solidFill>
                  <a:srgbClr val="FFC000"/>
                </a:solidFill>
              </a:rPr>
              <a:t>бої</a:t>
            </a:r>
            <a:r>
              <a:rPr lang="ru-RU" sz="2400" b="1" dirty="0">
                <a:solidFill>
                  <a:srgbClr val="FFC000"/>
                </a:solidFill>
              </a:rPr>
              <a:t>. 1921 р.</a:t>
            </a:r>
            <a:endParaRPr lang="ru-RU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42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g-fotki.yandex.ru/get/6503/135322351.1d8/0_a9d15_fb3697_XL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5368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28800"/>
            <a:ext cx="4778720" cy="39604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/>
              <a:t>Одначе</a:t>
            </a:r>
            <a:r>
              <a:rPr lang="ru-RU" dirty="0"/>
              <a:t> </a:t>
            </a:r>
            <a:r>
              <a:rPr lang="ru-RU" dirty="0" err="1"/>
              <a:t>шість</a:t>
            </a:r>
            <a:r>
              <a:rPr lang="ru-RU" dirty="0"/>
              <a:t> графств </a:t>
            </a:r>
            <a:r>
              <a:rPr lang="ru-RU" dirty="0" err="1"/>
              <a:t>Північної</a:t>
            </a:r>
            <a:r>
              <a:rPr lang="ru-RU" dirty="0"/>
              <a:t> </a:t>
            </a:r>
            <a:r>
              <a:rPr lang="ru-RU" dirty="0" err="1"/>
              <a:t>Ірландії</a:t>
            </a:r>
            <a:r>
              <a:rPr lang="ru-RU" dirty="0"/>
              <a:t> з </a:t>
            </a:r>
            <a:r>
              <a:rPr lang="ru-RU" dirty="0" err="1"/>
              <a:t>переважно</a:t>
            </a:r>
            <a:r>
              <a:rPr lang="ru-RU" dirty="0"/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протестантським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населенням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/>
              <a:t>залишилось</a:t>
            </a:r>
            <a:r>
              <a:rPr lang="ru-RU" dirty="0"/>
              <a:t> у </a:t>
            </a:r>
            <a:r>
              <a:rPr lang="ru-RU" dirty="0" err="1"/>
              <a:t>складі</a:t>
            </a:r>
            <a:r>
              <a:rPr lang="ru-RU" dirty="0"/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Великої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Британії</a:t>
            </a:r>
            <a:r>
              <a:rPr lang="ru-RU" dirty="0" smtClean="0"/>
              <a:t>.</a:t>
            </a:r>
            <a:r>
              <a:rPr lang="ru-RU" dirty="0"/>
              <a:t> </a:t>
            </a:r>
          </a:p>
        </p:txBody>
      </p:sp>
      <p:pic>
        <p:nvPicPr>
          <p:cNvPr id="7170" name="Picture 2" descr="e:\vs_ist_2010_koval\keys_uchny_10\keys_y\avt\history\aoc\data\othermedia\images\8-3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248" y="332656"/>
            <a:ext cx="3529479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92080" y="5831686"/>
            <a:ext cx="3425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rgbClr val="FFC000"/>
                </a:solidFill>
              </a:rPr>
              <a:t>Карта</a:t>
            </a:r>
            <a:r>
              <a:rPr lang="ru-RU" sz="2800" b="1" dirty="0">
                <a:solidFill>
                  <a:srgbClr val="FFC000"/>
                </a:solidFill>
              </a:rPr>
              <a:t> «</a:t>
            </a:r>
            <a:r>
              <a:rPr lang="ru-RU" sz="2800" b="1" dirty="0" err="1">
                <a:solidFill>
                  <a:srgbClr val="FFC000"/>
                </a:solidFill>
              </a:rPr>
              <a:t>Ірландія</a:t>
            </a:r>
            <a:r>
              <a:rPr lang="ru-RU" sz="2800" b="1" dirty="0">
                <a:solidFill>
                  <a:srgbClr val="FFC000"/>
                </a:solidFill>
              </a:rPr>
              <a:t>»</a:t>
            </a:r>
            <a:endParaRPr lang="ru-RU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324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http://f11.topit.me/o/201102/10/129735344312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2636912"/>
            <a:ext cx="8229600" cy="2232248"/>
          </a:xfrm>
        </p:spPr>
        <p:txBody>
          <a:bodyPr>
            <a:normAutofit fontScale="90000"/>
          </a:bodyPr>
          <a:lstStyle/>
          <a:p>
            <a:r>
              <a:rPr lang="ru-RU" b="1" i="1" u="sng" dirty="0">
                <a:solidFill>
                  <a:srgbClr val="FF0000"/>
                </a:solidFill>
              </a:rPr>
              <a:t>3. </a:t>
            </a:r>
            <a:r>
              <a:rPr lang="ru-RU" b="1" i="1" u="sng" dirty="0" err="1">
                <a:solidFill>
                  <a:srgbClr val="FF0000"/>
                </a:solidFill>
              </a:rPr>
              <a:t>Внутрішня</a:t>
            </a:r>
            <a:r>
              <a:rPr lang="ru-RU" b="1" i="1" u="sng" dirty="0">
                <a:solidFill>
                  <a:srgbClr val="FF0000"/>
                </a:solidFill>
              </a:rPr>
              <a:t> </a:t>
            </a:r>
            <a:r>
              <a:rPr lang="ru-RU" b="1" i="1" u="sng" dirty="0" err="1">
                <a:solidFill>
                  <a:srgbClr val="FF0000"/>
                </a:solidFill>
              </a:rPr>
              <a:t>політика</a:t>
            </a:r>
            <a:r>
              <a:rPr lang="ru-RU" b="1" i="1" u="sng" dirty="0">
                <a:solidFill>
                  <a:srgbClr val="FF0000"/>
                </a:solidFill>
              </a:rPr>
              <a:t> </a:t>
            </a:r>
            <a:r>
              <a:rPr lang="ru-RU" b="1" i="1" u="sng" dirty="0" err="1">
                <a:solidFill>
                  <a:srgbClr val="FF0000"/>
                </a:solidFill>
              </a:rPr>
              <a:t>консервативних</a:t>
            </a:r>
            <a:r>
              <a:rPr lang="ru-RU" b="1" i="1" u="sng" dirty="0">
                <a:solidFill>
                  <a:srgbClr val="FF0000"/>
                </a:solidFill>
              </a:rPr>
              <a:t> і </a:t>
            </a:r>
            <a:r>
              <a:rPr lang="ru-RU" b="1" i="1" u="sng" dirty="0" err="1">
                <a:solidFill>
                  <a:srgbClr val="FF0000"/>
                </a:solidFill>
              </a:rPr>
              <a:t>лейбористських</a:t>
            </a:r>
            <a:r>
              <a:rPr lang="ru-RU" b="1" i="1" u="sng" dirty="0">
                <a:solidFill>
                  <a:srgbClr val="FF0000"/>
                </a:solidFill>
              </a:rPr>
              <a:t> </a:t>
            </a:r>
            <a:r>
              <a:rPr lang="ru-RU" b="1" i="1" u="sng" dirty="0" err="1">
                <a:solidFill>
                  <a:srgbClr val="FF0000"/>
                </a:solidFill>
              </a:rPr>
              <a:t>урядів</a:t>
            </a:r>
            <a:r>
              <a:rPr lang="ru-RU" b="1" i="1" u="sng" dirty="0">
                <a:solidFill>
                  <a:srgbClr val="FF0000"/>
                </a:solidFill>
              </a:rPr>
              <a:t> у 20–30-х </a:t>
            </a:r>
            <a:r>
              <a:rPr lang="ru-RU" b="1" i="1" u="sng" dirty="0" err="1">
                <a:solidFill>
                  <a:srgbClr val="FF0000"/>
                </a:solidFill>
              </a:rPr>
              <a:t>рр</a:t>
            </a:r>
            <a:r>
              <a:rPr lang="ru-RU" b="1" i="1" u="sng" dirty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204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g-fotki.yandex.ru/get/6502/135322351.1d8/0_a9d10_22adeae7_XL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04" y="-6072"/>
            <a:ext cx="9165704" cy="69084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60" y="188640"/>
            <a:ext cx="5668347" cy="374441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sz="6400" dirty="0"/>
              <a:t/>
            </a:r>
            <a:br>
              <a:rPr lang="ru-RU" sz="6400" dirty="0"/>
            </a:br>
            <a:r>
              <a:rPr lang="ru-RU" sz="11200" dirty="0"/>
              <a:t>Уряд Р. Макдональда </a:t>
            </a:r>
            <a:r>
              <a:rPr lang="ru-RU" sz="11200" dirty="0" err="1">
                <a:solidFill>
                  <a:schemeClr val="accent3">
                    <a:lumMod val="50000"/>
                  </a:schemeClr>
                </a:solidFill>
              </a:rPr>
              <a:t>збільшив</a:t>
            </a:r>
            <a:r>
              <a:rPr lang="ru-RU" sz="11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1200" dirty="0" err="1">
                <a:solidFill>
                  <a:schemeClr val="accent3">
                    <a:lumMod val="50000"/>
                  </a:schemeClr>
                </a:solidFill>
              </a:rPr>
              <a:t>розміри</a:t>
            </a:r>
            <a:r>
              <a:rPr lang="ru-RU" sz="11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1200" dirty="0" err="1">
                <a:solidFill>
                  <a:schemeClr val="accent3">
                    <a:lumMod val="50000"/>
                  </a:schemeClr>
                </a:solidFill>
              </a:rPr>
              <a:t>допомоги</a:t>
            </a:r>
            <a:r>
              <a:rPr lang="ru-RU" sz="11200" dirty="0"/>
              <a:t> </a:t>
            </a:r>
            <a:r>
              <a:rPr lang="ru-RU" sz="11200" dirty="0" err="1"/>
              <a:t>безробітним</a:t>
            </a:r>
            <a:r>
              <a:rPr lang="ru-RU" sz="11200" dirty="0"/>
              <a:t> і </a:t>
            </a:r>
            <a:r>
              <a:rPr lang="ru-RU" sz="11200" dirty="0" err="1"/>
              <a:t>пенсії</a:t>
            </a:r>
            <a:r>
              <a:rPr lang="ru-RU" sz="11200" dirty="0"/>
              <a:t> старим, </a:t>
            </a:r>
            <a:r>
              <a:rPr lang="ru-RU" sz="11200" dirty="0" err="1">
                <a:solidFill>
                  <a:schemeClr val="accent3">
                    <a:lumMod val="50000"/>
                  </a:schemeClr>
                </a:solidFill>
              </a:rPr>
              <a:t>зменшив</a:t>
            </a:r>
            <a:r>
              <a:rPr lang="ru-RU" sz="11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1200" dirty="0" err="1">
                <a:solidFill>
                  <a:schemeClr val="accent3">
                    <a:lumMod val="50000"/>
                  </a:schemeClr>
                </a:solidFill>
              </a:rPr>
              <a:t>мито</a:t>
            </a:r>
            <a:r>
              <a:rPr lang="ru-RU" sz="11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1200" dirty="0"/>
              <a:t>на </a:t>
            </a:r>
            <a:r>
              <a:rPr lang="ru-RU" sz="11200" dirty="0" err="1"/>
              <a:t>деякі</a:t>
            </a:r>
            <a:r>
              <a:rPr lang="ru-RU" sz="11200" dirty="0"/>
              <a:t> </a:t>
            </a:r>
            <a:r>
              <a:rPr lang="ru-RU" sz="11200" dirty="0" err="1"/>
              <a:t>товари</a:t>
            </a:r>
            <a:r>
              <a:rPr lang="ru-RU" sz="11200" dirty="0"/>
              <a:t>, </a:t>
            </a:r>
            <a:r>
              <a:rPr lang="ru-RU" sz="11200" dirty="0" err="1">
                <a:solidFill>
                  <a:schemeClr val="accent3">
                    <a:lumMod val="50000"/>
                  </a:schemeClr>
                </a:solidFill>
              </a:rPr>
              <a:t>поліпшив</a:t>
            </a:r>
            <a:r>
              <a:rPr lang="ru-RU" sz="11200" dirty="0">
                <a:solidFill>
                  <a:schemeClr val="accent3">
                    <a:lumMod val="50000"/>
                  </a:schemeClr>
                </a:solidFill>
              </a:rPr>
              <a:t> систему </a:t>
            </a:r>
            <a:r>
              <a:rPr lang="ru-RU" sz="11200" dirty="0" err="1">
                <a:solidFill>
                  <a:schemeClr val="accent3">
                    <a:lumMod val="50000"/>
                  </a:schemeClr>
                </a:solidFill>
              </a:rPr>
              <a:t>страхування</a:t>
            </a:r>
            <a:r>
              <a:rPr lang="ru-RU" sz="11200" dirty="0"/>
              <a:t> з </a:t>
            </a:r>
            <a:r>
              <a:rPr lang="ru-RU" sz="11200" dirty="0" err="1"/>
              <a:t>безробіття</a:t>
            </a:r>
            <a:r>
              <a:rPr lang="ru-RU" sz="11200" dirty="0"/>
              <a:t>, </a:t>
            </a:r>
            <a:r>
              <a:rPr lang="ru-RU" sz="11200" dirty="0" err="1">
                <a:solidFill>
                  <a:schemeClr val="accent3">
                    <a:lumMod val="50000"/>
                  </a:schemeClr>
                </a:solidFill>
              </a:rPr>
              <a:t>збільшив</a:t>
            </a:r>
            <a:r>
              <a:rPr lang="ru-RU" sz="11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1200" dirty="0" err="1">
                <a:solidFill>
                  <a:schemeClr val="accent3">
                    <a:lumMod val="50000"/>
                  </a:schemeClr>
                </a:solidFill>
              </a:rPr>
              <a:t>видатки</a:t>
            </a:r>
            <a:r>
              <a:rPr lang="ru-RU" sz="11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1200" dirty="0" err="1">
                <a:solidFill>
                  <a:schemeClr val="accent3">
                    <a:lumMod val="50000"/>
                  </a:schemeClr>
                </a:solidFill>
              </a:rPr>
              <a:t>держави</a:t>
            </a:r>
            <a:r>
              <a:rPr lang="ru-RU" sz="11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1200" dirty="0"/>
              <a:t>на </a:t>
            </a:r>
            <a:r>
              <a:rPr lang="ru-RU" sz="11200" dirty="0" err="1"/>
              <a:t>житлове</a:t>
            </a:r>
            <a:r>
              <a:rPr lang="ru-RU" sz="11200" dirty="0"/>
              <a:t> </a:t>
            </a:r>
            <a:r>
              <a:rPr lang="ru-RU" sz="11200" dirty="0" err="1"/>
              <a:t>будівництво</a:t>
            </a:r>
            <a:r>
              <a:rPr lang="ru-RU" sz="11200" dirty="0"/>
              <a:t>.</a:t>
            </a:r>
            <a:r>
              <a:rPr lang="ru-RU" sz="6000" dirty="0"/>
              <a:t/>
            </a:r>
            <a:br>
              <a:rPr lang="ru-RU" sz="6000" dirty="0"/>
            </a:br>
            <a:r>
              <a:rPr lang="ru-RU" sz="5100" dirty="0"/>
              <a:t/>
            </a:r>
            <a:br>
              <a:rPr lang="ru-RU" sz="5100" dirty="0"/>
            </a:br>
            <a:endParaRPr lang="ru-RU" sz="5100" dirty="0"/>
          </a:p>
        </p:txBody>
      </p:sp>
      <p:pic>
        <p:nvPicPr>
          <p:cNvPr id="9218" name="Picture 2" descr="e:\vs_ist_2010_koval\keys_uchny_10\keys_y\avt\history\aoc\data\othermedia\images\08-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1" y="3448175"/>
            <a:ext cx="5675606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75607" y="476672"/>
            <a:ext cx="348206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23 </a:t>
            </a:r>
            <a:r>
              <a:rPr lang="ru-RU" sz="2800" dirty="0" err="1"/>
              <a:t>січня</a:t>
            </a:r>
            <a:r>
              <a:rPr lang="ru-RU" sz="2800" dirty="0"/>
              <a:t> 1924 р. Рамсей Макдональд </a:t>
            </a:r>
            <a:r>
              <a:rPr lang="ru-RU" sz="2800" dirty="0" err="1"/>
              <a:t>оголосив</a:t>
            </a:r>
            <a:r>
              <a:rPr lang="ru-RU" sz="2800" dirty="0"/>
              <a:t> склад </a:t>
            </a:r>
            <a:r>
              <a:rPr lang="ru-RU" sz="2800" dirty="0" err="1"/>
              <a:t>першого</a:t>
            </a:r>
            <a:r>
              <a:rPr lang="ru-RU" sz="2800" dirty="0"/>
              <a:t> в </a:t>
            </a:r>
            <a:r>
              <a:rPr lang="ru-RU" sz="2800" dirty="0" err="1"/>
              <a:t>історії</a:t>
            </a:r>
            <a:r>
              <a:rPr lang="ru-RU" sz="2800" dirty="0"/>
              <a:t> </a:t>
            </a:r>
            <a:r>
              <a:rPr lang="ru-RU" sz="2800" dirty="0" err="1"/>
              <a:t>Великої</a:t>
            </a:r>
            <a:r>
              <a:rPr lang="ru-RU" sz="2800" dirty="0"/>
              <a:t> </a:t>
            </a:r>
            <a:r>
              <a:rPr lang="ru-RU" sz="2800" dirty="0" err="1"/>
              <a:t>Британії</a:t>
            </a:r>
            <a:r>
              <a:rPr lang="ru-RU" sz="2800" dirty="0"/>
              <a:t> </a:t>
            </a:r>
            <a:r>
              <a:rPr lang="ru-RU" sz="2800" dirty="0" err="1"/>
              <a:t>лейбористського</a:t>
            </a:r>
            <a:r>
              <a:rPr lang="ru-RU" sz="2800" dirty="0"/>
              <a:t> уряду, </a:t>
            </a:r>
            <a:r>
              <a:rPr lang="ru-RU" sz="2800" dirty="0" err="1"/>
              <a:t>оскільки</a:t>
            </a:r>
            <a:r>
              <a:rPr lang="ru-RU" sz="2800" dirty="0"/>
              <a:t> </a:t>
            </a:r>
            <a:r>
              <a:rPr lang="ru-RU" sz="2800" dirty="0" err="1"/>
              <a:t>консерватори</a:t>
            </a:r>
            <a:r>
              <a:rPr lang="ru-RU" sz="2800" dirty="0"/>
              <a:t> і </a:t>
            </a:r>
            <a:r>
              <a:rPr lang="ru-RU" sz="2800" dirty="0" err="1"/>
              <a:t>ліберали</a:t>
            </a:r>
            <a:r>
              <a:rPr lang="ru-RU" sz="2800" dirty="0"/>
              <a:t> не </a:t>
            </a:r>
            <a:r>
              <a:rPr lang="ru-RU" sz="2800" dirty="0" err="1"/>
              <a:t>змогли</a:t>
            </a:r>
            <a:r>
              <a:rPr lang="ru-RU" sz="2800" dirty="0"/>
              <a:t> </a:t>
            </a:r>
            <a:r>
              <a:rPr lang="ru-RU" sz="2800" dirty="0" err="1"/>
              <a:t>домовитися</a:t>
            </a:r>
            <a:r>
              <a:rPr lang="ru-RU" sz="2800" dirty="0"/>
              <a:t> про </a:t>
            </a:r>
            <a:r>
              <a:rPr lang="ru-RU" sz="2800" dirty="0" err="1"/>
              <a:t>створення</a:t>
            </a:r>
            <a:r>
              <a:rPr lang="ru-RU" sz="2800" dirty="0"/>
              <a:t> </a:t>
            </a:r>
            <a:r>
              <a:rPr lang="ru-RU" sz="2800" dirty="0" err="1"/>
              <a:t>коаліційного</a:t>
            </a:r>
            <a:r>
              <a:rPr lang="ru-RU" sz="2800" dirty="0"/>
              <a:t> уряду.</a:t>
            </a:r>
          </a:p>
        </p:txBody>
      </p:sp>
    </p:spTree>
    <p:extLst>
      <p:ext uri="{BB962C8B-B14F-4D97-AF65-F5344CB8AC3E}">
        <p14:creationId xmlns:p14="http://schemas.microsoft.com/office/powerpoint/2010/main" val="201811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-fotki.yandex.ru/get/6502/135322351.1d8/0_a9d10_22adeae7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04" y="-6072"/>
            <a:ext cx="9165704" cy="69084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0668" y="260648"/>
            <a:ext cx="8640960" cy="3340968"/>
          </a:xfrm>
        </p:spPr>
        <p:txBody>
          <a:bodyPr/>
          <a:lstStyle/>
          <a:p>
            <a:pPr marL="0" indent="0">
              <a:buNone/>
            </a:pPr>
            <a:r>
              <a:rPr lang="ru-RU" dirty="0" err="1"/>
              <a:t>Одначе</a:t>
            </a:r>
            <a:r>
              <a:rPr lang="ru-RU" dirty="0"/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лейбористи</a:t>
            </a:r>
            <a:r>
              <a:rPr lang="ru-RU" dirty="0"/>
              <a:t> не </a:t>
            </a:r>
            <a:r>
              <a:rPr lang="ru-RU" dirty="0" err="1"/>
              <a:t>дотримали</a:t>
            </a:r>
            <a:r>
              <a:rPr lang="ru-RU" dirty="0"/>
              <a:t> </a:t>
            </a:r>
            <a:r>
              <a:rPr lang="ru-RU" dirty="0" err="1"/>
              <a:t>передвиборних</a:t>
            </a:r>
            <a:r>
              <a:rPr lang="ru-RU" dirty="0"/>
              <a:t> </a:t>
            </a:r>
            <a:r>
              <a:rPr lang="ru-RU" dirty="0" err="1"/>
              <a:t>обіцянок</a:t>
            </a:r>
            <a:r>
              <a:rPr lang="ru-RU" dirty="0"/>
              <a:t> </a:t>
            </a:r>
            <a:r>
              <a:rPr lang="ru-RU" dirty="0" err="1"/>
              <a:t>націоналізувати</a:t>
            </a:r>
            <a:r>
              <a:rPr lang="ru-RU" dirty="0"/>
              <a:t> </a:t>
            </a:r>
            <a:r>
              <a:rPr lang="ru-RU" dirty="0" err="1"/>
              <a:t>шахти</a:t>
            </a:r>
            <a:r>
              <a:rPr lang="ru-RU" dirty="0"/>
              <a:t> й </a:t>
            </a:r>
            <a:r>
              <a:rPr lang="ru-RU" dirty="0" err="1"/>
              <a:t>залізниці</a:t>
            </a:r>
            <a:r>
              <a:rPr lang="ru-RU" dirty="0"/>
              <a:t>, </a:t>
            </a:r>
            <a:r>
              <a:rPr lang="ru-RU" dirty="0" err="1"/>
              <a:t>запровадити</a:t>
            </a:r>
            <a:r>
              <a:rPr lang="ru-RU" dirty="0"/>
              <a:t> </a:t>
            </a:r>
            <a:r>
              <a:rPr lang="ru-RU" dirty="0" err="1"/>
              <a:t>податок</a:t>
            </a:r>
            <a:r>
              <a:rPr lang="ru-RU" dirty="0"/>
              <a:t> на </a:t>
            </a:r>
            <a:r>
              <a:rPr lang="ru-RU" dirty="0" err="1"/>
              <a:t>капітал</a:t>
            </a:r>
            <a:r>
              <a:rPr lang="ru-RU" dirty="0"/>
              <a:t>.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трудових</a:t>
            </a:r>
            <a:r>
              <a:rPr lang="ru-RU" dirty="0"/>
              <a:t> </a:t>
            </a:r>
            <a:r>
              <a:rPr lang="ru-RU" dirty="0" err="1"/>
              <a:t>конфліктів</a:t>
            </a:r>
            <a:r>
              <a:rPr lang="ru-RU" dirty="0"/>
              <a:t> вони </a:t>
            </a:r>
            <a:r>
              <a:rPr lang="ru-RU" dirty="0" err="1"/>
              <a:t>зазвичай</a:t>
            </a:r>
            <a:r>
              <a:rPr lang="ru-RU" dirty="0"/>
              <a:t> </a:t>
            </a:r>
            <a:r>
              <a:rPr lang="ru-RU" dirty="0" err="1"/>
              <a:t>підтримували</a:t>
            </a:r>
            <a:r>
              <a:rPr lang="ru-RU" dirty="0"/>
              <a:t> </a:t>
            </a:r>
            <a:r>
              <a:rPr lang="ru-RU" dirty="0" err="1"/>
              <a:t>підприємців</a:t>
            </a:r>
            <a:r>
              <a:rPr lang="ru-RU" dirty="0"/>
              <a:t>, </a:t>
            </a:r>
            <a:r>
              <a:rPr lang="ru-RU" dirty="0" err="1"/>
              <a:t>домагаючись</a:t>
            </a:r>
            <a:r>
              <a:rPr lang="ru-RU" dirty="0"/>
              <a:t> </a:t>
            </a:r>
            <a:r>
              <a:rPr lang="ru-RU" dirty="0" err="1"/>
              <a:t>припинення</a:t>
            </a:r>
            <a:r>
              <a:rPr lang="ru-RU" dirty="0"/>
              <a:t> </a:t>
            </a:r>
            <a:r>
              <a:rPr lang="ru-RU" dirty="0" err="1"/>
              <a:t>страйків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5781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bi.gazeta.pl/im/4/10680/z10680364Q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653136"/>
            <a:ext cx="8147248" cy="208823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err="1"/>
              <a:t>Дуже</a:t>
            </a:r>
            <a:r>
              <a:rPr lang="ru-RU" dirty="0"/>
              <a:t> скоро </a:t>
            </a:r>
            <a:r>
              <a:rPr lang="ru-RU" dirty="0" err="1"/>
              <a:t>прихильність</a:t>
            </a:r>
            <a:r>
              <a:rPr lang="ru-RU" dirty="0"/>
              <a:t> </a:t>
            </a:r>
            <a:r>
              <a:rPr lang="ru-RU" dirty="0" err="1"/>
              <a:t>англійського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 до нового уряду </a:t>
            </a:r>
            <a:r>
              <a:rPr lang="ru-RU" dirty="0" err="1"/>
              <a:t>поступилася</a:t>
            </a:r>
            <a:r>
              <a:rPr lang="ru-RU" dirty="0"/>
              <a:t> </a:t>
            </a:r>
            <a:r>
              <a:rPr lang="ru-RU" dirty="0" err="1"/>
              <a:t>місцем</a:t>
            </a:r>
            <a:r>
              <a:rPr lang="ru-RU" dirty="0"/>
              <a:t> </a:t>
            </a:r>
            <a:r>
              <a:rPr lang="ru-RU" dirty="0" err="1"/>
              <a:t>розчаруванням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політикою</a:t>
            </a:r>
            <a:r>
              <a:rPr lang="ru-RU" dirty="0"/>
              <a:t> і </a:t>
            </a:r>
            <a:r>
              <a:rPr lang="ru-RU" dirty="0" err="1"/>
              <a:t>консерватори</a:t>
            </a:r>
            <a:r>
              <a:rPr lang="ru-RU" dirty="0"/>
              <a:t> </a:t>
            </a:r>
            <a:r>
              <a:rPr lang="ru-RU" dirty="0">
                <a:solidFill>
                  <a:srgbClr val="FFFF00"/>
                </a:solidFill>
              </a:rPr>
              <a:t>1924</a:t>
            </a:r>
            <a:r>
              <a:rPr lang="ru-RU" dirty="0"/>
              <a:t> р. </a:t>
            </a:r>
            <a:r>
              <a:rPr lang="ru-RU" dirty="0" err="1"/>
              <a:t>сформували</a:t>
            </a:r>
            <a:r>
              <a:rPr lang="ru-RU" dirty="0"/>
              <a:t> </a:t>
            </a:r>
            <a:r>
              <a:rPr lang="ru-RU" dirty="0" err="1"/>
              <a:t>однопартійний</a:t>
            </a:r>
            <a:r>
              <a:rPr lang="ru-RU" dirty="0"/>
              <a:t> уряд. За </a:t>
            </a:r>
            <a:r>
              <a:rPr lang="ru-RU" dirty="0" err="1"/>
              <a:t>урядування</a:t>
            </a:r>
            <a:r>
              <a:rPr lang="ru-RU" dirty="0"/>
              <a:t> </a:t>
            </a:r>
            <a:r>
              <a:rPr lang="ru-RU" dirty="0" err="1"/>
              <a:t>консерваторів</a:t>
            </a:r>
            <a:r>
              <a:rPr lang="ru-RU" dirty="0"/>
              <a:t> </a:t>
            </a:r>
            <a:r>
              <a:rPr lang="ru-RU" dirty="0" err="1"/>
              <a:t>виник</a:t>
            </a:r>
            <a:r>
              <a:rPr lang="ru-RU" dirty="0"/>
              <a:t> </a:t>
            </a:r>
            <a:r>
              <a:rPr lang="ru-RU" dirty="0" err="1"/>
              <a:t>гострий</a:t>
            </a:r>
            <a:r>
              <a:rPr lang="ru-RU" dirty="0"/>
              <a:t> </a:t>
            </a:r>
            <a:r>
              <a:rPr lang="ru-RU" dirty="0" err="1"/>
              <a:t>конфлікт</a:t>
            </a:r>
            <a:r>
              <a:rPr lang="ru-RU" dirty="0"/>
              <a:t> у </a:t>
            </a:r>
            <a:r>
              <a:rPr lang="ru-RU" dirty="0" err="1"/>
              <a:t>вугільній</a:t>
            </a:r>
            <a:r>
              <a:rPr lang="ru-RU" dirty="0"/>
              <a:t> </a:t>
            </a:r>
            <a:r>
              <a:rPr lang="ru-RU" dirty="0" err="1"/>
              <a:t>промисловості</a:t>
            </a:r>
            <a:r>
              <a:rPr lang="ru-RU" dirty="0"/>
              <a:t>.</a:t>
            </a:r>
          </a:p>
        </p:txBody>
      </p:sp>
      <p:pic>
        <p:nvPicPr>
          <p:cNvPr id="13314" name="Picture 2" descr="e:\vs_ist_2010_koval\keys_uchny_10\keys_y\avt\history\aoc\data\slide\images\8-3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5400675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00192" y="980728"/>
            <a:ext cx="273630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C000"/>
                </a:solidFill>
              </a:rPr>
              <a:t>Фото: </a:t>
            </a:r>
            <a:r>
              <a:rPr lang="ru-RU" sz="2800" b="1" dirty="0" err="1">
                <a:solidFill>
                  <a:srgbClr val="FFC000"/>
                </a:solidFill>
              </a:rPr>
              <a:t>демонстрація</a:t>
            </a:r>
            <a:r>
              <a:rPr lang="ru-RU" sz="2800" b="1" dirty="0">
                <a:solidFill>
                  <a:srgbClr val="FFC000"/>
                </a:solidFill>
              </a:rPr>
              <a:t> на </a:t>
            </a:r>
            <a:r>
              <a:rPr lang="ru-RU" sz="2800" b="1" dirty="0" err="1">
                <a:solidFill>
                  <a:srgbClr val="FFC000"/>
                </a:solidFill>
              </a:rPr>
              <a:t>Даунінг</a:t>
            </a:r>
            <a:r>
              <a:rPr lang="ru-RU" sz="2800" b="1" dirty="0">
                <a:solidFill>
                  <a:srgbClr val="FFC000"/>
                </a:solidFill>
              </a:rPr>
              <a:t>-стрит</a:t>
            </a:r>
            <a:endParaRPr lang="ru-RU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804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gazeta.lv/images/London_Fog_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" y="8424"/>
            <a:ext cx="9149123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60" y="260648"/>
            <a:ext cx="4824536" cy="6336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err="1"/>
              <a:t>Влітку</a:t>
            </a:r>
            <a:r>
              <a:rPr lang="ru-RU" sz="2400" dirty="0"/>
              <a:t> 1925 р. </a:t>
            </a:r>
            <a:r>
              <a:rPr lang="ru-RU" sz="2400" dirty="0" err="1"/>
              <a:t>власники</a:t>
            </a:r>
            <a:r>
              <a:rPr lang="ru-RU" sz="2400" dirty="0"/>
              <a:t> шахт </a:t>
            </a:r>
            <a:r>
              <a:rPr lang="ru-RU" sz="2400" dirty="0" err="1"/>
              <a:t>оголосили</a:t>
            </a:r>
            <a:r>
              <a:rPr lang="ru-RU" sz="2400" dirty="0"/>
              <a:t> про </a:t>
            </a:r>
            <a:r>
              <a:rPr lang="ru-RU" sz="2400" dirty="0" err="1">
                <a:solidFill>
                  <a:srgbClr val="FF0000"/>
                </a:solidFill>
              </a:rPr>
              <a:t>зменшення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заробітної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платні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/>
              <a:t>та </a:t>
            </a:r>
            <a:r>
              <a:rPr lang="ru-RU" sz="2400" dirty="0" err="1">
                <a:solidFill>
                  <a:srgbClr val="FF0000"/>
                </a:solidFill>
              </a:rPr>
              <a:t>скорочення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робочого</a:t>
            </a:r>
            <a:r>
              <a:rPr lang="ru-RU" sz="2400" dirty="0">
                <a:solidFill>
                  <a:srgbClr val="FF0000"/>
                </a:solidFill>
              </a:rPr>
              <a:t> дня</a:t>
            </a:r>
            <a:r>
              <a:rPr lang="ru-RU" sz="2400" dirty="0"/>
              <a:t>. </a:t>
            </a:r>
            <a:r>
              <a:rPr lang="ru-RU" sz="2400" dirty="0" err="1"/>
              <a:t>Федерація</a:t>
            </a:r>
            <a:r>
              <a:rPr lang="ru-RU" sz="2400" dirty="0"/>
              <a:t> </a:t>
            </a:r>
            <a:r>
              <a:rPr lang="ru-RU" sz="2400" dirty="0" err="1"/>
              <a:t>гірників</a:t>
            </a:r>
            <a:r>
              <a:rPr lang="ru-RU" sz="2400" dirty="0"/>
              <a:t> </a:t>
            </a:r>
            <a:r>
              <a:rPr lang="ru-RU" sz="2400" dirty="0" err="1"/>
              <a:t>відповіла</a:t>
            </a:r>
            <a:r>
              <a:rPr lang="ru-RU" sz="2400" dirty="0"/>
              <a:t> </a:t>
            </a:r>
            <a:r>
              <a:rPr lang="ru-RU" sz="2400" dirty="0" err="1"/>
              <a:t>відмовою</a:t>
            </a:r>
            <a:r>
              <a:rPr lang="ru-RU" sz="2400" dirty="0"/>
              <a:t>. Уряд </a:t>
            </a:r>
            <a:r>
              <a:rPr lang="ru-RU" sz="2400" dirty="0" err="1"/>
              <a:t>зобов’язався</a:t>
            </a:r>
            <a:r>
              <a:rPr lang="ru-RU" sz="2400" dirty="0"/>
              <a:t> </a:t>
            </a:r>
            <a:r>
              <a:rPr lang="ru-RU" sz="2400" dirty="0" err="1">
                <a:solidFill>
                  <a:srgbClr val="0070C0"/>
                </a:solidFill>
              </a:rPr>
              <a:t>сплачувати</a:t>
            </a:r>
            <a:r>
              <a:rPr lang="ru-RU" sz="2400" dirty="0"/>
              <a:t> </a:t>
            </a:r>
            <a:r>
              <a:rPr lang="ru-RU" sz="2400" dirty="0" err="1"/>
              <a:t>власникам</a:t>
            </a:r>
            <a:r>
              <a:rPr lang="ru-RU" sz="2400" dirty="0"/>
              <a:t> шахт </a:t>
            </a:r>
            <a:r>
              <a:rPr lang="ru-RU" sz="2400" dirty="0" err="1">
                <a:solidFill>
                  <a:srgbClr val="0070C0"/>
                </a:solidFill>
              </a:rPr>
              <a:t>субсидії</a:t>
            </a:r>
            <a:r>
              <a:rPr lang="ru-RU" sz="2400" dirty="0"/>
              <a:t> </a:t>
            </a:r>
            <a:r>
              <a:rPr lang="ru-RU" sz="2400" dirty="0" err="1"/>
              <a:t>протягом</a:t>
            </a:r>
            <a:r>
              <a:rPr lang="ru-RU" sz="2400" dirty="0"/>
              <a:t> </a:t>
            </a:r>
            <a:r>
              <a:rPr lang="ru-RU" sz="2400" dirty="0" err="1"/>
              <a:t>дев’яти</a:t>
            </a:r>
            <a:r>
              <a:rPr lang="ru-RU" sz="2400" dirty="0"/>
              <a:t> </a:t>
            </a:r>
            <a:r>
              <a:rPr lang="ru-RU" sz="2400" dirty="0" err="1"/>
              <a:t>місяців</a:t>
            </a:r>
            <a:r>
              <a:rPr lang="ru-RU" sz="2400" dirty="0"/>
              <a:t> для </a:t>
            </a:r>
            <a:r>
              <a:rPr lang="ru-RU" sz="2400" dirty="0" err="1"/>
              <a:t>підтримання</a:t>
            </a:r>
            <a:r>
              <a:rPr lang="ru-RU" sz="2400" dirty="0"/>
              <a:t> </a:t>
            </a:r>
            <a:r>
              <a:rPr lang="ru-RU" sz="2400" dirty="0" err="1"/>
              <a:t>рівня</a:t>
            </a:r>
            <a:r>
              <a:rPr lang="ru-RU" sz="2400" dirty="0"/>
              <a:t> </a:t>
            </a:r>
            <a:r>
              <a:rPr lang="ru-RU" sz="2400" dirty="0" err="1"/>
              <a:t>заробітків</a:t>
            </a:r>
            <a:r>
              <a:rPr lang="ru-RU" sz="2400" dirty="0" smtClean="0"/>
              <a:t>.</a:t>
            </a:r>
          </a:p>
          <a:p>
            <a:pPr marL="0" indent="0">
              <a:buNone/>
            </a:pPr>
            <a:r>
              <a:rPr lang="ru-RU" sz="2400" dirty="0"/>
              <a:t>4 </a:t>
            </a:r>
            <a:r>
              <a:rPr lang="ru-RU" sz="2400" dirty="0" err="1"/>
              <a:t>травня</a:t>
            </a:r>
            <a:r>
              <a:rPr lang="ru-RU" sz="2400" dirty="0"/>
              <a:t> 1926 р. </a:t>
            </a:r>
            <a:r>
              <a:rPr lang="ru-RU" sz="2400" dirty="0" err="1"/>
              <a:t>Генеральна</a:t>
            </a:r>
            <a:r>
              <a:rPr lang="ru-RU" sz="2400" dirty="0"/>
              <a:t> рада </a:t>
            </a:r>
            <a:r>
              <a:rPr lang="ru-RU" sz="2400" dirty="0" err="1"/>
              <a:t>Британського</a:t>
            </a:r>
            <a:r>
              <a:rPr lang="ru-RU" sz="2400" dirty="0"/>
              <a:t> </a:t>
            </a:r>
            <a:r>
              <a:rPr lang="ru-RU" sz="2400" dirty="0" err="1"/>
              <a:t>конгресу</a:t>
            </a:r>
            <a:r>
              <a:rPr lang="ru-RU" sz="2400" dirty="0"/>
              <a:t> </a:t>
            </a:r>
            <a:r>
              <a:rPr lang="ru-RU" sz="2400" dirty="0" err="1"/>
              <a:t>тред-юніонів</a:t>
            </a:r>
            <a:r>
              <a:rPr lang="ru-RU" sz="2400" dirty="0"/>
              <a:t> </a:t>
            </a:r>
            <a:r>
              <a:rPr lang="ru-RU" sz="2400" dirty="0" err="1"/>
              <a:t>оголосила</a:t>
            </a:r>
            <a:r>
              <a:rPr lang="ru-RU" sz="2400" dirty="0"/>
              <a:t> </a:t>
            </a:r>
            <a:r>
              <a:rPr lang="ru-RU" sz="2400" b="1" dirty="0" err="1">
                <a:solidFill>
                  <a:srgbClr val="92D050"/>
                </a:solidFill>
              </a:rPr>
              <a:t>загальний</a:t>
            </a:r>
            <a:r>
              <a:rPr lang="ru-RU" sz="2400" b="1" dirty="0">
                <a:solidFill>
                  <a:srgbClr val="92D050"/>
                </a:solidFill>
              </a:rPr>
              <a:t> </a:t>
            </a:r>
            <a:r>
              <a:rPr lang="ru-RU" sz="2400" b="1" dirty="0" err="1">
                <a:solidFill>
                  <a:srgbClr val="92D050"/>
                </a:solidFill>
              </a:rPr>
              <a:t>страйк</a:t>
            </a:r>
            <a:r>
              <a:rPr lang="ru-RU" sz="2400" dirty="0"/>
              <a:t>. </a:t>
            </a:r>
            <a:r>
              <a:rPr lang="ru-RU" sz="2400" dirty="0" err="1"/>
              <a:t>Страйкувало</a:t>
            </a:r>
            <a:r>
              <a:rPr lang="ru-RU" sz="2400" dirty="0"/>
              <a:t> </a:t>
            </a:r>
            <a:r>
              <a:rPr lang="ru-RU" sz="2400" dirty="0" err="1"/>
              <a:t>понад</a:t>
            </a:r>
            <a:r>
              <a:rPr lang="ru-RU" sz="2400" dirty="0"/>
              <a:t> </a:t>
            </a:r>
            <a:r>
              <a:rPr lang="ru-RU" sz="2800" b="1" dirty="0">
                <a:solidFill>
                  <a:srgbClr val="FF0000"/>
                </a:solidFill>
              </a:rPr>
              <a:t>40%</a:t>
            </a:r>
            <a:r>
              <a:rPr lang="ru-RU" sz="2400" dirty="0"/>
              <a:t> </a:t>
            </a:r>
            <a:r>
              <a:rPr lang="ru-RU" sz="2400" dirty="0" err="1"/>
              <a:t>всього</a:t>
            </a:r>
            <a:r>
              <a:rPr lang="ru-RU" sz="2400" dirty="0"/>
              <a:t> </a:t>
            </a:r>
            <a:r>
              <a:rPr lang="ru-RU" sz="2400" dirty="0" err="1"/>
              <a:t>населення</a:t>
            </a:r>
            <a:r>
              <a:rPr lang="ru-RU" sz="2400" dirty="0"/>
              <a:t> </a:t>
            </a:r>
            <a:r>
              <a:rPr lang="ru-RU" sz="2400" dirty="0" err="1"/>
              <a:t>країни</a:t>
            </a:r>
            <a:r>
              <a:rPr lang="ru-RU" sz="2400" dirty="0"/>
              <a:t>. Страйк </a:t>
            </a:r>
            <a:r>
              <a:rPr lang="ru-RU" sz="2400" dirty="0" err="1"/>
              <a:t>набув</a:t>
            </a:r>
            <a:r>
              <a:rPr lang="ru-RU" sz="2400" dirty="0"/>
              <a:t> широкого </a:t>
            </a:r>
            <a:r>
              <a:rPr lang="ru-RU" sz="2400" dirty="0" err="1"/>
              <a:t>міжнародного</a:t>
            </a:r>
            <a:r>
              <a:rPr lang="ru-RU" sz="2400" dirty="0"/>
              <a:t> резонансу.</a:t>
            </a:r>
          </a:p>
        </p:txBody>
      </p:sp>
      <p:pic>
        <p:nvPicPr>
          <p:cNvPr id="14338" name="Picture 2" descr="e:\vs_ist_2010_koval\keys_uchny_10\keys_y\avt\history\aoc\data\slide\image18.files\image0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3753035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4797152"/>
            <a:ext cx="3897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C000"/>
                </a:solidFill>
              </a:rPr>
              <a:t>Фото: </a:t>
            </a:r>
            <a:r>
              <a:rPr lang="ru-RU" sz="2400" b="1" dirty="0" err="1">
                <a:solidFill>
                  <a:srgbClr val="FFC000"/>
                </a:solidFill>
              </a:rPr>
              <a:t>страйкуючі</a:t>
            </a:r>
            <a:r>
              <a:rPr lang="ru-RU" sz="2400" b="1" dirty="0">
                <a:solidFill>
                  <a:srgbClr val="FFC000"/>
                </a:solidFill>
              </a:rPr>
              <a:t> на </a:t>
            </a:r>
            <a:r>
              <a:rPr lang="ru-RU" sz="2400" b="1" dirty="0" err="1">
                <a:solidFill>
                  <a:srgbClr val="FFC000"/>
                </a:solidFill>
              </a:rPr>
              <a:t>підтримку</a:t>
            </a:r>
            <a:r>
              <a:rPr lang="ru-RU" sz="2400" b="1" dirty="0">
                <a:solidFill>
                  <a:srgbClr val="FFC000"/>
                </a:solidFill>
              </a:rPr>
              <a:t> </a:t>
            </a:r>
            <a:r>
              <a:rPr lang="ru-RU" sz="2400" b="1" dirty="0" err="1">
                <a:solidFill>
                  <a:srgbClr val="FFC000"/>
                </a:solidFill>
              </a:rPr>
              <a:t>шахтарів</a:t>
            </a:r>
            <a:r>
              <a:rPr lang="ru-RU" sz="2400" b="1" dirty="0">
                <a:solidFill>
                  <a:srgbClr val="FFC000"/>
                </a:solidFill>
              </a:rPr>
              <a:t>. 1926 р</a:t>
            </a:r>
            <a:endParaRPr lang="ru-RU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832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infoniac.ru/upload/medialibrary/cd8/cd86d6402e49957c9791c1f76ba279e5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65" y="-20920"/>
            <a:ext cx="9185677" cy="68789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05064"/>
            <a:ext cx="8229600" cy="2121099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>
                <a:solidFill>
                  <a:srgbClr val="C00000"/>
                </a:solidFill>
              </a:rPr>
              <a:t>12 </a:t>
            </a:r>
            <a:r>
              <a:rPr lang="ru-RU" sz="3600" b="1" dirty="0" err="1">
                <a:solidFill>
                  <a:srgbClr val="C00000"/>
                </a:solidFill>
              </a:rPr>
              <a:t>травня</a:t>
            </a:r>
            <a:r>
              <a:rPr lang="ru-RU" sz="3600" b="1" dirty="0">
                <a:solidFill>
                  <a:srgbClr val="C00000"/>
                </a:solidFill>
              </a:rPr>
              <a:t> </a:t>
            </a:r>
            <a:r>
              <a:rPr lang="ru-RU" dirty="0" err="1"/>
              <a:t>керівництво</a:t>
            </a:r>
            <a:r>
              <a:rPr lang="ru-RU" dirty="0"/>
              <a:t> </a:t>
            </a:r>
            <a:r>
              <a:rPr lang="ru-RU" dirty="0" err="1"/>
              <a:t>Генеральної</a:t>
            </a:r>
            <a:r>
              <a:rPr lang="ru-RU" dirty="0"/>
              <a:t> ради </a:t>
            </a:r>
            <a:r>
              <a:rPr lang="ru-RU" dirty="0" err="1"/>
              <a:t>оголосило</a:t>
            </a:r>
            <a:r>
              <a:rPr lang="ru-RU" dirty="0"/>
              <a:t> про </a:t>
            </a:r>
            <a:r>
              <a:rPr lang="ru-RU" dirty="0" err="1"/>
              <a:t>припинення</a:t>
            </a:r>
            <a:r>
              <a:rPr lang="ru-RU" dirty="0"/>
              <a:t> </a:t>
            </a:r>
            <a:r>
              <a:rPr lang="ru-RU" dirty="0" err="1"/>
              <a:t>загального</a:t>
            </a:r>
            <a:r>
              <a:rPr lang="ru-RU" dirty="0"/>
              <a:t> </a:t>
            </a:r>
            <a:r>
              <a:rPr lang="ru-RU" dirty="0" err="1"/>
              <a:t>страйку</a:t>
            </a:r>
            <a:r>
              <a:rPr lang="ru-RU" dirty="0"/>
              <a:t>.</a:t>
            </a:r>
          </a:p>
        </p:txBody>
      </p:sp>
      <p:pic>
        <p:nvPicPr>
          <p:cNvPr id="15362" name="Picture 2" descr="e:\vs_ist_2010_koval\keys_uchny_10\keys_y\avt\history\aoc\data\slide\image19.files\image0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67" y="332656"/>
            <a:ext cx="4067175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82573" y="836712"/>
            <a:ext cx="44539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C000"/>
                </a:solidFill>
              </a:rPr>
              <a:t>Фото: «</a:t>
            </a:r>
            <a:r>
              <a:rPr lang="ru-RU" sz="2400" b="1" dirty="0" err="1">
                <a:solidFill>
                  <a:srgbClr val="FFC000"/>
                </a:solidFill>
              </a:rPr>
              <a:t>Британський</a:t>
            </a:r>
            <a:r>
              <a:rPr lang="ru-RU" sz="2400" b="1" dirty="0">
                <a:solidFill>
                  <a:srgbClr val="FFC000"/>
                </a:solidFill>
              </a:rPr>
              <a:t> </a:t>
            </a:r>
            <a:r>
              <a:rPr lang="ru-RU" sz="2400" b="1" dirty="0" err="1">
                <a:solidFill>
                  <a:srgbClr val="FFC000"/>
                </a:solidFill>
              </a:rPr>
              <a:t>робітник</a:t>
            </a:r>
            <a:r>
              <a:rPr lang="ru-RU" sz="2400" b="1" dirty="0">
                <a:solidFill>
                  <a:srgbClr val="FFC000"/>
                </a:solidFill>
              </a:rPr>
              <a:t>» – </a:t>
            </a:r>
            <a:r>
              <a:rPr lang="ru-RU" sz="2400" b="1" dirty="0" err="1">
                <a:solidFill>
                  <a:srgbClr val="FFC000"/>
                </a:solidFill>
              </a:rPr>
              <a:t>офіційний</a:t>
            </a:r>
            <a:r>
              <a:rPr lang="ru-RU" sz="2400" b="1" dirty="0">
                <a:solidFill>
                  <a:srgbClr val="FFC000"/>
                </a:solidFill>
              </a:rPr>
              <a:t> </a:t>
            </a:r>
            <a:r>
              <a:rPr lang="ru-RU" sz="2400" b="1" dirty="0" err="1">
                <a:solidFill>
                  <a:srgbClr val="FFC000"/>
                </a:solidFill>
              </a:rPr>
              <a:t>бюлетень</a:t>
            </a:r>
            <a:r>
              <a:rPr lang="ru-RU" sz="2400" b="1" dirty="0">
                <a:solidFill>
                  <a:srgbClr val="FFC000"/>
                </a:solidFill>
              </a:rPr>
              <a:t> Генеральной ради </a:t>
            </a:r>
            <a:r>
              <a:rPr lang="ru-RU" sz="2400" b="1" dirty="0" err="1">
                <a:solidFill>
                  <a:srgbClr val="FFC000"/>
                </a:solidFill>
              </a:rPr>
              <a:t>конгресу</a:t>
            </a:r>
            <a:r>
              <a:rPr lang="ru-RU" sz="2400" b="1" dirty="0">
                <a:solidFill>
                  <a:srgbClr val="FFC000"/>
                </a:solidFill>
              </a:rPr>
              <a:t> </a:t>
            </a:r>
            <a:r>
              <a:rPr lang="ru-RU" sz="2400" b="1" dirty="0" err="1">
                <a:solidFill>
                  <a:srgbClr val="FFC000"/>
                </a:solidFill>
              </a:rPr>
              <a:t>тред-юніонів</a:t>
            </a:r>
            <a:r>
              <a:rPr lang="ru-RU" sz="2400" b="1" dirty="0">
                <a:solidFill>
                  <a:srgbClr val="FFC000"/>
                </a:solidFill>
              </a:rPr>
              <a:t>. 1926 р.</a:t>
            </a:r>
            <a:endParaRPr lang="ru-RU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809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-fotki.yandex.ru/get/6503/135322351.1d8/0_a9d15_fb3697_XL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5368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568952" cy="31473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активних</a:t>
            </a:r>
            <a:r>
              <a:rPr lang="ru-RU" dirty="0"/>
              <a:t> </a:t>
            </a:r>
            <a:r>
              <a:rPr lang="ru-RU" dirty="0" err="1"/>
              <a:t>учасників</a:t>
            </a:r>
            <a:r>
              <a:rPr lang="ru-RU" dirty="0"/>
              <a:t> </a:t>
            </a:r>
            <a:r>
              <a:rPr lang="ru-RU" dirty="0" err="1"/>
              <a:t>страйку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застосовано</a:t>
            </a:r>
            <a:r>
              <a:rPr lang="ru-RU" dirty="0"/>
              <a:t> </a:t>
            </a:r>
            <a:r>
              <a:rPr lang="ru-RU" dirty="0" err="1"/>
              <a:t>репресії</a:t>
            </a:r>
            <a:r>
              <a:rPr lang="ru-RU" dirty="0"/>
              <a:t>. І </a:t>
            </a:r>
            <a:r>
              <a:rPr lang="ru-RU" dirty="0" err="1"/>
              <a:t>лише</a:t>
            </a:r>
            <a:r>
              <a:rPr lang="ru-RU" dirty="0"/>
              <a:t> у </a:t>
            </a:r>
            <a:r>
              <a:rPr lang="ru-RU" dirty="0" err="1">
                <a:solidFill>
                  <a:srgbClr val="C00000"/>
                </a:solidFill>
              </a:rPr>
              <a:t>грудні</a:t>
            </a:r>
            <a:r>
              <a:rPr lang="ru-RU" dirty="0">
                <a:solidFill>
                  <a:srgbClr val="C00000"/>
                </a:solidFill>
              </a:rPr>
              <a:t> 1926 р. </a:t>
            </a:r>
            <a:r>
              <a:rPr lang="ru-RU" dirty="0" err="1"/>
              <a:t>шахтарі</a:t>
            </a:r>
            <a:r>
              <a:rPr lang="ru-RU" dirty="0"/>
              <a:t> </a:t>
            </a:r>
            <a:r>
              <a:rPr lang="ru-RU" dirty="0" err="1"/>
              <a:t>повернулися</a:t>
            </a:r>
            <a:r>
              <a:rPr lang="ru-RU" dirty="0"/>
              <a:t> до </a:t>
            </a:r>
            <a:r>
              <a:rPr lang="ru-RU" dirty="0" err="1"/>
              <a:t>роботи</a:t>
            </a:r>
            <a:r>
              <a:rPr lang="ru-RU" dirty="0"/>
              <a:t>. </a:t>
            </a:r>
            <a:r>
              <a:rPr lang="ru-RU" dirty="0" err="1"/>
              <a:t>Заробітну</a:t>
            </a:r>
            <a:r>
              <a:rPr lang="ru-RU" dirty="0"/>
              <a:t> </a:t>
            </a:r>
            <a:r>
              <a:rPr lang="ru-RU" dirty="0" err="1"/>
              <a:t>платню</a:t>
            </a:r>
            <a:r>
              <a:rPr lang="ru-RU" dirty="0"/>
              <a:t> </a:t>
            </a:r>
            <a:r>
              <a:rPr lang="ru-RU" dirty="0" err="1"/>
              <a:t>гірників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зменшено</a:t>
            </a:r>
            <a:r>
              <a:rPr lang="ru-RU" dirty="0"/>
              <a:t>, а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робочий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день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подовжено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900" y="2996952"/>
            <a:ext cx="6753225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75656" y="6237312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C000"/>
                </a:solidFill>
              </a:rPr>
              <a:t>Фото: </a:t>
            </a:r>
            <a:r>
              <a:rPr lang="ru-RU" sz="2800" b="1" dirty="0" err="1">
                <a:solidFill>
                  <a:srgbClr val="FFC000"/>
                </a:solidFill>
              </a:rPr>
              <a:t>Броньовики</a:t>
            </a:r>
            <a:r>
              <a:rPr lang="ru-RU" sz="2800" b="1" dirty="0">
                <a:solidFill>
                  <a:srgbClr val="FFC000"/>
                </a:solidFill>
              </a:rPr>
              <a:t> на </a:t>
            </a:r>
            <a:r>
              <a:rPr lang="ru-RU" sz="2800" b="1" dirty="0" err="1">
                <a:solidFill>
                  <a:srgbClr val="FFC000"/>
                </a:solidFill>
              </a:rPr>
              <a:t>вулицях</a:t>
            </a:r>
            <a:r>
              <a:rPr lang="ru-RU" sz="2800" b="1" dirty="0">
                <a:solidFill>
                  <a:srgbClr val="FFC000"/>
                </a:solidFill>
              </a:rPr>
              <a:t> Лондона</a:t>
            </a:r>
            <a:endParaRPr lang="ru-RU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005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-fotki.yandex.ru/get/6502/135322351.1d8/0_a9d10_22adeae7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04" y="-6072"/>
            <a:ext cx="9165704" cy="69084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7944" y="548680"/>
            <a:ext cx="4824536" cy="521744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За таких </a:t>
            </a:r>
            <a:r>
              <a:rPr lang="ru-RU" dirty="0" err="1"/>
              <a:t>обставин</a:t>
            </a:r>
            <a:r>
              <a:rPr lang="ru-RU" dirty="0"/>
              <a:t> на </a:t>
            </a:r>
            <a:r>
              <a:rPr lang="ru-RU" dirty="0" err="1"/>
              <a:t>виборах</a:t>
            </a:r>
            <a:r>
              <a:rPr lang="ru-RU" dirty="0"/>
              <a:t> </a:t>
            </a:r>
            <a:r>
              <a:rPr lang="ru-RU" dirty="0">
                <a:solidFill>
                  <a:srgbClr val="FFC000"/>
                </a:solidFill>
              </a:rPr>
              <a:t>1929 р.</a:t>
            </a:r>
            <a:r>
              <a:rPr lang="ru-RU" dirty="0"/>
              <a:t> в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кризи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почалася</a:t>
            </a:r>
            <a:r>
              <a:rPr lang="ru-RU" dirty="0"/>
              <a:t>, перемогу </a:t>
            </a:r>
            <a:r>
              <a:rPr lang="ru-RU" dirty="0" err="1"/>
              <a:t>здобули</a:t>
            </a:r>
            <a:r>
              <a:rPr lang="ru-RU" dirty="0"/>
              <a:t> </a:t>
            </a:r>
            <a:r>
              <a:rPr lang="ru-RU" dirty="0" err="1"/>
              <a:t>лейбористи</a:t>
            </a:r>
            <a:r>
              <a:rPr lang="ru-RU" dirty="0"/>
              <a:t>, </a:t>
            </a:r>
            <a:r>
              <a:rPr lang="ru-RU" dirty="0" err="1"/>
              <a:t>сформувавши</a:t>
            </a:r>
            <a:r>
              <a:rPr lang="ru-RU" dirty="0"/>
              <a:t> </a:t>
            </a:r>
            <a:r>
              <a:rPr lang="ru-RU" dirty="0" err="1"/>
              <a:t>Другий</a:t>
            </a:r>
            <a:r>
              <a:rPr lang="ru-RU" dirty="0"/>
              <a:t> </a:t>
            </a:r>
            <a:r>
              <a:rPr lang="ru-RU" dirty="0" err="1"/>
              <a:t>лейбористський</a:t>
            </a:r>
            <a:r>
              <a:rPr lang="ru-RU" dirty="0"/>
              <a:t> уряд на </a:t>
            </a:r>
            <a:r>
              <a:rPr lang="ru-RU" dirty="0" err="1"/>
              <a:t>чолі</a:t>
            </a:r>
            <a:r>
              <a:rPr lang="ru-RU" dirty="0"/>
              <a:t> з </a:t>
            </a:r>
            <a:r>
              <a:rPr lang="ru-RU" b="1" dirty="0">
                <a:solidFill>
                  <a:srgbClr val="FF0000"/>
                </a:solidFill>
              </a:rPr>
              <a:t>Р. Макдональдом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  <p:pic>
        <p:nvPicPr>
          <p:cNvPr id="17410" name="Picture 2" descr="https://encrypted-tbn2.gstatic.com/images?q=tbn:ANd9GcQ6vpE3tJDwWyydxPD0_75BW-R50uYakTgkja9Ai4MZGU1Gr7ooZ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44" y="692696"/>
            <a:ext cx="3252586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215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dir="ou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http://f11.topit.me/o/201102/10/129735344312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323528" y="27809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 </a:t>
            </a:r>
            <a:r>
              <a:rPr lang="ru-RU" sz="5300" b="1" i="1" u="sng" dirty="0" smtClean="0">
                <a:solidFill>
                  <a:srgbClr val="FF0000"/>
                </a:solidFill>
                <a:latin typeface="Century Gothic" pitchFamily="34" charset="0"/>
                <a:cs typeface="AngsanaUPC" pitchFamily="18" charset="-34"/>
              </a:rPr>
              <a:t>1. Становище </a:t>
            </a:r>
            <a:r>
              <a:rPr lang="ru-RU" sz="5300" b="1" i="1" u="sng" dirty="0" err="1" smtClean="0">
                <a:solidFill>
                  <a:srgbClr val="FF0000"/>
                </a:solidFill>
                <a:latin typeface="Century Gothic" pitchFamily="34" charset="0"/>
                <a:cs typeface="AngsanaUPC" pitchFamily="18" charset="-34"/>
              </a:rPr>
              <a:t>країни</a:t>
            </a:r>
            <a:r>
              <a:rPr lang="ru-RU" sz="5300" b="1" i="1" u="sng" dirty="0" smtClean="0">
                <a:solidFill>
                  <a:srgbClr val="FF0000"/>
                </a:solidFill>
                <a:latin typeface="Century Gothic" pitchFamily="34" charset="0"/>
                <a:cs typeface="AngsanaUPC" pitchFamily="18" charset="-34"/>
              </a:rPr>
              <a:t> </a:t>
            </a:r>
            <a:r>
              <a:rPr lang="ru-RU" sz="5300" b="1" i="1" u="sng" dirty="0" err="1" smtClean="0">
                <a:solidFill>
                  <a:srgbClr val="FF0000"/>
                </a:solidFill>
                <a:latin typeface="Century Gothic" pitchFamily="34" charset="0"/>
                <a:cs typeface="AngsanaUPC" pitchFamily="18" charset="-34"/>
              </a:rPr>
              <a:t>після</a:t>
            </a:r>
            <a:r>
              <a:rPr lang="ru-RU" sz="5300" b="1" i="1" u="sng" dirty="0" smtClean="0">
                <a:solidFill>
                  <a:srgbClr val="FF0000"/>
                </a:solidFill>
                <a:latin typeface="Century Gothic" pitchFamily="34" charset="0"/>
                <a:cs typeface="AngsanaUPC" pitchFamily="18" charset="-34"/>
              </a:rPr>
              <a:t> </a:t>
            </a:r>
            <a:r>
              <a:rPr lang="ru-RU" sz="5300" b="1" i="1" u="sng" dirty="0" err="1" smtClean="0">
                <a:solidFill>
                  <a:srgbClr val="FF0000"/>
                </a:solidFill>
                <a:latin typeface="Century Gothic" pitchFamily="34" charset="0"/>
                <a:cs typeface="AngsanaUPC" pitchFamily="18" charset="-34"/>
              </a:rPr>
              <a:t>Першої</a:t>
            </a:r>
            <a:r>
              <a:rPr lang="ru-RU" sz="5300" b="1" i="1" u="sng" dirty="0" smtClean="0">
                <a:solidFill>
                  <a:srgbClr val="FF0000"/>
                </a:solidFill>
                <a:latin typeface="Century Gothic" pitchFamily="34" charset="0"/>
                <a:cs typeface="AngsanaUPC" pitchFamily="18" charset="-34"/>
              </a:rPr>
              <a:t> </a:t>
            </a:r>
            <a:r>
              <a:rPr lang="ru-RU" sz="5300" b="1" i="1" u="sng" dirty="0" err="1" smtClean="0">
                <a:solidFill>
                  <a:srgbClr val="FF0000"/>
                </a:solidFill>
                <a:latin typeface="Century Gothic" pitchFamily="34" charset="0"/>
                <a:cs typeface="AngsanaUPC" pitchFamily="18" charset="-34"/>
              </a:rPr>
              <a:t>світової</a:t>
            </a:r>
            <a:r>
              <a:rPr lang="ru-RU" sz="5300" b="1" i="1" u="sng" dirty="0" smtClean="0">
                <a:solidFill>
                  <a:srgbClr val="FF0000"/>
                </a:solidFill>
                <a:latin typeface="Century Gothic" pitchFamily="34" charset="0"/>
                <a:cs typeface="AngsanaUPC" pitchFamily="18" charset="-34"/>
              </a:rPr>
              <a:t> </a:t>
            </a:r>
            <a:r>
              <a:rPr lang="ru-RU" sz="5300" b="1" i="1" u="sng" dirty="0" err="1" smtClean="0">
                <a:solidFill>
                  <a:srgbClr val="FF0000"/>
                </a:solidFill>
                <a:latin typeface="Century Gothic" pitchFamily="34" charset="0"/>
                <a:cs typeface="AngsanaUPC" pitchFamily="18" charset="-34"/>
              </a:rPr>
              <a:t>війни</a:t>
            </a:r>
            <a:endParaRPr lang="ru-RU" sz="5300" b="1" i="1" dirty="0">
              <a:solidFill>
                <a:srgbClr val="FF0000"/>
              </a:solidFill>
              <a:latin typeface="Century Gothic" pitchFamily="34" charset="0"/>
              <a:cs typeface="Angsana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678968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bi.gazeta.pl/im/4/10680/z10680364Q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56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8064" y="332656"/>
            <a:ext cx="3744416" cy="6336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 err="1" smtClean="0"/>
              <a:t>Світова</a:t>
            </a:r>
            <a:r>
              <a:rPr lang="ru-RU" sz="2200" dirty="0" smtClean="0"/>
              <a:t> </a:t>
            </a:r>
            <a:r>
              <a:rPr lang="ru-RU" sz="2200" dirty="0" err="1"/>
              <a:t>економічна</a:t>
            </a:r>
            <a:r>
              <a:rPr lang="ru-RU" sz="2200" dirty="0"/>
              <a:t> криза </a:t>
            </a:r>
            <a:r>
              <a:rPr lang="ru-RU" sz="2200" dirty="0" err="1"/>
              <a:t>далася</a:t>
            </a:r>
            <a:r>
              <a:rPr lang="ru-RU" sz="2200" dirty="0"/>
              <a:t> </a:t>
            </a:r>
            <a:r>
              <a:rPr lang="ru-RU" sz="2200" dirty="0" err="1"/>
              <a:t>взнаки</a:t>
            </a:r>
            <a:r>
              <a:rPr lang="ru-RU" sz="2200" dirty="0"/>
              <a:t> у </a:t>
            </a:r>
            <a:r>
              <a:rPr lang="ru-RU" sz="2200" dirty="0" err="1"/>
              <a:t>Великій</a:t>
            </a:r>
            <a:r>
              <a:rPr lang="ru-RU" sz="2200" dirty="0"/>
              <a:t> </a:t>
            </a:r>
            <a:r>
              <a:rPr lang="ru-RU" sz="2200" dirty="0" err="1"/>
              <a:t>Британії</a:t>
            </a:r>
            <a:r>
              <a:rPr lang="ru-RU" sz="2200" dirty="0"/>
              <a:t> на початку </a:t>
            </a:r>
            <a:r>
              <a:rPr lang="ru-RU" sz="2200" b="1" dirty="0">
                <a:solidFill>
                  <a:srgbClr val="00B050"/>
                </a:solidFill>
              </a:rPr>
              <a:t>1930 р.</a:t>
            </a:r>
            <a:r>
              <a:rPr lang="ru-RU" sz="2200" dirty="0">
                <a:solidFill>
                  <a:srgbClr val="00B050"/>
                </a:solidFill>
              </a:rPr>
              <a:t> </a:t>
            </a:r>
            <a:r>
              <a:rPr lang="ru-RU" sz="2200" dirty="0" err="1"/>
              <a:t>Найбільш</a:t>
            </a:r>
            <a:r>
              <a:rPr lang="ru-RU" sz="2200" dirty="0"/>
              <a:t> </a:t>
            </a:r>
            <a:r>
              <a:rPr lang="ru-RU" sz="2200" dirty="0" err="1"/>
              <a:t>критичний</a:t>
            </a:r>
            <a:r>
              <a:rPr lang="ru-RU" sz="2200" dirty="0"/>
              <a:t> момент в </a:t>
            </a:r>
            <a:r>
              <a:rPr lang="ru-RU" sz="2200" dirty="0" err="1"/>
              <a:t>економіці</a:t>
            </a:r>
            <a:r>
              <a:rPr lang="ru-RU" sz="2200" dirty="0"/>
              <a:t> настав </a:t>
            </a:r>
            <a:r>
              <a:rPr lang="ru-RU" sz="2200" dirty="0" err="1"/>
              <a:t>навесні</a:t>
            </a:r>
            <a:r>
              <a:rPr lang="ru-RU" sz="2200" dirty="0"/>
              <a:t> </a:t>
            </a:r>
            <a:r>
              <a:rPr lang="ru-RU" sz="2200" b="1" dirty="0">
                <a:solidFill>
                  <a:srgbClr val="00B050"/>
                </a:solidFill>
              </a:rPr>
              <a:t>1932 р.</a:t>
            </a:r>
            <a:r>
              <a:rPr lang="ru-RU" sz="2200" dirty="0"/>
              <a:t>, коли </a:t>
            </a:r>
            <a:r>
              <a:rPr lang="ru-RU" sz="2200" dirty="0" err="1"/>
              <a:t>виробництво</a:t>
            </a:r>
            <a:r>
              <a:rPr lang="ru-RU" sz="2200" dirty="0"/>
              <a:t> впало на 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</a:rPr>
              <a:t>23%</a:t>
            </a:r>
            <a:r>
              <a:rPr lang="ru-RU" sz="2200" dirty="0"/>
              <a:t> </a:t>
            </a:r>
            <a:r>
              <a:rPr lang="ru-RU" sz="2200" dirty="0" err="1"/>
              <a:t>від</a:t>
            </a:r>
            <a:r>
              <a:rPr lang="ru-RU" sz="2200" dirty="0"/>
              <a:t> </a:t>
            </a:r>
            <a:r>
              <a:rPr lang="ru-RU" sz="2200" dirty="0" err="1"/>
              <a:t>рівня</a:t>
            </a:r>
            <a:r>
              <a:rPr lang="ru-RU" sz="2200" dirty="0"/>
              <a:t> 1929 р., особливо </a:t>
            </a:r>
            <a:r>
              <a:rPr lang="ru-RU" sz="2200" dirty="0" err="1"/>
              <a:t>постраждали</a:t>
            </a:r>
            <a:r>
              <a:rPr lang="ru-RU" sz="2200" dirty="0"/>
              <a:t> </a:t>
            </a:r>
            <a:r>
              <a:rPr lang="ru-RU" sz="2200" dirty="0" err="1"/>
              <a:t>давні</a:t>
            </a:r>
            <a:r>
              <a:rPr lang="ru-RU" sz="2200" dirty="0"/>
              <a:t>, </a:t>
            </a:r>
            <a:r>
              <a:rPr lang="ru-RU" sz="2200" dirty="0" err="1"/>
              <a:t>базові</a:t>
            </a:r>
            <a:r>
              <a:rPr lang="ru-RU" sz="2200" dirty="0"/>
              <a:t> </a:t>
            </a:r>
            <a:r>
              <a:rPr lang="ru-RU" sz="2200" dirty="0" err="1"/>
              <a:t>галузі</a:t>
            </a:r>
            <a:r>
              <a:rPr lang="ru-RU" sz="2200" dirty="0"/>
              <a:t>: </a:t>
            </a:r>
            <a:r>
              <a:rPr lang="ru-RU" sz="2200" dirty="0" err="1">
                <a:solidFill>
                  <a:schemeClr val="accent2">
                    <a:lumMod val="75000"/>
                  </a:schemeClr>
                </a:solidFill>
              </a:rPr>
              <a:t>металургія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200" dirty="0" err="1">
                <a:solidFill>
                  <a:schemeClr val="accent2">
                    <a:lumMod val="75000"/>
                  </a:schemeClr>
                </a:solidFill>
              </a:rPr>
              <a:t>вугільна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200" dirty="0" err="1">
                <a:solidFill>
                  <a:schemeClr val="accent2">
                    <a:lumMod val="75000"/>
                  </a:schemeClr>
                </a:solidFill>
              </a:rPr>
              <a:t>промисловість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200" dirty="0" err="1">
                <a:solidFill>
                  <a:schemeClr val="accent2">
                    <a:lumMod val="75000"/>
                  </a:schemeClr>
                </a:solidFill>
              </a:rPr>
              <a:t>суднобудування</a:t>
            </a:r>
            <a:r>
              <a:rPr lang="ru-RU" sz="2200" dirty="0"/>
              <a:t>. </a:t>
            </a:r>
            <a:r>
              <a:rPr lang="ru-RU" sz="2200" dirty="0" err="1"/>
              <a:t>Виплавлення</a:t>
            </a:r>
            <a:r>
              <a:rPr lang="ru-RU" sz="2200" dirty="0"/>
              <a:t> </a:t>
            </a:r>
            <a:r>
              <a:rPr lang="ru-RU" sz="2200" dirty="0" err="1"/>
              <a:t>чавуну</a:t>
            </a:r>
            <a:r>
              <a:rPr lang="ru-RU" sz="2200" dirty="0"/>
              <a:t> і </a:t>
            </a:r>
            <a:r>
              <a:rPr lang="ru-RU" sz="2200" dirty="0" err="1"/>
              <a:t>сталі</a:t>
            </a:r>
            <a:r>
              <a:rPr lang="ru-RU" sz="2200" dirty="0"/>
              <a:t> </a:t>
            </a:r>
            <a:r>
              <a:rPr lang="ru-RU" sz="2200" dirty="0" err="1"/>
              <a:t>скоротилося</a:t>
            </a:r>
            <a:r>
              <a:rPr lang="ru-RU" sz="2200" dirty="0"/>
              <a:t> </a:t>
            </a:r>
            <a:r>
              <a:rPr lang="ru-RU" sz="2200" dirty="0" err="1"/>
              <a:t>вдвічі</a:t>
            </a:r>
            <a:r>
              <a:rPr lang="ru-RU" sz="2200" dirty="0"/>
              <a:t>, </a:t>
            </a:r>
            <a:r>
              <a:rPr lang="ru-RU" sz="2200" dirty="0" err="1"/>
              <a:t>продукція</a:t>
            </a:r>
            <a:r>
              <a:rPr lang="ru-RU" sz="2200" dirty="0"/>
              <a:t> </a:t>
            </a:r>
            <a:r>
              <a:rPr lang="ru-RU" sz="2200" dirty="0" err="1"/>
              <a:t>суднобудування</a:t>
            </a:r>
            <a:r>
              <a:rPr lang="ru-RU" sz="2200" dirty="0"/>
              <a:t> </a:t>
            </a:r>
            <a:r>
              <a:rPr lang="ru-RU" sz="2200" dirty="0" err="1"/>
              <a:t>зменшилася</a:t>
            </a:r>
            <a:r>
              <a:rPr lang="ru-RU" sz="2200" dirty="0"/>
              <a:t> у </a:t>
            </a:r>
            <a:r>
              <a:rPr lang="ru-RU" sz="2200" dirty="0">
                <a:solidFill>
                  <a:srgbClr val="0070C0"/>
                </a:solidFill>
              </a:rPr>
              <a:t>12</a:t>
            </a:r>
            <a:r>
              <a:rPr lang="ru-RU" sz="2200" dirty="0"/>
              <a:t> </a:t>
            </a:r>
            <a:r>
              <a:rPr lang="ru-RU" sz="2200" dirty="0" err="1"/>
              <a:t>разів</a:t>
            </a:r>
            <a:r>
              <a:rPr lang="ru-RU" sz="2200" dirty="0"/>
              <a:t>. </a:t>
            </a:r>
          </a:p>
        </p:txBody>
      </p:sp>
      <p:pic>
        <p:nvPicPr>
          <p:cNvPr id="18436" name="Picture 4" descr="e:\vs_ist_2010_koval\keys_uchny_10\keys_y\avt\history\aoc\data\othermedia\images\08-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4631885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3768794"/>
            <a:ext cx="4896543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err="1"/>
              <a:t>Дрібні</a:t>
            </a:r>
            <a:r>
              <a:rPr lang="ru-RU" sz="2200" dirty="0"/>
              <a:t> </a:t>
            </a:r>
            <a:r>
              <a:rPr lang="ru-RU" sz="2200" dirty="0" err="1"/>
              <a:t>фермери</a:t>
            </a:r>
            <a:r>
              <a:rPr lang="ru-RU" sz="2200" dirty="0"/>
              <a:t> та </a:t>
            </a:r>
            <a:r>
              <a:rPr lang="ru-RU" sz="2200" dirty="0" err="1"/>
              <a:t>орендарі</a:t>
            </a:r>
            <a:r>
              <a:rPr lang="ru-RU" sz="2200" dirty="0"/>
              <a:t> </a:t>
            </a:r>
            <a:r>
              <a:rPr lang="ru-RU" sz="2200" dirty="0" err="1"/>
              <a:t>розорялися</a:t>
            </a:r>
            <a:r>
              <a:rPr lang="ru-RU" sz="2200" dirty="0"/>
              <a:t>, </a:t>
            </a:r>
            <a:r>
              <a:rPr lang="ru-RU" sz="2200" dirty="0" err="1"/>
              <a:t>бо</a:t>
            </a:r>
            <a:r>
              <a:rPr lang="ru-RU" sz="2200" dirty="0"/>
              <a:t> </a:t>
            </a:r>
            <a:r>
              <a:rPr lang="ru-RU" sz="2200" dirty="0" err="1"/>
              <a:t>сільськогосподарська</a:t>
            </a:r>
            <a:r>
              <a:rPr lang="ru-RU" sz="2200" dirty="0"/>
              <a:t> </a:t>
            </a:r>
            <a:r>
              <a:rPr lang="ru-RU" sz="2200" dirty="0" err="1"/>
              <a:t>продукція</a:t>
            </a:r>
            <a:r>
              <a:rPr lang="ru-RU" sz="2200" dirty="0"/>
              <a:t> впала в </a:t>
            </a:r>
            <a:r>
              <a:rPr lang="ru-RU" sz="2200" dirty="0" err="1"/>
              <a:t>ціні</a:t>
            </a:r>
            <a:r>
              <a:rPr lang="ru-RU" sz="2200" dirty="0"/>
              <a:t> у </a:t>
            </a:r>
            <a:r>
              <a:rPr lang="ru-RU" sz="2200" dirty="0" err="1"/>
              <a:t>середньому</a:t>
            </a:r>
            <a:r>
              <a:rPr lang="ru-RU" sz="2200" dirty="0"/>
              <a:t> на </a:t>
            </a:r>
            <a:r>
              <a:rPr lang="ru-RU" sz="2200" b="1" dirty="0">
                <a:solidFill>
                  <a:srgbClr val="0070C0"/>
                </a:solidFill>
              </a:rPr>
              <a:t>1/3</a:t>
            </a:r>
            <a:r>
              <a:rPr lang="ru-RU" sz="2200" dirty="0"/>
              <a:t>. У </a:t>
            </a:r>
            <a:r>
              <a:rPr lang="ru-RU" sz="2200" b="1" dirty="0">
                <a:solidFill>
                  <a:srgbClr val="00B050"/>
                </a:solidFill>
              </a:rPr>
              <a:t>1932</a:t>
            </a:r>
            <a:r>
              <a:rPr lang="ru-RU" sz="2200" dirty="0"/>
              <a:t> р. </a:t>
            </a:r>
            <a:r>
              <a:rPr lang="ru-RU" sz="2200" dirty="0" err="1"/>
              <a:t>кожний</a:t>
            </a:r>
            <a:r>
              <a:rPr lang="ru-RU" sz="2200" dirty="0"/>
              <a:t> </a:t>
            </a:r>
            <a:r>
              <a:rPr lang="ru-RU" sz="2200" dirty="0" err="1"/>
              <a:t>четвертий</a:t>
            </a:r>
            <a:r>
              <a:rPr lang="ru-RU" sz="2200" dirty="0"/>
              <a:t> </a:t>
            </a:r>
            <a:r>
              <a:rPr lang="ru-RU" sz="2200" dirty="0" err="1"/>
              <a:t>робітник</a:t>
            </a:r>
            <a:r>
              <a:rPr lang="ru-RU" sz="2200" dirty="0"/>
              <a:t> </a:t>
            </a:r>
            <a:r>
              <a:rPr lang="ru-RU" sz="2200" dirty="0" err="1"/>
              <a:t>залишився</a:t>
            </a:r>
            <a:r>
              <a:rPr lang="ru-RU" sz="2200" dirty="0"/>
              <a:t> без </a:t>
            </a:r>
            <a:r>
              <a:rPr lang="ru-RU" sz="2200" dirty="0" err="1"/>
              <a:t>роботи</a:t>
            </a:r>
            <a:r>
              <a:rPr lang="ru-RU" sz="2200" dirty="0"/>
              <a:t>, з них </a:t>
            </a:r>
            <a:r>
              <a:rPr lang="ru-RU" sz="2200" dirty="0" err="1"/>
              <a:t>майже</a:t>
            </a:r>
            <a:r>
              <a:rPr lang="ru-RU" sz="2200" dirty="0"/>
              <a:t> половина </a:t>
            </a:r>
            <a:r>
              <a:rPr lang="ru-RU" sz="2200" dirty="0" err="1"/>
              <a:t>металургів</a:t>
            </a:r>
            <a:r>
              <a:rPr lang="ru-RU" sz="2200" dirty="0"/>
              <a:t>, </a:t>
            </a:r>
            <a:r>
              <a:rPr lang="ru-RU" sz="2200" dirty="0" err="1"/>
              <a:t>понад</a:t>
            </a:r>
            <a:r>
              <a:rPr lang="ru-RU" sz="2200" dirty="0"/>
              <a:t> </a:t>
            </a:r>
            <a:r>
              <a:rPr lang="ru-RU" sz="2200" dirty="0">
                <a:solidFill>
                  <a:srgbClr val="0070C0"/>
                </a:solidFill>
              </a:rPr>
              <a:t>1/3 </a:t>
            </a:r>
            <a:r>
              <a:rPr lang="ru-RU" sz="2200" dirty="0" err="1"/>
              <a:t>шахтарів</a:t>
            </a:r>
            <a:r>
              <a:rPr lang="ru-RU" sz="22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5923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gazeta.lv/images/London_Fog_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" y="8424"/>
            <a:ext cx="9149123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0375" y="3933056"/>
            <a:ext cx="8432105" cy="266429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Криза в </a:t>
            </a:r>
            <a:r>
              <a:rPr lang="ru-RU" dirty="0" err="1"/>
              <a:t>країні</a:t>
            </a:r>
            <a:r>
              <a:rPr lang="ru-RU" dirty="0"/>
              <a:t> </a:t>
            </a:r>
            <a:r>
              <a:rPr lang="ru-RU" dirty="0" err="1"/>
              <a:t>різко</a:t>
            </a:r>
            <a:r>
              <a:rPr lang="ru-RU" dirty="0"/>
              <a:t> </a:t>
            </a:r>
            <a:r>
              <a:rPr lang="ru-RU" dirty="0" err="1"/>
              <a:t>загострила</a:t>
            </a:r>
            <a:r>
              <a:rPr lang="ru-RU" dirty="0"/>
              <a:t> </a:t>
            </a:r>
            <a:r>
              <a:rPr lang="ru-RU" dirty="0" err="1"/>
              <a:t>соціальну</a:t>
            </a:r>
            <a:r>
              <a:rPr lang="ru-RU" dirty="0"/>
              <a:t> </a:t>
            </a:r>
            <a:r>
              <a:rPr lang="ru-RU" dirty="0" err="1"/>
              <a:t>напруженість</a:t>
            </a:r>
            <a:r>
              <a:rPr lang="ru-RU" dirty="0"/>
              <a:t>. </a:t>
            </a:r>
            <a:r>
              <a:rPr lang="ru-RU" dirty="0" err="1"/>
              <a:t>Виникали</a:t>
            </a:r>
            <a:r>
              <a:rPr lang="ru-RU" dirty="0"/>
              <a:t> </a:t>
            </a:r>
            <a:r>
              <a:rPr lang="ru-RU" dirty="0" err="1"/>
              <a:t>нові</a:t>
            </a:r>
            <a:r>
              <a:rPr lang="ru-RU" dirty="0"/>
              <a:t> </a:t>
            </a:r>
            <a:r>
              <a:rPr lang="ru-RU" dirty="0" err="1"/>
              <a:t>страйки</a:t>
            </a:r>
            <a:r>
              <a:rPr lang="ru-RU" dirty="0"/>
              <a:t>, </a:t>
            </a:r>
            <a:r>
              <a:rPr lang="ru-RU" b="1" dirty="0">
                <a:solidFill>
                  <a:srgbClr val="FF0000"/>
                </a:solidFill>
              </a:rPr>
              <a:t>«</a:t>
            </a:r>
            <a:r>
              <a:rPr lang="ru-RU" b="1" dirty="0" err="1">
                <a:solidFill>
                  <a:srgbClr val="FF0000"/>
                </a:solidFill>
              </a:rPr>
              <a:t>голодні</a:t>
            </a:r>
            <a:r>
              <a:rPr lang="ru-RU" b="1" dirty="0">
                <a:solidFill>
                  <a:srgbClr val="FF0000"/>
                </a:solidFill>
              </a:rPr>
              <a:t> походи»</a:t>
            </a:r>
            <a:r>
              <a:rPr lang="ru-RU" dirty="0"/>
              <a:t>. Уряд не </a:t>
            </a:r>
            <a:r>
              <a:rPr lang="ru-RU" dirty="0" err="1"/>
              <a:t>контролював</a:t>
            </a:r>
            <a:r>
              <a:rPr lang="ru-RU" dirty="0"/>
              <a:t> </a:t>
            </a:r>
            <a:r>
              <a:rPr lang="ru-RU" dirty="0" err="1"/>
              <a:t>економічну</a:t>
            </a:r>
            <a:r>
              <a:rPr lang="ru-RU" dirty="0"/>
              <a:t> </a:t>
            </a:r>
            <a:r>
              <a:rPr lang="ru-RU" dirty="0" err="1"/>
              <a:t>ситуацію</a:t>
            </a:r>
            <a:r>
              <a:rPr lang="ru-RU" dirty="0"/>
              <a:t>, у </a:t>
            </a:r>
            <a:r>
              <a:rPr lang="ru-RU" dirty="0" err="1"/>
              <a:t>кабінеті</a:t>
            </a:r>
            <a:r>
              <a:rPr lang="ru-RU" dirty="0"/>
              <a:t> </a:t>
            </a:r>
            <a:r>
              <a:rPr lang="ru-RU" dirty="0" err="1"/>
              <a:t>міністрів</a:t>
            </a:r>
            <a:r>
              <a:rPr lang="ru-RU" dirty="0"/>
              <a:t> </a:t>
            </a:r>
            <a:r>
              <a:rPr lang="ru-RU" dirty="0" err="1"/>
              <a:t>стався</a:t>
            </a:r>
            <a:r>
              <a:rPr lang="ru-RU" dirty="0"/>
              <a:t> </a:t>
            </a:r>
            <a:r>
              <a:rPr lang="ru-RU" dirty="0" err="1"/>
              <a:t>розкол</a:t>
            </a:r>
            <a:r>
              <a:rPr lang="ru-RU" dirty="0"/>
              <a:t> </a:t>
            </a:r>
            <a:r>
              <a:rPr lang="ru-RU" dirty="0" err="1"/>
              <a:t>стосовно</a:t>
            </a:r>
            <a:r>
              <a:rPr lang="ru-RU" dirty="0"/>
              <a:t> </a:t>
            </a:r>
            <a:r>
              <a:rPr lang="ru-RU" dirty="0" err="1"/>
              <a:t>шляхів</a:t>
            </a:r>
            <a:r>
              <a:rPr lang="ru-RU" dirty="0"/>
              <a:t> </a:t>
            </a:r>
            <a:r>
              <a:rPr lang="ru-RU" dirty="0" err="1"/>
              <a:t>виходу</a:t>
            </a:r>
            <a:r>
              <a:rPr lang="ru-RU" dirty="0"/>
              <a:t> з </a:t>
            </a:r>
            <a:r>
              <a:rPr lang="ru-RU" dirty="0" err="1"/>
              <a:t>кризи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і </a:t>
            </a:r>
            <a:r>
              <a:rPr lang="ru-RU" dirty="0" err="1"/>
              <a:t>призвів</a:t>
            </a:r>
            <a:r>
              <a:rPr lang="ru-RU" dirty="0"/>
              <a:t> 1931 р. до </a:t>
            </a:r>
            <a:r>
              <a:rPr lang="ru-RU" i="1" dirty="0" err="1">
                <a:solidFill>
                  <a:srgbClr val="002060"/>
                </a:solidFill>
              </a:rPr>
              <a:t>відставки</a:t>
            </a:r>
            <a:r>
              <a:rPr lang="ru-RU" i="1" dirty="0">
                <a:solidFill>
                  <a:srgbClr val="002060"/>
                </a:solidFill>
              </a:rPr>
              <a:t> уряду</a:t>
            </a:r>
            <a:r>
              <a:rPr lang="ru-RU" dirty="0"/>
              <a:t>.</a:t>
            </a:r>
          </a:p>
        </p:txBody>
      </p:sp>
      <p:sp>
        <p:nvSpPr>
          <p:cNvPr id="5" name="AutoShape 2" descr="e:\vs_ist_2010_koval\keys_uchny_10\keys_y\avt\history\aoc\data\slide\image20.files\image0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e:\vs_ist_2010_koval\keys_uchny_10\keys_y\avt\history\aoc\data\slide\image20.files\image00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e:\vs_ist_2010_koval\keys_uchny_10\keys_y\avt\history\aoc\data\slide\image20.files\image001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67" y="134834"/>
            <a:ext cx="4704457" cy="3693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940152" y="836712"/>
            <a:ext cx="29523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C000"/>
                </a:solidFill>
              </a:rPr>
              <a:t>Фото: </a:t>
            </a:r>
            <a:r>
              <a:rPr lang="ru-RU" sz="2400" b="1" dirty="0" err="1">
                <a:solidFill>
                  <a:srgbClr val="FFC000"/>
                </a:solidFill>
              </a:rPr>
              <a:t>робітники</a:t>
            </a:r>
            <a:r>
              <a:rPr lang="ru-RU" sz="2400" b="1" dirty="0">
                <a:solidFill>
                  <a:srgbClr val="FFC000"/>
                </a:solidFill>
              </a:rPr>
              <a:t> </a:t>
            </a:r>
            <a:r>
              <a:rPr lang="ru-RU" sz="2400" b="1" dirty="0" err="1">
                <a:solidFill>
                  <a:srgbClr val="FFC000"/>
                </a:solidFill>
              </a:rPr>
              <a:t>вийшли</a:t>
            </a:r>
            <a:r>
              <a:rPr lang="ru-RU" sz="2400" b="1" dirty="0">
                <a:solidFill>
                  <a:srgbClr val="FFC000"/>
                </a:solidFill>
              </a:rPr>
              <a:t> з маршем протесту </a:t>
            </a:r>
            <a:r>
              <a:rPr lang="ru-RU" sz="2400" b="1" dirty="0" err="1">
                <a:solidFill>
                  <a:srgbClr val="FFC000"/>
                </a:solidFill>
              </a:rPr>
              <a:t>із</a:t>
            </a:r>
            <a:r>
              <a:rPr lang="ru-RU" sz="2400" b="1" dirty="0">
                <a:solidFill>
                  <a:srgbClr val="FFC000"/>
                </a:solidFill>
              </a:rPr>
              <a:t> </a:t>
            </a:r>
            <a:r>
              <a:rPr lang="ru-RU" sz="2400" b="1" dirty="0" err="1">
                <a:solidFill>
                  <a:srgbClr val="FFC000"/>
                </a:solidFill>
              </a:rPr>
              <a:t>Джарроу</a:t>
            </a:r>
            <a:r>
              <a:rPr lang="ru-RU" sz="2400" b="1" dirty="0">
                <a:solidFill>
                  <a:srgbClr val="FFC000"/>
                </a:solidFill>
              </a:rPr>
              <a:t> на </a:t>
            </a:r>
            <a:r>
              <a:rPr lang="ru-RU" sz="2400" b="1" dirty="0" err="1">
                <a:solidFill>
                  <a:srgbClr val="FFC000"/>
                </a:solidFill>
              </a:rPr>
              <a:t>Північному</a:t>
            </a:r>
            <a:r>
              <a:rPr lang="ru-RU" sz="2400" b="1" dirty="0">
                <a:solidFill>
                  <a:srgbClr val="FFC000"/>
                </a:solidFill>
              </a:rPr>
              <a:t> </a:t>
            </a:r>
            <a:r>
              <a:rPr lang="ru-RU" sz="2400" b="1" dirty="0" err="1">
                <a:solidFill>
                  <a:srgbClr val="FFC000"/>
                </a:solidFill>
              </a:rPr>
              <a:t>Сході</a:t>
            </a:r>
            <a:r>
              <a:rPr lang="ru-RU" sz="2400" b="1" dirty="0">
                <a:solidFill>
                  <a:srgbClr val="FFC000"/>
                </a:solidFill>
              </a:rPr>
              <a:t> </a:t>
            </a:r>
            <a:r>
              <a:rPr lang="ru-RU" sz="2400" b="1" dirty="0" err="1">
                <a:solidFill>
                  <a:srgbClr val="FFC000"/>
                </a:solidFill>
              </a:rPr>
              <a:t>Англії</a:t>
            </a:r>
            <a:r>
              <a:rPr lang="ru-RU" sz="2400" b="1" dirty="0">
                <a:solidFill>
                  <a:srgbClr val="FFC000"/>
                </a:solidFill>
              </a:rPr>
              <a:t> в Лондон, </a:t>
            </a:r>
            <a:r>
              <a:rPr lang="ru-RU" sz="2400" b="1" dirty="0" err="1">
                <a:solidFill>
                  <a:srgbClr val="FFC000"/>
                </a:solidFill>
              </a:rPr>
              <a:t>протестуючи</a:t>
            </a:r>
            <a:r>
              <a:rPr lang="ru-RU" sz="2400" b="1" dirty="0">
                <a:solidFill>
                  <a:srgbClr val="FFC000"/>
                </a:solidFill>
              </a:rPr>
              <a:t> </a:t>
            </a:r>
            <a:r>
              <a:rPr lang="ru-RU" sz="2400" b="1" dirty="0" err="1">
                <a:solidFill>
                  <a:srgbClr val="FFC000"/>
                </a:solidFill>
              </a:rPr>
              <a:t>проти</a:t>
            </a:r>
            <a:r>
              <a:rPr lang="ru-RU" sz="2400" b="1" dirty="0">
                <a:solidFill>
                  <a:srgbClr val="FFC000"/>
                </a:solidFill>
              </a:rPr>
              <a:t> </a:t>
            </a:r>
            <a:r>
              <a:rPr lang="ru-RU" sz="2400" b="1" dirty="0" err="1">
                <a:solidFill>
                  <a:srgbClr val="FFC000"/>
                </a:solidFill>
              </a:rPr>
              <a:t>закриття</a:t>
            </a:r>
            <a:r>
              <a:rPr lang="ru-RU" sz="2400" b="1" dirty="0">
                <a:solidFill>
                  <a:srgbClr val="FFC000"/>
                </a:solidFill>
              </a:rPr>
              <a:t> верфей</a:t>
            </a:r>
            <a:endParaRPr lang="ru-RU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496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525" y="-125413"/>
            <a:ext cx="9418638" cy="7108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6450" y="160338"/>
            <a:ext cx="5690046" cy="634119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У </a:t>
            </a:r>
            <a:r>
              <a:rPr lang="ru-RU" b="1" dirty="0">
                <a:solidFill>
                  <a:srgbClr val="00B050"/>
                </a:solidFill>
              </a:rPr>
              <a:t>1931 р.</a:t>
            </a:r>
            <a:r>
              <a:rPr lang="ru-RU" b="1" dirty="0"/>
              <a:t> </a:t>
            </a:r>
            <a:r>
              <a:rPr lang="ru-RU" dirty="0"/>
              <a:t>Макдональд </a:t>
            </a:r>
            <a:r>
              <a:rPr lang="ru-RU" dirty="0" err="1"/>
              <a:t>сформував</a:t>
            </a:r>
            <a:r>
              <a:rPr lang="ru-RU" dirty="0"/>
              <a:t> «</a:t>
            </a:r>
            <a:r>
              <a:rPr lang="ru-RU" dirty="0" err="1"/>
              <a:t>національний</a:t>
            </a:r>
            <a:r>
              <a:rPr lang="ru-RU" dirty="0"/>
              <a:t>» уряд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лейбористів</a:t>
            </a:r>
            <a:r>
              <a:rPr lang="ru-RU" dirty="0"/>
              <a:t>, </a:t>
            </a:r>
            <a:r>
              <a:rPr lang="ru-RU" dirty="0" err="1"/>
              <a:t>консерваторів</a:t>
            </a:r>
            <a:r>
              <a:rPr lang="ru-RU" dirty="0"/>
              <a:t> і </a:t>
            </a:r>
            <a:r>
              <a:rPr lang="ru-RU" dirty="0" err="1"/>
              <a:t>лібералів</a:t>
            </a:r>
            <a:r>
              <a:rPr lang="ru-RU" dirty="0"/>
              <a:t>. Головною метою «</a:t>
            </a:r>
            <a:r>
              <a:rPr lang="ru-RU" dirty="0" err="1"/>
              <a:t>національного</a:t>
            </a:r>
            <a:r>
              <a:rPr lang="ru-RU" dirty="0"/>
              <a:t>» уряду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пошуки</a:t>
            </a:r>
            <a:r>
              <a:rPr lang="ru-RU" dirty="0"/>
              <a:t> </a:t>
            </a:r>
            <a:r>
              <a:rPr lang="ru-RU" dirty="0" err="1"/>
              <a:t>способів</a:t>
            </a:r>
            <a:r>
              <a:rPr lang="ru-RU" dirty="0"/>
              <a:t> </a:t>
            </a:r>
            <a:r>
              <a:rPr lang="ru-RU" dirty="0" err="1"/>
              <a:t>виходу</a:t>
            </a:r>
            <a:r>
              <a:rPr lang="ru-RU" dirty="0"/>
              <a:t> з </a:t>
            </a:r>
            <a:r>
              <a:rPr lang="ru-RU" dirty="0" err="1"/>
              <a:t>кризи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Головною метою «</a:t>
            </a:r>
            <a:r>
              <a:rPr lang="ru-RU" dirty="0" err="1"/>
              <a:t>національного</a:t>
            </a:r>
            <a:r>
              <a:rPr lang="ru-RU" dirty="0"/>
              <a:t>» уряду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пошуки</a:t>
            </a:r>
            <a:r>
              <a:rPr lang="ru-RU" dirty="0"/>
              <a:t> </a:t>
            </a:r>
            <a:r>
              <a:rPr lang="ru-RU" dirty="0" err="1"/>
              <a:t>способів</a:t>
            </a:r>
            <a:r>
              <a:rPr lang="ru-RU" dirty="0"/>
              <a:t> </a:t>
            </a:r>
            <a:r>
              <a:rPr lang="ru-RU" dirty="0" err="1"/>
              <a:t>виходу</a:t>
            </a:r>
            <a:r>
              <a:rPr lang="ru-RU" dirty="0"/>
              <a:t> з </a:t>
            </a:r>
            <a:r>
              <a:rPr lang="ru-RU" dirty="0" err="1"/>
              <a:t>кризи</a:t>
            </a:r>
            <a:r>
              <a:rPr lang="ru-RU" dirty="0"/>
              <a:t>: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— на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10%</a:t>
            </a:r>
            <a:r>
              <a:rPr lang="ru-RU" b="1" dirty="0"/>
              <a:t> </a:t>
            </a:r>
            <a:r>
              <a:rPr lang="ru-RU" dirty="0" err="1"/>
              <a:t>скорочено</a:t>
            </a:r>
            <a:r>
              <a:rPr lang="ru-RU" dirty="0"/>
              <a:t> </a:t>
            </a:r>
            <a:r>
              <a:rPr lang="ru-RU" dirty="0" err="1"/>
              <a:t>допомогу</a:t>
            </a:r>
            <a:r>
              <a:rPr lang="ru-RU" dirty="0"/>
              <a:t> з </a:t>
            </a:r>
            <a:r>
              <a:rPr lang="ru-RU" dirty="0" err="1"/>
              <a:t>безробіття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dirty="0" smtClean="0"/>
              <a:t>— </a:t>
            </a:r>
            <a:r>
              <a:rPr lang="ru-RU" dirty="0" err="1"/>
              <a:t>зменшена</a:t>
            </a:r>
            <a:r>
              <a:rPr lang="ru-RU" dirty="0"/>
              <a:t> </a:t>
            </a:r>
            <a:r>
              <a:rPr lang="ru-RU" dirty="0" err="1"/>
              <a:t>платня</a:t>
            </a:r>
            <a:r>
              <a:rPr lang="ru-RU" dirty="0"/>
              <a:t> </a:t>
            </a:r>
            <a:r>
              <a:rPr lang="ru-RU" dirty="0" err="1"/>
              <a:t>держслужбовцям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dirty="0" smtClean="0"/>
              <a:t>— </a:t>
            </a:r>
            <a:r>
              <a:rPr lang="ru-RU" dirty="0" err="1"/>
              <a:t>скасовано</a:t>
            </a:r>
            <a:r>
              <a:rPr lang="ru-RU" dirty="0"/>
              <a:t> </a:t>
            </a:r>
            <a:r>
              <a:rPr lang="ru-RU" dirty="0" err="1"/>
              <a:t>золотий</a:t>
            </a:r>
            <a:r>
              <a:rPr lang="ru-RU" dirty="0"/>
              <a:t> стандарт фунта </a:t>
            </a:r>
            <a:r>
              <a:rPr lang="ru-RU" dirty="0" err="1"/>
              <a:t>стерлінга</a:t>
            </a:r>
            <a:r>
              <a:rPr lang="ru-RU" dirty="0"/>
              <a:t> (</a:t>
            </a:r>
            <a:r>
              <a:rPr lang="ru-RU" b="1" dirty="0">
                <a:solidFill>
                  <a:srgbClr val="00B050"/>
                </a:solidFill>
              </a:rPr>
              <a:t>1931р</a:t>
            </a:r>
            <a:r>
              <a:rPr lang="ru-RU" dirty="0">
                <a:solidFill>
                  <a:srgbClr val="00B050"/>
                </a:solidFill>
              </a:rPr>
              <a:t>.</a:t>
            </a:r>
            <a:r>
              <a:rPr lang="ru-RU" dirty="0"/>
              <a:t>) – </a:t>
            </a:r>
            <a:r>
              <a:rPr lang="ru-RU" dirty="0" err="1"/>
              <a:t>девальвація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dirty="0" smtClean="0"/>
              <a:t>— </a:t>
            </a:r>
            <a:r>
              <a:rPr lang="ru-RU" dirty="0" err="1"/>
              <a:t>впроваджено</a:t>
            </a:r>
            <a:r>
              <a:rPr lang="ru-RU" dirty="0"/>
              <a:t> </a:t>
            </a:r>
            <a:r>
              <a:rPr lang="ru-RU" dirty="0" err="1"/>
              <a:t>мито</a:t>
            </a:r>
            <a:r>
              <a:rPr lang="ru-RU" dirty="0"/>
              <a:t> в </a:t>
            </a:r>
            <a:r>
              <a:rPr lang="ru-RU" dirty="0" err="1"/>
              <a:t>розмірі</a:t>
            </a:r>
            <a:r>
              <a:rPr lang="ru-RU" dirty="0"/>
              <a:t> не </a:t>
            </a:r>
            <a:r>
              <a:rPr lang="ru-RU" dirty="0" err="1"/>
              <a:t>менше</a:t>
            </a:r>
            <a:r>
              <a:rPr lang="ru-RU" dirty="0"/>
              <a:t>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10%</a:t>
            </a:r>
            <a:r>
              <a:rPr lang="ru-RU" b="1" dirty="0"/>
              <a:t> </a:t>
            </a:r>
            <a:r>
              <a:rPr lang="ru-RU" dirty="0"/>
              <a:t>на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товари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завозились.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err="1"/>
              <a:t>Вжиті</a:t>
            </a:r>
            <a:r>
              <a:rPr lang="ru-RU" dirty="0"/>
              <a:t> заходи дали </a:t>
            </a:r>
            <a:r>
              <a:rPr lang="ru-RU" dirty="0" err="1"/>
              <a:t>змогу</a:t>
            </a:r>
            <a:r>
              <a:rPr lang="ru-RU" dirty="0"/>
              <a:t> </a:t>
            </a:r>
            <a:r>
              <a:rPr lang="ru-RU" b="1" dirty="0">
                <a:solidFill>
                  <a:srgbClr val="00B050"/>
                </a:solidFill>
              </a:rPr>
              <a:t>1934 р.</a:t>
            </a:r>
            <a:r>
              <a:rPr lang="ru-RU" dirty="0"/>
              <a:t> </a:t>
            </a:r>
            <a:r>
              <a:rPr lang="ru-RU" dirty="0" err="1"/>
              <a:t>вийти</a:t>
            </a:r>
            <a:r>
              <a:rPr lang="ru-RU" dirty="0"/>
              <a:t> з </a:t>
            </a:r>
            <a:r>
              <a:rPr lang="ru-RU" dirty="0" err="1"/>
              <a:t>тяжкої</a:t>
            </a:r>
            <a:r>
              <a:rPr lang="ru-RU" dirty="0"/>
              <a:t> </a:t>
            </a:r>
            <a:r>
              <a:rPr lang="ru-RU" dirty="0" err="1"/>
              <a:t>економічної</a:t>
            </a:r>
            <a:r>
              <a:rPr lang="ru-RU" dirty="0"/>
              <a:t> </a:t>
            </a:r>
            <a:r>
              <a:rPr lang="ru-RU" dirty="0" err="1"/>
              <a:t>кризи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AutoShape 4" descr="e:\vs_ist_2010_koval\keys_uchny_10\keys_y\avt\history\aoc\data\slide\images\8-3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60338"/>
            <a:ext cx="3190875" cy="485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5575" y="5301208"/>
            <a:ext cx="33999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Фото: </a:t>
            </a:r>
            <a:r>
              <a:rPr lang="ru-RU" sz="2400" dirty="0" err="1">
                <a:solidFill>
                  <a:srgbClr val="FF0000"/>
                </a:solidFill>
              </a:rPr>
              <a:t>Агітаційний</a:t>
            </a:r>
            <a:r>
              <a:rPr lang="ru-RU" sz="2400" dirty="0">
                <a:solidFill>
                  <a:srgbClr val="FF0000"/>
                </a:solidFill>
              </a:rPr>
              <a:t> плакат </a:t>
            </a:r>
            <a:r>
              <a:rPr lang="ru-RU" sz="2400" dirty="0" err="1">
                <a:solidFill>
                  <a:srgbClr val="FF0000"/>
                </a:solidFill>
              </a:rPr>
              <a:t>національного</a:t>
            </a:r>
            <a:r>
              <a:rPr lang="ru-RU" sz="2400" dirty="0">
                <a:solidFill>
                  <a:srgbClr val="FF0000"/>
                </a:solidFill>
              </a:rPr>
              <a:t> уряду</a:t>
            </a:r>
          </a:p>
        </p:txBody>
      </p:sp>
    </p:spTree>
    <p:extLst>
      <p:ext uri="{BB962C8B-B14F-4D97-AF65-F5344CB8AC3E}">
        <p14:creationId xmlns:p14="http://schemas.microsoft.com/office/powerpoint/2010/main" val="2910789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050" y="-115888"/>
            <a:ext cx="9437688" cy="7089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581128"/>
            <a:ext cx="8229600" cy="216024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На початку </a:t>
            </a:r>
            <a:r>
              <a:rPr lang="ru-RU" b="1" dirty="0">
                <a:solidFill>
                  <a:srgbClr val="FFFF00"/>
                </a:solidFill>
              </a:rPr>
              <a:t>1934 р.</a:t>
            </a:r>
            <a:r>
              <a:rPr lang="ru-RU" dirty="0"/>
              <a:t> у </a:t>
            </a:r>
            <a:r>
              <a:rPr lang="ru-RU" dirty="0" err="1"/>
              <a:t>країні</a:t>
            </a:r>
            <a:r>
              <a:rPr lang="ru-RU" dirty="0"/>
              <a:t> </a:t>
            </a:r>
            <a:r>
              <a:rPr lang="ru-RU" dirty="0" err="1"/>
              <a:t>дещо</a:t>
            </a:r>
            <a:r>
              <a:rPr lang="ru-RU" dirty="0"/>
              <a:t> </a:t>
            </a:r>
            <a:r>
              <a:rPr lang="ru-RU" dirty="0" err="1"/>
              <a:t>зросло</a:t>
            </a:r>
            <a:r>
              <a:rPr lang="ru-RU" dirty="0"/>
              <a:t> </a:t>
            </a:r>
            <a:r>
              <a:rPr lang="ru-RU" dirty="0" err="1"/>
              <a:t>виробництво</a:t>
            </a:r>
            <a:r>
              <a:rPr lang="ru-RU" dirty="0"/>
              <a:t> в </a:t>
            </a:r>
            <a:r>
              <a:rPr lang="ru-RU" dirty="0" err="1">
                <a:solidFill>
                  <a:srgbClr val="FF0000"/>
                </a:solidFill>
              </a:rPr>
              <a:t>автомобільній</a:t>
            </a:r>
            <a:r>
              <a:rPr lang="ru-RU" dirty="0"/>
              <a:t>, </a:t>
            </a:r>
            <a:r>
              <a:rPr lang="ru-RU" dirty="0" err="1">
                <a:solidFill>
                  <a:srgbClr val="FF0000"/>
                </a:solidFill>
              </a:rPr>
              <a:t>авіаційній</a:t>
            </a:r>
            <a:r>
              <a:rPr lang="ru-RU" dirty="0"/>
              <a:t>, </a:t>
            </a:r>
            <a:r>
              <a:rPr lang="ru-RU" dirty="0" err="1">
                <a:solidFill>
                  <a:srgbClr val="FF0000"/>
                </a:solidFill>
              </a:rPr>
              <a:t>електротехнічній</a:t>
            </a:r>
            <a:r>
              <a:rPr lang="ru-RU" dirty="0"/>
              <a:t> та </a:t>
            </a:r>
            <a:r>
              <a:rPr lang="ru-RU" dirty="0" err="1">
                <a:solidFill>
                  <a:srgbClr val="FF0000"/>
                </a:solidFill>
              </a:rPr>
              <a:t>хімічній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галузях</a:t>
            </a:r>
            <a:r>
              <a:rPr lang="ru-RU" dirty="0"/>
              <a:t>. </a:t>
            </a:r>
            <a:r>
              <a:rPr lang="ru-RU" dirty="0" err="1"/>
              <a:t>Запровадження</a:t>
            </a:r>
            <a:r>
              <a:rPr lang="ru-RU" dirty="0"/>
              <a:t> державного </a:t>
            </a:r>
            <a:r>
              <a:rPr lang="ru-RU" dirty="0" err="1"/>
              <a:t>протекціонізму</a:t>
            </a:r>
            <a:r>
              <a:rPr lang="ru-RU" dirty="0"/>
              <a:t> </a:t>
            </a:r>
            <a:r>
              <a:rPr lang="ru-RU" dirty="0" err="1"/>
              <a:t>переорієнтувало</a:t>
            </a:r>
            <a:r>
              <a:rPr lang="ru-RU" dirty="0"/>
              <a:t> </a:t>
            </a:r>
            <a:r>
              <a:rPr lang="ru-RU" dirty="0" err="1"/>
              <a:t>капіталовкладення</a:t>
            </a:r>
            <a:r>
              <a:rPr lang="ru-RU" dirty="0"/>
              <a:t> у </a:t>
            </a:r>
            <a:r>
              <a:rPr lang="ru-RU" dirty="0" err="1"/>
              <a:t>внутрішній</a:t>
            </a:r>
            <a:r>
              <a:rPr lang="ru-RU" dirty="0"/>
              <a:t> </a:t>
            </a:r>
            <a:r>
              <a:rPr lang="ru-RU" dirty="0" err="1"/>
              <a:t>ринок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849" y="332656"/>
            <a:ext cx="7038129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53729" y="3933056"/>
            <a:ext cx="7038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C000"/>
                </a:solidFill>
              </a:rPr>
              <a:t>Фото: На </a:t>
            </a:r>
            <a:r>
              <a:rPr lang="ru-RU" sz="2400" b="1" dirty="0" err="1">
                <a:solidFill>
                  <a:srgbClr val="FFC000"/>
                </a:solidFill>
              </a:rPr>
              <a:t>військовому</a:t>
            </a:r>
            <a:r>
              <a:rPr lang="ru-RU" sz="2400" b="1" dirty="0">
                <a:solidFill>
                  <a:srgbClr val="FFC000"/>
                </a:solidFill>
              </a:rPr>
              <a:t> </a:t>
            </a:r>
            <a:r>
              <a:rPr lang="ru-RU" sz="2400" b="1" dirty="0" err="1">
                <a:solidFill>
                  <a:srgbClr val="FFC000"/>
                </a:solidFill>
              </a:rPr>
              <a:t>заводі</a:t>
            </a:r>
            <a:r>
              <a:rPr lang="ru-RU" sz="2400" b="1" dirty="0">
                <a:solidFill>
                  <a:srgbClr val="FFC000"/>
                </a:solidFill>
              </a:rPr>
              <a:t> у </a:t>
            </a:r>
            <a:r>
              <a:rPr lang="ru-RU" sz="2400" b="1" dirty="0" err="1">
                <a:solidFill>
                  <a:srgbClr val="FFC000"/>
                </a:solidFill>
              </a:rPr>
              <a:t>Великій</a:t>
            </a:r>
            <a:r>
              <a:rPr lang="ru-RU" sz="2400" b="1" dirty="0">
                <a:solidFill>
                  <a:srgbClr val="FFC000"/>
                </a:solidFill>
              </a:rPr>
              <a:t> </a:t>
            </a:r>
            <a:r>
              <a:rPr lang="ru-RU" sz="2400" b="1" dirty="0" err="1">
                <a:solidFill>
                  <a:srgbClr val="FFC000"/>
                </a:solidFill>
              </a:rPr>
              <a:t>Британії</a:t>
            </a:r>
            <a:endParaRPr lang="ru-RU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128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mg-fotki.yandex.ru/get/6502/135322351.1d8/0_a9d10_22adeae7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04" y="-6072"/>
            <a:ext cx="9165704" cy="69084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98956" y="836712"/>
            <a:ext cx="4062164" cy="424847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err="1"/>
              <a:t>Основний</a:t>
            </a:r>
            <a:r>
              <a:rPr lang="ru-RU" dirty="0"/>
              <a:t> </a:t>
            </a:r>
            <a:r>
              <a:rPr lang="ru-RU" dirty="0" err="1"/>
              <a:t>потік</a:t>
            </a:r>
            <a:r>
              <a:rPr lang="ru-RU" dirty="0"/>
              <a:t> </a:t>
            </a:r>
            <a:r>
              <a:rPr lang="ru-RU" dirty="0" err="1"/>
              <a:t>інвестицій</a:t>
            </a:r>
            <a:r>
              <a:rPr lang="ru-RU" dirty="0"/>
              <a:t> </a:t>
            </a:r>
            <a:r>
              <a:rPr lang="ru-RU" dirty="0" err="1"/>
              <a:t>спрямовувався</a:t>
            </a:r>
            <a:r>
              <a:rPr lang="ru-RU" dirty="0"/>
              <a:t> на </a:t>
            </a:r>
            <a:r>
              <a:rPr lang="ru-RU" dirty="0" err="1"/>
              <a:t>житлове</a:t>
            </a:r>
            <a:r>
              <a:rPr lang="ru-RU" dirty="0"/>
              <a:t> і </a:t>
            </a:r>
            <a:r>
              <a:rPr lang="ru-RU" dirty="0" err="1"/>
              <a:t>автошляхове</a:t>
            </a:r>
            <a:r>
              <a:rPr lang="ru-RU" dirty="0"/>
              <a:t> </a:t>
            </a:r>
            <a:r>
              <a:rPr lang="ru-RU" dirty="0" err="1"/>
              <a:t>будівництво</a:t>
            </a:r>
            <a:r>
              <a:rPr lang="ru-RU" dirty="0"/>
              <a:t>, а з </a:t>
            </a:r>
            <a:r>
              <a:rPr lang="ru-RU" dirty="0" err="1"/>
              <a:t>середини</a:t>
            </a:r>
            <a:r>
              <a:rPr lang="ru-RU" dirty="0"/>
              <a:t> 30-х </a:t>
            </a:r>
            <a:r>
              <a:rPr lang="ru-RU" dirty="0" err="1"/>
              <a:t>рр</a:t>
            </a:r>
            <a:r>
              <a:rPr lang="ru-RU" dirty="0"/>
              <a:t>. – </a:t>
            </a:r>
            <a:r>
              <a:rPr lang="ru-RU" dirty="0" err="1"/>
              <a:t>також</a:t>
            </a:r>
            <a:r>
              <a:rPr lang="ru-RU" dirty="0"/>
              <a:t> у </a:t>
            </a:r>
            <a:r>
              <a:rPr lang="ru-RU" dirty="0" err="1"/>
              <a:t>військове</a:t>
            </a:r>
            <a:r>
              <a:rPr lang="ru-RU" dirty="0"/>
              <a:t> </a:t>
            </a:r>
            <a:r>
              <a:rPr lang="ru-RU" dirty="0" err="1"/>
              <a:t>виробництво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До початку </a:t>
            </a:r>
            <a:r>
              <a:rPr lang="ru-RU" dirty="0" err="1"/>
              <a:t>Другої</a:t>
            </a:r>
            <a:r>
              <a:rPr lang="ru-RU" dirty="0"/>
              <a:t> </a:t>
            </a:r>
            <a:r>
              <a:rPr lang="ru-RU" dirty="0" err="1"/>
              <a:t>світової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 </a:t>
            </a:r>
            <a:r>
              <a:rPr lang="ru-RU" dirty="0" err="1"/>
              <a:t>економіка</a:t>
            </a:r>
            <a:r>
              <a:rPr lang="ru-RU" dirty="0"/>
              <a:t> </a:t>
            </a:r>
            <a:r>
              <a:rPr lang="ru-RU" dirty="0" err="1"/>
              <a:t>Великої</a:t>
            </a:r>
            <a:r>
              <a:rPr lang="ru-RU" dirty="0"/>
              <a:t> </a:t>
            </a:r>
            <a:r>
              <a:rPr lang="ru-RU" dirty="0" err="1"/>
              <a:t>Британії</a:t>
            </a:r>
            <a:r>
              <a:rPr lang="ru-RU" dirty="0"/>
              <a:t> </a:t>
            </a:r>
            <a:r>
              <a:rPr lang="ru-RU" dirty="0" err="1"/>
              <a:t>досягла</a:t>
            </a:r>
            <a:r>
              <a:rPr lang="ru-RU" dirty="0"/>
              <a:t> </a:t>
            </a:r>
            <a:r>
              <a:rPr lang="ru-RU" dirty="0" err="1"/>
              <a:t>докризового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.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20" y="3068960"/>
            <a:ext cx="46863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620688"/>
            <a:ext cx="38164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C000"/>
                </a:solidFill>
              </a:rPr>
              <a:t>Фото: </a:t>
            </a:r>
            <a:r>
              <a:rPr lang="ru-RU" sz="2800" b="1" dirty="0" err="1">
                <a:solidFill>
                  <a:srgbClr val="FFC000"/>
                </a:solidFill>
              </a:rPr>
              <a:t>Дешеве</a:t>
            </a:r>
            <a:r>
              <a:rPr lang="ru-RU" sz="2800" b="1" dirty="0">
                <a:solidFill>
                  <a:srgbClr val="FFC000"/>
                </a:solidFill>
              </a:rPr>
              <a:t> </a:t>
            </a:r>
            <a:r>
              <a:rPr lang="ru-RU" sz="2800" b="1" dirty="0" err="1">
                <a:solidFill>
                  <a:srgbClr val="FFC000"/>
                </a:solidFill>
              </a:rPr>
              <a:t>житло</a:t>
            </a:r>
            <a:r>
              <a:rPr lang="ru-RU" sz="2800" b="1" dirty="0">
                <a:solidFill>
                  <a:srgbClr val="FFC000"/>
                </a:solidFill>
              </a:rPr>
              <a:t> у </a:t>
            </a:r>
            <a:r>
              <a:rPr lang="ru-RU" sz="2800" b="1" dirty="0" err="1">
                <a:solidFill>
                  <a:srgbClr val="FFC000"/>
                </a:solidFill>
              </a:rPr>
              <a:t>Лондоні</a:t>
            </a:r>
            <a:endParaRPr lang="ru-RU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925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bi.gazeta.pl/im/4/10680/z10680364Q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56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933056"/>
            <a:ext cx="8291264" cy="259228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В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швидкого</a:t>
            </a:r>
            <a:r>
              <a:rPr lang="ru-RU" dirty="0"/>
              <a:t> </a:t>
            </a:r>
            <a:r>
              <a:rPr lang="ru-RU" dirty="0" err="1"/>
              <a:t>піднесення</a:t>
            </a:r>
            <a:r>
              <a:rPr lang="ru-RU" dirty="0"/>
              <a:t> </a:t>
            </a:r>
            <a:r>
              <a:rPr lang="ru-RU" dirty="0" err="1"/>
              <a:t>кінця</a:t>
            </a:r>
            <a:r>
              <a:rPr lang="ru-RU" dirty="0"/>
              <a:t> </a:t>
            </a:r>
            <a:r>
              <a:rPr lang="ru-RU" b="1" dirty="0">
                <a:solidFill>
                  <a:srgbClr val="FF0000"/>
                </a:solidFill>
              </a:rPr>
              <a:t>30-х </a:t>
            </a:r>
            <a:r>
              <a:rPr lang="ru-RU" b="1" dirty="0" err="1">
                <a:solidFill>
                  <a:srgbClr val="FF0000"/>
                </a:solidFill>
              </a:rPr>
              <a:t>рр</a:t>
            </a:r>
            <a:r>
              <a:rPr lang="ru-RU" b="1" dirty="0">
                <a:solidFill>
                  <a:srgbClr val="FF0000"/>
                </a:solidFill>
              </a:rPr>
              <a:t>.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/>
              <a:t>капіталовкладень</a:t>
            </a:r>
            <a:r>
              <a:rPr lang="ru-RU" dirty="0"/>
              <a:t> у </a:t>
            </a:r>
            <a:r>
              <a:rPr lang="ru-RU" dirty="0" err="1"/>
              <a:t>промисловість</a:t>
            </a:r>
            <a:r>
              <a:rPr lang="ru-RU" dirty="0"/>
              <a:t>, </a:t>
            </a:r>
            <a:r>
              <a:rPr lang="ru-RU" dirty="0" err="1"/>
              <a:t>державне</a:t>
            </a:r>
            <a:r>
              <a:rPr lang="ru-RU" dirty="0"/>
              <a:t> </a:t>
            </a:r>
            <a:r>
              <a:rPr lang="ru-RU" dirty="0" err="1"/>
              <a:t>регулювання</a:t>
            </a:r>
            <a:r>
              <a:rPr lang="ru-RU" dirty="0"/>
              <a:t>, </a:t>
            </a:r>
            <a:r>
              <a:rPr lang="ru-RU" dirty="0" err="1"/>
              <a:t>прискорене</a:t>
            </a:r>
            <a:r>
              <a:rPr lang="ru-RU" dirty="0"/>
              <a:t> </a:t>
            </a:r>
            <a:r>
              <a:rPr lang="ru-RU" dirty="0" err="1"/>
              <a:t>розширення</a:t>
            </a:r>
            <a:r>
              <a:rPr lang="ru-RU" dirty="0"/>
              <a:t> </a:t>
            </a:r>
            <a:r>
              <a:rPr lang="ru-RU" dirty="0" err="1"/>
              <a:t>військового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збільшенню</a:t>
            </a:r>
            <a:r>
              <a:rPr lang="ru-RU" dirty="0"/>
              <a:t> </a:t>
            </a:r>
            <a:r>
              <a:rPr lang="ru-RU" dirty="0" err="1"/>
              <a:t>військових</a:t>
            </a:r>
            <a:r>
              <a:rPr lang="ru-RU" dirty="0"/>
              <a:t> </a:t>
            </a:r>
            <a:r>
              <a:rPr lang="ru-RU" dirty="0" err="1"/>
              <a:t>витрат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1026" name="Picture 2" descr="e:\vs_ist_2010_koval\keys_uchny_10\keys_y\avt\history\aoc\data\slide\images\8-3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620688"/>
            <a:ext cx="5400675" cy="25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84168" y="836712"/>
            <a:ext cx="2664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C000"/>
                </a:solidFill>
              </a:rPr>
              <a:t>Фото: </a:t>
            </a:r>
            <a:r>
              <a:rPr lang="ru-RU" sz="2400" b="1" dirty="0" err="1">
                <a:solidFill>
                  <a:srgbClr val="FFC000"/>
                </a:solidFill>
              </a:rPr>
              <a:t>Британський</a:t>
            </a:r>
            <a:r>
              <a:rPr lang="ru-RU" sz="2400" b="1" dirty="0">
                <a:solidFill>
                  <a:srgbClr val="FFC000"/>
                </a:solidFill>
              </a:rPr>
              <a:t> </a:t>
            </a:r>
            <a:r>
              <a:rPr lang="ru-RU" sz="2400" b="1" dirty="0" err="1">
                <a:solidFill>
                  <a:srgbClr val="FFC000"/>
                </a:solidFill>
              </a:rPr>
              <a:t>винищувач</a:t>
            </a:r>
            <a:r>
              <a:rPr lang="ru-RU" sz="2400" b="1" dirty="0">
                <a:solidFill>
                  <a:srgbClr val="FFC000"/>
                </a:solidFill>
              </a:rPr>
              <a:t> «</a:t>
            </a:r>
            <a:r>
              <a:rPr lang="ru-RU" sz="2400" b="1" dirty="0" err="1">
                <a:solidFill>
                  <a:srgbClr val="FFC000"/>
                </a:solidFill>
              </a:rPr>
              <a:t>Cпітфайр</a:t>
            </a:r>
            <a:r>
              <a:rPr lang="ru-RU" sz="2400" b="1" dirty="0">
                <a:solidFill>
                  <a:srgbClr val="FFC000"/>
                </a:solidFill>
              </a:rPr>
              <a:t>» VB</a:t>
            </a:r>
            <a:endParaRPr lang="ru-RU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7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gazeta.lv/images/London_Fog_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" y="8424"/>
            <a:ext cx="9149123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33068"/>
            <a:ext cx="3394720" cy="64087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На </a:t>
            </a:r>
            <a:r>
              <a:rPr lang="ru-RU" dirty="0" err="1"/>
              <a:t>виборах</a:t>
            </a:r>
            <a:r>
              <a:rPr lang="ru-RU" dirty="0"/>
              <a:t> </a:t>
            </a:r>
            <a:r>
              <a:rPr lang="ru-RU" b="1" dirty="0">
                <a:solidFill>
                  <a:srgbClr val="FF0000"/>
                </a:solidFill>
              </a:rPr>
              <a:t>1935 р.</a:t>
            </a:r>
            <a:r>
              <a:rPr lang="ru-RU" dirty="0"/>
              <a:t> перемогли </a:t>
            </a:r>
            <a:r>
              <a:rPr lang="ru-RU" dirty="0" err="1"/>
              <a:t>консерватори</a:t>
            </a:r>
            <a:r>
              <a:rPr lang="ru-RU" dirty="0"/>
              <a:t> з великою </a:t>
            </a:r>
            <a:r>
              <a:rPr lang="ru-RU" dirty="0" err="1"/>
              <a:t>перевагою</a:t>
            </a:r>
            <a:r>
              <a:rPr lang="ru-RU" dirty="0"/>
              <a:t>; вони </a:t>
            </a:r>
            <a:r>
              <a:rPr lang="ru-RU" dirty="0" err="1"/>
              <a:t>здобули</a:t>
            </a:r>
            <a:r>
              <a:rPr lang="ru-RU" dirty="0"/>
              <a:t> </a:t>
            </a:r>
            <a:r>
              <a:rPr lang="ru-RU" dirty="0">
                <a:solidFill>
                  <a:srgbClr val="C00000"/>
                </a:solidFill>
              </a:rPr>
              <a:t>387 </a:t>
            </a:r>
            <a:r>
              <a:rPr lang="ru-RU" dirty="0" err="1"/>
              <a:t>депутатських</a:t>
            </a:r>
            <a:r>
              <a:rPr lang="ru-RU" dirty="0"/>
              <a:t> </a:t>
            </a:r>
            <a:r>
              <a:rPr lang="ru-RU" dirty="0" err="1"/>
              <a:t>місць</a:t>
            </a:r>
            <a:r>
              <a:rPr lang="ru-RU" dirty="0"/>
              <a:t> у </a:t>
            </a:r>
            <a:r>
              <a:rPr lang="ru-RU" dirty="0" err="1"/>
              <a:t>палаті</a:t>
            </a:r>
            <a:r>
              <a:rPr lang="ru-RU" dirty="0"/>
              <a:t> громад і </a:t>
            </a:r>
            <a:r>
              <a:rPr lang="ru-RU" dirty="0" err="1"/>
              <a:t>сформували</a:t>
            </a:r>
            <a:r>
              <a:rPr lang="ru-RU" dirty="0"/>
              <a:t> </a:t>
            </a:r>
            <a:r>
              <a:rPr lang="ru-RU" dirty="0" err="1"/>
              <a:t>однопартійний</a:t>
            </a:r>
            <a:r>
              <a:rPr lang="ru-RU" dirty="0"/>
              <a:t> уряд на </a:t>
            </a:r>
            <a:r>
              <a:rPr lang="ru-RU" dirty="0" err="1"/>
              <a:t>чолі</a:t>
            </a:r>
            <a:r>
              <a:rPr lang="ru-RU" dirty="0"/>
              <a:t> з С. </a:t>
            </a:r>
            <a:r>
              <a:rPr lang="ru-RU" dirty="0" err="1"/>
              <a:t>Болдуїном</a:t>
            </a:r>
            <a:r>
              <a:rPr lang="ru-RU" dirty="0"/>
              <a:t>,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>
                <a:solidFill>
                  <a:srgbClr val="C00000"/>
                </a:solidFill>
              </a:rPr>
              <a:t>1937 р.</a:t>
            </a:r>
            <a:r>
              <a:rPr lang="ru-RU" dirty="0"/>
              <a:t> заступив Н. Чемберлен.</a:t>
            </a:r>
            <a:endParaRPr lang="ru-RU" dirty="0"/>
          </a:p>
        </p:txBody>
      </p:sp>
      <p:pic>
        <p:nvPicPr>
          <p:cNvPr id="2050" name="Picture 2" descr="e:\vs_ist_2010_koval\keys_uchny_10\keys_y\avt\history\aoc\data\slide\image22.files\image0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60648"/>
            <a:ext cx="4995982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83968" y="5013176"/>
            <a:ext cx="4176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C000"/>
                </a:solidFill>
              </a:rPr>
              <a:t>Фото: </a:t>
            </a:r>
            <a:r>
              <a:rPr lang="ru-RU" sz="2400" b="1" dirty="0" err="1">
                <a:solidFill>
                  <a:srgbClr val="FFC000"/>
                </a:solidFill>
              </a:rPr>
              <a:t>С.Болдуїн</a:t>
            </a:r>
            <a:r>
              <a:rPr lang="ru-RU" sz="2400" b="1" dirty="0">
                <a:solidFill>
                  <a:srgbClr val="FFC000"/>
                </a:solidFill>
              </a:rPr>
              <a:t> та </a:t>
            </a:r>
            <a:r>
              <a:rPr lang="ru-RU" sz="2400" b="1" dirty="0" err="1">
                <a:solidFill>
                  <a:srgbClr val="FFC000"/>
                </a:solidFill>
              </a:rPr>
              <a:t>У.Черчилль</a:t>
            </a:r>
            <a:endParaRPr lang="ru-RU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792309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525" y="-125413"/>
            <a:ext cx="9418638" cy="7108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488" y="188640"/>
            <a:ext cx="8892480" cy="259228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err="1"/>
              <a:t>Болдуїн</a:t>
            </a:r>
            <a:r>
              <a:rPr lang="ru-RU" dirty="0"/>
              <a:t> </a:t>
            </a:r>
            <a:r>
              <a:rPr lang="ru-RU" dirty="0" err="1"/>
              <a:t>пішов</a:t>
            </a:r>
            <a:r>
              <a:rPr lang="ru-RU" dirty="0"/>
              <a:t> у </a:t>
            </a:r>
            <a:r>
              <a:rPr lang="ru-RU" dirty="0" err="1"/>
              <a:t>відставку</a:t>
            </a:r>
            <a:r>
              <a:rPr lang="ru-RU" dirty="0"/>
              <a:t> на знак протесту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дій</a:t>
            </a:r>
            <a:r>
              <a:rPr lang="ru-RU" dirty="0"/>
              <a:t> короля </a:t>
            </a:r>
            <a:r>
              <a:rPr lang="ru-RU" b="1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Едуарда</a:t>
            </a:r>
            <a:r>
              <a:rPr lang="ru-RU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VIII</a:t>
            </a:r>
            <a:r>
              <a:rPr lang="en-GB" dirty="0"/>
              <a:t>, </a:t>
            </a:r>
            <a:r>
              <a:rPr lang="ru-RU" dirty="0" err="1"/>
              <a:t>який</a:t>
            </a:r>
            <a:r>
              <a:rPr lang="ru-RU" dirty="0"/>
              <a:t> заявив,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коронуватиметься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того, як </a:t>
            </a:r>
            <a:r>
              <a:rPr lang="ru-RU" dirty="0" err="1"/>
              <a:t>візьме</a:t>
            </a:r>
            <a:r>
              <a:rPr lang="ru-RU" dirty="0"/>
              <a:t> </a:t>
            </a:r>
            <a:r>
              <a:rPr lang="ru-RU" dirty="0" err="1"/>
              <a:t>шлюб</a:t>
            </a:r>
            <a:r>
              <a:rPr lang="ru-RU" dirty="0"/>
              <a:t> з </a:t>
            </a:r>
            <a:r>
              <a:rPr lang="ru-RU" dirty="0" err="1"/>
              <a:t>двічі</a:t>
            </a:r>
            <a:r>
              <a:rPr lang="ru-RU" dirty="0"/>
              <a:t> </a:t>
            </a:r>
            <a:r>
              <a:rPr lang="ru-RU" dirty="0" err="1"/>
              <a:t>розлученою</a:t>
            </a:r>
            <a:r>
              <a:rPr lang="ru-RU" dirty="0"/>
              <a:t> </a:t>
            </a:r>
            <a:r>
              <a:rPr lang="ru-RU" dirty="0" err="1"/>
              <a:t>американкою</a:t>
            </a:r>
            <a:r>
              <a:rPr lang="ru-RU" dirty="0"/>
              <a:t> </a:t>
            </a:r>
            <a:r>
              <a:rPr lang="ru-RU" b="1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Уолліс</a:t>
            </a:r>
            <a:r>
              <a:rPr lang="ru-RU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Сімпсон</a:t>
            </a:r>
            <a:r>
              <a:rPr lang="ru-RU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/>
              <a:t>не аристократичного </a:t>
            </a:r>
            <a:r>
              <a:rPr lang="ru-RU" dirty="0" err="1"/>
              <a:t>походження</a:t>
            </a:r>
            <a:r>
              <a:rPr lang="ru-RU" dirty="0"/>
              <a:t>.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уникнути</a:t>
            </a:r>
            <a:r>
              <a:rPr lang="ru-RU" dirty="0"/>
              <a:t> </a:t>
            </a:r>
            <a:r>
              <a:rPr lang="ru-RU" dirty="0" err="1"/>
              <a:t>конституційної</a:t>
            </a:r>
            <a:r>
              <a:rPr lang="ru-RU" dirty="0"/>
              <a:t> </a:t>
            </a:r>
            <a:r>
              <a:rPr lang="ru-RU" dirty="0" err="1"/>
              <a:t>кризи</a:t>
            </a:r>
            <a:r>
              <a:rPr lang="ru-RU" dirty="0"/>
              <a:t> король </a:t>
            </a:r>
            <a:r>
              <a:rPr lang="ru-RU" dirty="0" err="1"/>
              <a:t>зрікся</a:t>
            </a:r>
            <a:r>
              <a:rPr lang="ru-RU" dirty="0"/>
              <a:t> престолу, </a:t>
            </a:r>
            <a:r>
              <a:rPr lang="ru-RU" dirty="0" err="1"/>
              <a:t>віддавши</a:t>
            </a:r>
            <a:r>
              <a:rPr lang="ru-RU" dirty="0"/>
              <a:t> </a:t>
            </a:r>
            <a:r>
              <a:rPr lang="ru-RU" dirty="0" err="1"/>
              <a:t>перевагу</a:t>
            </a:r>
            <a:r>
              <a:rPr lang="ru-RU" dirty="0"/>
              <a:t> </a:t>
            </a:r>
            <a:r>
              <a:rPr lang="ru-RU" dirty="0" err="1"/>
              <a:t>коханій</a:t>
            </a:r>
            <a:r>
              <a:rPr lang="ru-RU" dirty="0"/>
              <a:t> </a:t>
            </a:r>
            <a:r>
              <a:rPr lang="ru-RU" dirty="0" err="1"/>
              <a:t>жінці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3074" name="Picture 2" descr="e:\vs_ist_2010_koval\keys_uchny_10\keys_y\avt\history\aoc\data\slide\image23.files\image0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466" y="2852936"/>
            <a:ext cx="5002272" cy="354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5576" y="3068960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C000"/>
                </a:solidFill>
              </a:rPr>
              <a:t>Фото: Король </a:t>
            </a:r>
            <a:r>
              <a:rPr lang="ru-RU" sz="2800" b="1" dirty="0" err="1">
                <a:solidFill>
                  <a:srgbClr val="FFC000"/>
                </a:solidFill>
              </a:rPr>
              <a:t>Едуард</a:t>
            </a:r>
            <a:r>
              <a:rPr lang="ru-RU" sz="2800" b="1" dirty="0">
                <a:solidFill>
                  <a:srgbClr val="FFC000"/>
                </a:solidFill>
              </a:rPr>
              <a:t> </a:t>
            </a:r>
            <a:r>
              <a:rPr lang="en-GB" sz="2800" b="1" dirty="0">
                <a:solidFill>
                  <a:srgbClr val="FFC000"/>
                </a:solidFill>
              </a:rPr>
              <a:t>VIII</a:t>
            </a:r>
            <a:endParaRPr lang="ru-RU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39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 thruBlk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050" y="-115888"/>
            <a:ext cx="9437688" cy="7089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7"/>
            <a:ext cx="8229600" cy="2664296"/>
          </a:xfrm>
        </p:spPr>
        <p:txBody>
          <a:bodyPr/>
          <a:lstStyle/>
          <a:p>
            <a:pPr marL="0" indent="0">
              <a:buNone/>
            </a:pPr>
            <a:r>
              <a:rPr lang="ru-RU" dirty="0" err="1">
                <a:solidFill>
                  <a:srgbClr val="C00000"/>
                </a:solidFill>
              </a:rPr>
              <a:t>Зі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сходженням</a:t>
            </a:r>
            <a:r>
              <a:rPr lang="ru-RU" dirty="0">
                <a:solidFill>
                  <a:srgbClr val="C00000"/>
                </a:solidFill>
              </a:rPr>
              <a:t> на престол </a:t>
            </a:r>
            <a:r>
              <a:rPr lang="ru-RU" dirty="0" err="1">
                <a:solidFill>
                  <a:srgbClr val="C00000"/>
                </a:solidFill>
              </a:rPr>
              <a:t>законослухняного</a:t>
            </a:r>
            <a:r>
              <a:rPr lang="ru-RU" dirty="0">
                <a:solidFill>
                  <a:srgbClr val="C00000"/>
                </a:solidFill>
              </a:rPr>
              <a:t> Георга VI кризу </a:t>
            </a:r>
            <a:r>
              <a:rPr lang="ru-RU" dirty="0" err="1">
                <a:solidFill>
                  <a:srgbClr val="C00000"/>
                </a:solidFill>
              </a:rPr>
              <a:t>монархії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було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подолано</a:t>
            </a:r>
            <a:r>
              <a:rPr lang="ru-RU" dirty="0">
                <a:solidFill>
                  <a:srgbClr val="C00000"/>
                </a:solidFill>
              </a:rPr>
              <a:t>, але </a:t>
            </a:r>
            <a:r>
              <a:rPr lang="ru-RU" dirty="0" err="1">
                <a:solidFill>
                  <a:srgbClr val="C00000"/>
                </a:solidFill>
              </a:rPr>
              <a:t>розкол</a:t>
            </a:r>
            <a:r>
              <a:rPr lang="ru-RU" dirty="0">
                <a:solidFill>
                  <a:srgbClr val="C00000"/>
                </a:solidFill>
              </a:rPr>
              <a:t> в </a:t>
            </a:r>
            <a:r>
              <a:rPr lang="ru-RU" dirty="0" err="1">
                <a:solidFill>
                  <a:srgbClr val="C00000"/>
                </a:solidFill>
              </a:rPr>
              <a:t>урядових</a:t>
            </a:r>
            <a:r>
              <a:rPr lang="ru-RU" dirty="0">
                <a:solidFill>
                  <a:srgbClr val="C00000"/>
                </a:solidFill>
              </a:rPr>
              <a:t> колах </a:t>
            </a:r>
            <a:r>
              <a:rPr lang="ru-RU" dirty="0" err="1">
                <a:solidFill>
                  <a:srgbClr val="C00000"/>
                </a:solidFill>
              </a:rPr>
              <a:t>зберігся</a:t>
            </a:r>
            <a:r>
              <a:rPr lang="ru-RU" dirty="0">
                <a:solidFill>
                  <a:srgbClr val="C00000"/>
                </a:solidFill>
              </a:rPr>
              <a:t>. </a:t>
            </a:r>
            <a:r>
              <a:rPr lang="ru-RU" dirty="0" err="1">
                <a:solidFill>
                  <a:srgbClr val="C00000"/>
                </a:solidFill>
              </a:rPr>
              <a:t>Прем’єр-міністром</a:t>
            </a:r>
            <a:r>
              <a:rPr lang="ru-RU" dirty="0">
                <a:solidFill>
                  <a:srgbClr val="C00000"/>
                </a:solidFill>
              </a:rPr>
              <a:t> став Н. Чемберлен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098" name="Picture 2" descr="e:\vs_ist_2010_koval\keys_uchny_10\keys_y\avt\history\aoc\data\slide\image24.files\image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68938"/>
            <a:ext cx="4537928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:\vs_ist_2010_koval\keys_uchny_10\keys_y\avt\history\aoc\data\slide\image25.files\image0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495338"/>
            <a:ext cx="4066454" cy="276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2495338"/>
            <a:ext cx="36724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C000"/>
                </a:solidFill>
              </a:rPr>
              <a:t>Фото: </a:t>
            </a:r>
            <a:r>
              <a:rPr lang="ru-RU" sz="2800" b="1" dirty="0" err="1">
                <a:solidFill>
                  <a:srgbClr val="FFC000"/>
                </a:solidFill>
              </a:rPr>
              <a:t>Коронація</a:t>
            </a:r>
            <a:r>
              <a:rPr lang="ru-RU" sz="2800" b="1" dirty="0">
                <a:solidFill>
                  <a:srgbClr val="FFC000"/>
                </a:solidFill>
              </a:rPr>
              <a:t> Георга </a:t>
            </a:r>
            <a:r>
              <a:rPr lang="en-GB" sz="2800" b="1" dirty="0">
                <a:solidFill>
                  <a:srgbClr val="FFC000"/>
                </a:solidFill>
              </a:rPr>
              <a:t>V</a:t>
            </a:r>
            <a:r>
              <a:rPr lang="ru-RU" sz="2800" b="1" dirty="0">
                <a:solidFill>
                  <a:srgbClr val="FFC000"/>
                </a:solidFill>
              </a:rPr>
              <a:t>І</a:t>
            </a:r>
            <a:endParaRPr lang="ru-RU" sz="2800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92080" y="5589240"/>
            <a:ext cx="345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C000"/>
                </a:solidFill>
              </a:rPr>
              <a:t>Фото: </a:t>
            </a:r>
            <a:r>
              <a:rPr lang="ru-RU" sz="2400" b="1" dirty="0" err="1">
                <a:solidFill>
                  <a:srgbClr val="FFC000"/>
                </a:solidFill>
              </a:rPr>
              <a:t>прем’єр-міністр</a:t>
            </a:r>
            <a:r>
              <a:rPr lang="ru-RU" sz="2400" b="1" dirty="0">
                <a:solidFill>
                  <a:srgbClr val="FFC000"/>
                </a:solidFill>
              </a:rPr>
              <a:t> Н. Чемберлен</a:t>
            </a:r>
            <a:endParaRPr lang="ru-RU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088303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1.bp.blogspot.com/-jZiGBBLcSMc/UOWU_lsdyGI/AAAAAAAAfeo/rSXr7v_5zKk/s1600/StonehengeDecoded_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427"/>
            <a:ext cx="9143999" cy="685942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75144" y="836712"/>
            <a:ext cx="55937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ДЯКУЮ ЗА УВАГУ!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02708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gazeta.lv/images/London_Fog_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" y="8424"/>
            <a:ext cx="9149123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74741" y="177632"/>
            <a:ext cx="3487124" cy="469152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err="1"/>
              <a:t>Промислове</a:t>
            </a:r>
            <a:r>
              <a:rPr lang="ru-RU" dirty="0"/>
              <a:t> </a:t>
            </a:r>
            <a:r>
              <a:rPr lang="ru-RU" dirty="0" err="1"/>
              <a:t>виробництво</a:t>
            </a:r>
            <a:r>
              <a:rPr lang="ru-RU" dirty="0"/>
              <a:t> </a:t>
            </a:r>
            <a:r>
              <a:rPr lang="ru-RU" dirty="0" err="1"/>
              <a:t>скоротилося</a:t>
            </a:r>
            <a:r>
              <a:rPr lang="ru-RU" dirty="0"/>
              <a:t> на </a:t>
            </a:r>
            <a:r>
              <a:rPr lang="ru-RU" dirty="0">
                <a:solidFill>
                  <a:srgbClr val="FF0000"/>
                </a:solidFill>
              </a:rPr>
              <a:t>20%</a:t>
            </a:r>
            <a:r>
              <a:rPr lang="ru-RU" dirty="0"/>
              <a:t>, </a:t>
            </a:r>
            <a:r>
              <a:rPr lang="ru-RU" dirty="0" err="1"/>
              <a:t>видобуток</a:t>
            </a:r>
            <a:r>
              <a:rPr lang="ru-RU" dirty="0"/>
              <a:t> </a:t>
            </a:r>
            <a:r>
              <a:rPr lang="ru-RU" dirty="0" err="1"/>
              <a:t>вугілля</a:t>
            </a:r>
            <a:r>
              <a:rPr lang="ru-RU" dirty="0"/>
              <a:t> – на </a:t>
            </a:r>
            <a:r>
              <a:rPr lang="ru-RU" dirty="0">
                <a:solidFill>
                  <a:srgbClr val="FF0000"/>
                </a:solidFill>
              </a:rPr>
              <a:t>21%</a:t>
            </a:r>
            <a:r>
              <a:rPr lang="ru-RU" dirty="0"/>
              <a:t>. Велика </a:t>
            </a:r>
            <a:r>
              <a:rPr lang="ru-RU" dirty="0" err="1"/>
              <a:t>Британія</a:t>
            </a:r>
            <a:r>
              <a:rPr lang="ru-RU" dirty="0"/>
              <a:t> </a:t>
            </a:r>
            <a:r>
              <a:rPr lang="ru-RU" dirty="0" err="1"/>
              <a:t>втратила</a:t>
            </a:r>
            <a:r>
              <a:rPr lang="ru-RU" dirty="0"/>
              <a:t> </a:t>
            </a:r>
            <a:r>
              <a:rPr lang="ru-RU" dirty="0" err="1"/>
              <a:t>майже</a:t>
            </a:r>
            <a:r>
              <a:rPr lang="ru-RU" dirty="0"/>
              <a:t> </a:t>
            </a:r>
            <a:r>
              <a:rPr lang="ru-RU" dirty="0">
                <a:solidFill>
                  <a:srgbClr val="FF0000"/>
                </a:solidFill>
              </a:rPr>
              <a:t>1/3</a:t>
            </a:r>
            <a:r>
              <a:rPr lang="ru-RU" dirty="0"/>
              <a:t> </a:t>
            </a:r>
            <a:r>
              <a:rPr lang="ru-RU" dirty="0" err="1"/>
              <a:t>національного</a:t>
            </a:r>
            <a:r>
              <a:rPr lang="ru-RU" dirty="0"/>
              <a:t> </a:t>
            </a:r>
            <a:r>
              <a:rPr lang="ru-RU" dirty="0" err="1"/>
              <a:t>багатства</a:t>
            </a:r>
            <a:r>
              <a:rPr lang="ru-RU" dirty="0"/>
              <a:t>, </a:t>
            </a:r>
            <a:r>
              <a:rPr lang="ru-RU" dirty="0" err="1"/>
              <a:t>близько</a:t>
            </a:r>
            <a:r>
              <a:rPr lang="ru-RU" dirty="0"/>
              <a:t> </a:t>
            </a:r>
            <a:r>
              <a:rPr lang="ru-RU" dirty="0">
                <a:solidFill>
                  <a:srgbClr val="FF0000"/>
                </a:solidFill>
              </a:rPr>
              <a:t>40%</a:t>
            </a:r>
            <a:r>
              <a:rPr lang="ru-RU" dirty="0"/>
              <a:t> </a:t>
            </a:r>
            <a:r>
              <a:rPr lang="ru-RU" dirty="0" err="1"/>
              <a:t>торговельного</a:t>
            </a:r>
            <a:r>
              <a:rPr lang="ru-RU" dirty="0"/>
              <a:t> флоту.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09" y="188640"/>
            <a:ext cx="5455332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4221088"/>
            <a:ext cx="78488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/>
              <a:t>Завмерло</a:t>
            </a:r>
            <a:r>
              <a:rPr lang="ru-RU" sz="2800" dirty="0"/>
              <a:t> </a:t>
            </a:r>
            <a:r>
              <a:rPr lang="ru-RU" sz="2800" dirty="0" err="1"/>
              <a:t>житлове</a:t>
            </a:r>
            <a:r>
              <a:rPr lang="ru-RU" sz="2800" dirty="0"/>
              <a:t> </a:t>
            </a:r>
            <a:r>
              <a:rPr lang="ru-RU" sz="2800" dirty="0" err="1"/>
              <a:t>будівництво</a:t>
            </a:r>
            <a:r>
              <a:rPr lang="ru-RU" sz="2800" dirty="0"/>
              <a:t>, </a:t>
            </a:r>
            <a:r>
              <a:rPr lang="ru-RU" sz="2800" dirty="0" err="1"/>
              <a:t>посилилася</a:t>
            </a:r>
            <a:r>
              <a:rPr lang="ru-RU" sz="2800" dirty="0"/>
              <a:t> </a:t>
            </a:r>
            <a:r>
              <a:rPr lang="ru-RU" sz="2800" dirty="0" err="1"/>
              <a:t>залежність</a:t>
            </a:r>
            <a:r>
              <a:rPr lang="ru-RU" sz="2800" dirty="0"/>
              <a:t> </a:t>
            </a:r>
            <a:r>
              <a:rPr lang="ru-RU" sz="2800" dirty="0" err="1"/>
              <a:t>від</a:t>
            </a:r>
            <a:r>
              <a:rPr lang="ru-RU" sz="2800" dirty="0"/>
              <a:t> </a:t>
            </a:r>
            <a:r>
              <a:rPr lang="ru-RU" sz="2800" dirty="0" err="1"/>
              <a:t>постачання</a:t>
            </a:r>
            <a:r>
              <a:rPr lang="ru-RU" sz="2800" dirty="0"/>
              <a:t> </a:t>
            </a:r>
            <a:r>
              <a:rPr lang="ru-RU" sz="2800" dirty="0" err="1"/>
              <a:t>сировини</a:t>
            </a:r>
            <a:r>
              <a:rPr lang="ru-RU" sz="2800" dirty="0"/>
              <a:t> і </a:t>
            </a:r>
            <a:r>
              <a:rPr lang="ru-RU" sz="2800" dirty="0" err="1"/>
              <a:t>продуктів</a:t>
            </a:r>
            <a:r>
              <a:rPr lang="ru-RU" sz="2800" dirty="0"/>
              <a:t> </a:t>
            </a:r>
            <a:r>
              <a:rPr lang="ru-RU" sz="2800" dirty="0" err="1"/>
              <a:t>харчування</a:t>
            </a:r>
            <a:r>
              <a:rPr lang="ru-RU" sz="2800" dirty="0"/>
              <a:t>, </a:t>
            </a:r>
            <a:r>
              <a:rPr lang="ru-RU" sz="2800" dirty="0" err="1"/>
              <a:t>експорт</a:t>
            </a:r>
            <a:r>
              <a:rPr lang="ru-RU" sz="2800" dirty="0"/>
              <a:t> </a:t>
            </a:r>
            <a:r>
              <a:rPr lang="ru-RU" sz="2800" dirty="0" err="1"/>
              <a:t>готової</a:t>
            </a:r>
            <a:r>
              <a:rPr lang="ru-RU" sz="2800" dirty="0"/>
              <a:t> </a:t>
            </a:r>
            <a:r>
              <a:rPr lang="ru-RU" sz="2800" dirty="0" err="1"/>
              <a:t>продукції</a:t>
            </a:r>
            <a:r>
              <a:rPr lang="ru-RU" sz="2800" dirty="0"/>
              <a:t> </a:t>
            </a:r>
            <a:r>
              <a:rPr lang="ru-RU" sz="2800" dirty="0" err="1"/>
              <a:t>скоротився</a:t>
            </a:r>
            <a:r>
              <a:rPr lang="ru-RU" sz="2800" dirty="0"/>
              <a:t> </a:t>
            </a:r>
            <a:r>
              <a:rPr lang="ru-RU" sz="2800" dirty="0" err="1"/>
              <a:t>вдвічі</a:t>
            </a:r>
            <a:r>
              <a:rPr lang="ru-RU" sz="2800" dirty="0"/>
              <a:t>. </a:t>
            </a:r>
            <a:r>
              <a:rPr lang="ru-RU" sz="2800" dirty="0" err="1"/>
              <a:t>Британська</a:t>
            </a:r>
            <a:r>
              <a:rPr lang="ru-RU" sz="2800" dirty="0"/>
              <a:t> </a:t>
            </a:r>
            <a:r>
              <a:rPr lang="ru-RU" sz="2800" dirty="0" err="1"/>
              <a:t>імперія</a:t>
            </a:r>
            <a:r>
              <a:rPr lang="ru-RU" sz="2800" dirty="0"/>
              <a:t> </a:t>
            </a:r>
            <a:r>
              <a:rPr lang="ru-RU" sz="2800" dirty="0" err="1"/>
              <a:t>втрачала</a:t>
            </a:r>
            <a:r>
              <a:rPr lang="ru-RU" sz="2800" dirty="0"/>
              <a:t> </a:t>
            </a:r>
            <a:r>
              <a:rPr lang="ru-RU" sz="2800" dirty="0" err="1"/>
              <a:t>колишню</a:t>
            </a:r>
            <a:r>
              <a:rPr lang="ru-RU" sz="2800" dirty="0"/>
              <a:t> </a:t>
            </a:r>
            <a:r>
              <a:rPr lang="ru-RU" sz="2800" dirty="0" err="1"/>
              <a:t>могутність</a:t>
            </a:r>
            <a:r>
              <a:rPr lang="ru-RU" sz="2800" dirty="0"/>
              <a:t>: </a:t>
            </a:r>
            <a:r>
              <a:rPr lang="ru-RU" sz="2800" dirty="0" err="1"/>
              <a:t>домініони</a:t>
            </a:r>
            <a:r>
              <a:rPr lang="ru-RU" sz="2800" dirty="0"/>
              <a:t> </a:t>
            </a:r>
            <a:r>
              <a:rPr lang="ru-RU" sz="2800" dirty="0" err="1"/>
              <a:t>домоглися</a:t>
            </a:r>
            <a:r>
              <a:rPr lang="ru-RU" sz="2800" dirty="0"/>
              <a:t> </a:t>
            </a:r>
            <a:r>
              <a:rPr lang="ru-RU" sz="2800" dirty="0" err="1"/>
              <a:t>більшої</a:t>
            </a:r>
            <a:r>
              <a:rPr lang="ru-RU" sz="2800" dirty="0"/>
              <a:t> </a:t>
            </a:r>
            <a:r>
              <a:rPr lang="ru-RU" sz="2800" dirty="0" err="1" smtClean="0"/>
              <a:t>самостійності</a:t>
            </a:r>
            <a:r>
              <a:rPr lang="en-GB" sz="2800" dirty="0" smtClean="0">
                <a:solidFill>
                  <a:srgbClr val="C00000"/>
                </a:solidFill>
              </a:rPr>
              <a:t>.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5946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infoniac.ru/upload/medialibrary/cd8/cd86d6402e49957c9791c1f76ba279e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65" y="-20920"/>
            <a:ext cx="9185677" cy="68789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496944" cy="302433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err="1"/>
              <a:t>Фінансовий</a:t>
            </a:r>
            <a:r>
              <a:rPr lang="ru-RU" dirty="0"/>
              <a:t> </a:t>
            </a:r>
            <a:r>
              <a:rPr lang="ru-RU" dirty="0" err="1"/>
              <a:t>тягар</a:t>
            </a:r>
            <a:r>
              <a:rPr lang="ru-RU" dirty="0"/>
              <a:t> </a:t>
            </a:r>
            <a:r>
              <a:rPr lang="ru-RU" dirty="0" err="1"/>
              <a:t>військових</a:t>
            </a:r>
            <a:r>
              <a:rPr lang="ru-RU" dirty="0"/>
              <a:t> </a:t>
            </a:r>
            <a:r>
              <a:rPr lang="ru-RU" dirty="0" err="1"/>
              <a:t>витрат</a:t>
            </a:r>
            <a:r>
              <a:rPr lang="ru-RU" dirty="0"/>
              <a:t> уряд </a:t>
            </a:r>
            <a:r>
              <a:rPr lang="ru-RU" dirty="0" err="1"/>
              <a:t>намагався</a:t>
            </a:r>
            <a:r>
              <a:rPr lang="ru-RU" dirty="0"/>
              <a:t> </a:t>
            </a:r>
            <a:r>
              <a:rPr lang="ru-RU" dirty="0" err="1"/>
              <a:t>перекласти</a:t>
            </a:r>
            <a:r>
              <a:rPr lang="ru-RU" dirty="0"/>
              <a:t> на </a:t>
            </a:r>
            <a:r>
              <a:rPr lang="ru-RU" dirty="0" err="1"/>
              <a:t>платників</a:t>
            </a:r>
            <a:r>
              <a:rPr lang="ru-RU" dirty="0"/>
              <a:t> </a:t>
            </a:r>
            <a:r>
              <a:rPr lang="ru-RU" dirty="0" err="1"/>
              <a:t>податків</a:t>
            </a:r>
            <a:r>
              <a:rPr lang="ru-RU" dirty="0"/>
              <a:t>: за роки </a:t>
            </a:r>
            <a:r>
              <a:rPr lang="ru-RU" dirty="0" err="1"/>
              <a:t>війни</a:t>
            </a:r>
            <a:r>
              <a:rPr lang="ru-RU" dirty="0"/>
              <a:t> </a:t>
            </a:r>
            <a:r>
              <a:rPr lang="ru-RU" dirty="0" err="1"/>
              <a:t>податки</a:t>
            </a:r>
            <a:r>
              <a:rPr lang="ru-RU" dirty="0"/>
              <a:t> </a:t>
            </a:r>
            <a:r>
              <a:rPr lang="ru-RU" dirty="0" err="1"/>
              <a:t>зросли</a:t>
            </a:r>
            <a:r>
              <a:rPr lang="ru-RU" dirty="0"/>
              <a:t> в </a:t>
            </a:r>
            <a:r>
              <a:rPr lang="ru-RU" b="1" dirty="0" err="1">
                <a:solidFill>
                  <a:srgbClr val="FF0000"/>
                </a:solidFill>
              </a:rPr>
              <a:t>шість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разів</a:t>
            </a:r>
            <a:r>
              <a:rPr lang="ru-RU" dirty="0"/>
              <a:t>. Але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явно </a:t>
            </a:r>
            <a:r>
              <a:rPr lang="ru-RU" dirty="0" err="1"/>
              <a:t>недостатньо</a:t>
            </a:r>
            <a:r>
              <a:rPr lang="ru-RU" dirty="0"/>
              <a:t>. </a:t>
            </a:r>
            <a:r>
              <a:rPr lang="ru-RU" dirty="0" err="1"/>
              <a:t>Фінансові</a:t>
            </a:r>
            <a:r>
              <a:rPr lang="ru-RU" dirty="0"/>
              <a:t> потреби </a:t>
            </a:r>
            <a:r>
              <a:rPr lang="ru-RU" dirty="0" err="1"/>
              <a:t>покривалися</a:t>
            </a:r>
            <a:r>
              <a:rPr lang="ru-RU" dirty="0"/>
              <a:t> з </a:t>
            </a:r>
            <a:r>
              <a:rPr lang="ru-RU" dirty="0" err="1"/>
              <a:t>внутрішніх</a:t>
            </a:r>
            <a:r>
              <a:rPr lang="ru-RU" dirty="0"/>
              <a:t> і </a:t>
            </a:r>
            <a:r>
              <a:rPr lang="ru-RU" dirty="0" err="1"/>
              <a:t>зовнішніх</a:t>
            </a:r>
            <a:r>
              <a:rPr lang="ru-RU" dirty="0"/>
              <a:t> </a:t>
            </a:r>
            <a:r>
              <a:rPr lang="ru-RU" dirty="0" err="1"/>
              <a:t>військових</a:t>
            </a:r>
            <a:r>
              <a:rPr lang="ru-RU" dirty="0"/>
              <a:t> </a:t>
            </a:r>
            <a:r>
              <a:rPr lang="ru-RU" dirty="0" err="1"/>
              <a:t>позик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призвело</a:t>
            </a:r>
            <a:r>
              <a:rPr lang="ru-RU" dirty="0"/>
              <a:t> до </a:t>
            </a:r>
            <a:r>
              <a:rPr lang="ru-RU" dirty="0" err="1"/>
              <a:t>величезного</a:t>
            </a:r>
            <a:r>
              <a:rPr lang="ru-RU" dirty="0"/>
              <a:t> </a:t>
            </a:r>
            <a:r>
              <a:rPr lang="ru-RU" dirty="0" err="1"/>
              <a:t>зростання</a:t>
            </a:r>
            <a:r>
              <a:rPr lang="ru-RU" dirty="0"/>
              <a:t> державного боргу. З кредитора </a:t>
            </a:r>
            <a:r>
              <a:rPr lang="ru-RU" dirty="0" err="1"/>
              <a:t>американських</a:t>
            </a:r>
            <a:r>
              <a:rPr lang="ru-RU" dirty="0"/>
              <a:t> </a:t>
            </a:r>
            <a:r>
              <a:rPr lang="ru-RU" dirty="0" err="1"/>
              <a:t>банкірів</a:t>
            </a:r>
            <a:r>
              <a:rPr lang="ru-RU" dirty="0"/>
              <a:t> Велика </a:t>
            </a:r>
            <a:r>
              <a:rPr lang="ru-RU" dirty="0" err="1"/>
              <a:t>Британія</a:t>
            </a:r>
            <a:r>
              <a:rPr lang="ru-RU" dirty="0"/>
              <a:t> </a:t>
            </a:r>
            <a:r>
              <a:rPr lang="ru-RU" dirty="0" err="1"/>
              <a:t>перетворилася</a:t>
            </a:r>
            <a:r>
              <a:rPr lang="ru-RU" dirty="0"/>
              <a:t> на </a:t>
            </a:r>
            <a:r>
              <a:rPr lang="ru-RU" dirty="0" err="1"/>
              <a:t>їхнього</a:t>
            </a:r>
            <a:r>
              <a:rPr lang="ru-RU" dirty="0"/>
              <a:t> </a:t>
            </a:r>
            <a:r>
              <a:rPr lang="ru-RU" dirty="0" err="1"/>
              <a:t>боржника</a:t>
            </a:r>
            <a:r>
              <a:rPr lang="ru-RU" dirty="0"/>
              <a:t>.</a:t>
            </a:r>
          </a:p>
        </p:txBody>
      </p:sp>
      <p:pic>
        <p:nvPicPr>
          <p:cNvPr id="1026" name="Picture 2" descr="http://ua.convdocs.org/pars_docs/refs/176/175835/175835_html_m2db3740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330" y="3143762"/>
            <a:ext cx="4872485" cy="354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3717032"/>
            <a:ext cx="21463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C000"/>
                </a:solidFill>
              </a:rPr>
              <a:t>Фото: </a:t>
            </a:r>
            <a:r>
              <a:rPr lang="ru-RU" sz="2800" b="1" dirty="0" err="1">
                <a:solidFill>
                  <a:srgbClr val="FFC000"/>
                </a:solidFill>
              </a:rPr>
              <a:t>Будинок</a:t>
            </a:r>
            <a:r>
              <a:rPr lang="ru-RU" sz="2800" b="1" dirty="0">
                <a:solidFill>
                  <a:srgbClr val="FFC000"/>
                </a:solidFill>
              </a:rPr>
              <a:t> </a:t>
            </a:r>
            <a:r>
              <a:rPr lang="ru-RU" sz="2800" b="1" dirty="0" err="1">
                <a:solidFill>
                  <a:srgbClr val="FFC000"/>
                </a:solidFill>
              </a:rPr>
              <a:t>англійського</a:t>
            </a:r>
            <a:r>
              <a:rPr lang="ru-RU" sz="2800" b="1" dirty="0">
                <a:solidFill>
                  <a:srgbClr val="FFC000"/>
                </a:solidFill>
              </a:rPr>
              <a:t> банку</a:t>
            </a:r>
            <a:endParaRPr lang="ru-RU" sz="2800" dirty="0">
              <a:solidFill>
                <a:srgbClr val="FFC000"/>
              </a:solidFill>
            </a:endParaRPr>
          </a:p>
        </p:txBody>
      </p:sp>
      <p:pic>
        <p:nvPicPr>
          <p:cNvPr id="1028" name="Picture 4" descr="http://upload.wikimedia.org/wikipedia/commons/a/a8/London.bankofengland.ar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054" y="-87077"/>
            <a:ext cx="9463254" cy="701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430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http://f11.topit.me/o/201102/10/129735344312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240868"/>
            <a:ext cx="8229600" cy="2376264"/>
          </a:xfrm>
        </p:spPr>
        <p:txBody>
          <a:bodyPr>
            <a:normAutofit/>
          </a:bodyPr>
          <a:lstStyle/>
          <a:p>
            <a:r>
              <a:rPr lang="ru-RU" sz="4000" b="1" i="1" u="sng" dirty="0">
                <a:solidFill>
                  <a:srgbClr val="FF0000"/>
                </a:solidFill>
                <a:latin typeface="Century Gothic" pitchFamily="34" charset="0"/>
              </a:rPr>
              <a:t>2. </a:t>
            </a:r>
            <a:r>
              <a:rPr lang="ru-RU" sz="4000" b="1" i="1" u="sng" dirty="0" err="1">
                <a:solidFill>
                  <a:srgbClr val="FF0000"/>
                </a:solidFill>
                <a:latin typeface="Century Gothic" pitchFamily="34" charset="0"/>
              </a:rPr>
              <a:t>Внутрішня</a:t>
            </a:r>
            <a:r>
              <a:rPr lang="ru-RU" sz="4000" b="1" i="1" u="sng" dirty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ru-RU" sz="4000" b="1" i="1" u="sng" dirty="0" err="1">
                <a:solidFill>
                  <a:srgbClr val="FF0000"/>
                </a:solidFill>
                <a:latin typeface="Century Gothic" pitchFamily="34" charset="0"/>
              </a:rPr>
              <a:t>політика</a:t>
            </a:r>
            <a:r>
              <a:rPr lang="ru-RU" sz="4000" b="1" i="1" u="sng" dirty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ru-RU" sz="4000" b="1" i="1" u="sng" dirty="0" err="1">
                <a:solidFill>
                  <a:srgbClr val="FF0000"/>
                </a:solidFill>
                <a:latin typeface="Century Gothic" pitchFamily="34" charset="0"/>
              </a:rPr>
              <a:t>кабінету</a:t>
            </a:r>
            <a:r>
              <a:rPr lang="ru-RU" sz="4000" b="1" i="1" u="sng" dirty="0">
                <a:solidFill>
                  <a:srgbClr val="FF0000"/>
                </a:solidFill>
                <a:latin typeface="Century Gothic" pitchFamily="34" charset="0"/>
              </a:rPr>
              <a:t> Д. Ллойд-Джорджа та </a:t>
            </a:r>
            <a:r>
              <a:rPr lang="ru-RU" sz="4000" b="1" i="1" u="sng" dirty="0" err="1">
                <a:solidFill>
                  <a:srgbClr val="FF0000"/>
                </a:solidFill>
                <a:latin typeface="Century Gothic" pitchFamily="34" charset="0"/>
              </a:rPr>
              <a:t>консервативних</a:t>
            </a:r>
            <a:r>
              <a:rPr lang="ru-RU" sz="4000" b="1" i="1" u="sng" dirty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ru-RU" sz="4000" b="1" i="1" u="sng" dirty="0" err="1">
                <a:solidFill>
                  <a:srgbClr val="FF0000"/>
                </a:solidFill>
                <a:latin typeface="Century Gothic" pitchFamily="34" charset="0"/>
              </a:rPr>
              <a:t>урядів</a:t>
            </a:r>
            <a:endParaRPr lang="ru-RU" sz="4000" dirty="0">
              <a:solidFill>
                <a:srgbClr val="FF0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0223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g-fotki.yandex.ru/get/6503/135322351.1d8/0_a9d15_fb3697_XL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5368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4392488" cy="922114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rgbClr val="00B0F0"/>
                </a:solidFill>
              </a:rPr>
              <a:t>Політичні</a:t>
            </a:r>
            <a:r>
              <a:rPr lang="ru-RU" b="1" dirty="0">
                <a:solidFill>
                  <a:srgbClr val="00B0F0"/>
                </a:solidFill>
              </a:rPr>
              <a:t> </a:t>
            </a:r>
            <a:r>
              <a:rPr lang="ru-RU" b="1" dirty="0" err="1">
                <a:solidFill>
                  <a:srgbClr val="00B0F0"/>
                </a:solidFill>
              </a:rPr>
              <a:t>партії</a:t>
            </a:r>
            <a:r>
              <a:rPr lang="ru-RU" b="1" dirty="0">
                <a:solidFill>
                  <a:srgbClr val="00B0F0"/>
                </a:solidFill>
              </a:rPr>
              <a:t> </a:t>
            </a:r>
            <a:r>
              <a:rPr lang="ru-RU" b="1" dirty="0" err="1">
                <a:solidFill>
                  <a:srgbClr val="00B0F0"/>
                </a:solidFill>
              </a:rPr>
              <a:t>Великої</a:t>
            </a:r>
            <a:r>
              <a:rPr lang="ru-RU" b="1" dirty="0">
                <a:solidFill>
                  <a:srgbClr val="00B0F0"/>
                </a:solidFill>
              </a:rPr>
              <a:t> </a:t>
            </a:r>
            <a:r>
              <a:rPr lang="ru-RU" b="1" dirty="0" err="1">
                <a:solidFill>
                  <a:srgbClr val="00B0F0"/>
                </a:solidFill>
              </a:rPr>
              <a:t>Британії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0032" y="332656"/>
            <a:ext cx="4176464" cy="621942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Консервативна </a:t>
            </a:r>
            <a:r>
              <a:rPr lang="ru-RU" dirty="0" err="1">
                <a:solidFill>
                  <a:srgbClr val="FF0000"/>
                </a:solidFill>
              </a:rPr>
              <a:t>партія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була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прихильною</a:t>
            </a:r>
            <a:r>
              <a:rPr lang="ru-RU" dirty="0">
                <a:solidFill>
                  <a:srgbClr val="FF0000"/>
                </a:solidFill>
              </a:rPr>
              <a:t> до </a:t>
            </a:r>
            <a:r>
              <a:rPr lang="ru-RU" dirty="0" err="1">
                <a:solidFill>
                  <a:srgbClr val="FF0000"/>
                </a:solidFill>
              </a:rPr>
              <a:t>непорушності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приватної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власності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свободи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підприємництва</a:t>
            </a:r>
            <a:r>
              <a:rPr lang="ru-RU" dirty="0">
                <a:solidFill>
                  <a:srgbClr val="FF0000"/>
                </a:solidFill>
              </a:rPr>
              <a:t>, парламентаризму в </a:t>
            </a:r>
            <a:r>
              <a:rPr lang="ru-RU" dirty="0" err="1">
                <a:solidFill>
                  <a:srgbClr val="FF0000"/>
                </a:solidFill>
              </a:rPr>
              <a:t>поєднанні</a:t>
            </a:r>
            <a:r>
              <a:rPr lang="ru-RU" dirty="0">
                <a:solidFill>
                  <a:srgbClr val="FF0000"/>
                </a:solidFill>
              </a:rPr>
              <a:t> з </a:t>
            </a:r>
            <a:r>
              <a:rPr lang="ru-RU" dirty="0" err="1">
                <a:solidFill>
                  <a:srgbClr val="FF0000"/>
                </a:solidFill>
              </a:rPr>
              <a:t>монархічними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традиціями</a:t>
            </a:r>
            <a:r>
              <a:rPr lang="ru-RU" dirty="0">
                <a:solidFill>
                  <a:srgbClr val="FF0000"/>
                </a:solidFill>
              </a:rPr>
              <a:t>. </a:t>
            </a:r>
            <a:r>
              <a:rPr lang="ru-RU" dirty="0" err="1">
                <a:solidFill>
                  <a:srgbClr val="FF0000"/>
                </a:solidFill>
              </a:rPr>
              <a:t>Ліберальна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партія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що</a:t>
            </a:r>
            <a:r>
              <a:rPr lang="ru-RU" dirty="0">
                <a:solidFill>
                  <a:srgbClr val="FF0000"/>
                </a:solidFill>
              </a:rPr>
              <a:t> переживала </a:t>
            </a:r>
            <a:r>
              <a:rPr lang="ru-RU" dirty="0" err="1">
                <a:solidFill>
                  <a:srgbClr val="FF0000"/>
                </a:solidFill>
              </a:rPr>
              <a:t>занепад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проповідувала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демократичні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свободи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поєднання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інтересів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власників</a:t>
            </a:r>
            <a:r>
              <a:rPr lang="ru-RU" dirty="0">
                <a:solidFill>
                  <a:srgbClr val="FF0000"/>
                </a:solidFill>
              </a:rPr>
              <a:t> і </a:t>
            </a:r>
            <a:r>
              <a:rPr lang="ru-RU" dirty="0" err="1">
                <a:solidFill>
                  <a:srgbClr val="FF0000"/>
                </a:solidFill>
              </a:rPr>
              <a:t>держави</a:t>
            </a:r>
            <a:r>
              <a:rPr lang="ru-RU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2050" name="Picture 2" descr="e:\vs_ist_2010_koval\keys_uchny_10\keys_y\avt\history\aoc\data\othermedia\images\08-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898856"/>
            <a:ext cx="4207148" cy="465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476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g-fotki.yandex.ru/get/6502/135322351.1d8/0_a9d10_22adeae7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04" y="-6072"/>
            <a:ext cx="9165704" cy="69084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9"/>
            <a:ext cx="8229600" cy="33843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Новою силою в </a:t>
            </a:r>
            <a:r>
              <a:rPr lang="ru-RU" dirty="0" err="1"/>
              <a:t>політичному</a:t>
            </a:r>
            <a:r>
              <a:rPr lang="ru-RU" dirty="0"/>
              <a:t> </a:t>
            </a:r>
            <a:r>
              <a:rPr lang="ru-RU" dirty="0" err="1"/>
              <a:t>житті</a:t>
            </a:r>
            <a:r>
              <a:rPr lang="ru-RU" dirty="0"/>
              <a:t> </a:t>
            </a:r>
            <a:r>
              <a:rPr lang="ru-RU" dirty="0" err="1"/>
              <a:t>Великої</a:t>
            </a:r>
            <a:r>
              <a:rPr lang="ru-RU" dirty="0"/>
              <a:t> </a:t>
            </a:r>
            <a:r>
              <a:rPr lang="ru-RU" dirty="0" err="1"/>
              <a:t>Британії</a:t>
            </a:r>
            <a:r>
              <a:rPr lang="ru-RU" dirty="0"/>
              <a:t> стала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лейбористська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партія</a:t>
            </a:r>
            <a:r>
              <a:rPr lang="ru-RU" dirty="0"/>
              <a:t>, метою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>
                <a:solidFill>
                  <a:srgbClr val="002060"/>
                </a:solidFill>
              </a:rPr>
              <a:t>демократизація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політичного</a:t>
            </a:r>
            <a:r>
              <a:rPr lang="ru-RU" dirty="0">
                <a:solidFill>
                  <a:srgbClr val="002060"/>
                </a:solidFill>
              </a:rPr>
              <a:t> ладу</a:t>
            </a:r>
            <a:r>
              <a:rPr lang="ru-RU" dirty="0"/>
              <a:t>, </a:t>
            </a:r>
            <a:r>
              <a:rPr lang="ru-RU" dirty="0" err="1">
                <a:solidFill>
                  <a:srgbClr val="002060"/>
                </a:solidFill>
              </a:rPr>
              <a:t>розширення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соціального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законодавства</a:t>
            </a:r>
            <a:r>
              <a:rPr lang="ru-RU" dirty="0"/>
              <a:t>, </a:t>
            </a:r>
            <a:r>
              <a:rPr lang="ru-RU" dirty="0" err="1"/>
              <a:t>перевага</a:t>
            </a:r>
            <a:r>
              <a:rPr lang="ru-RU" dirty="0"/>
              <a:t> </a:t>
            </a:r>
            <a:r>
              <a:rPr lang="ru-RU" dirty="0" err="1">
                <a:solidFill>
                  <a:srgbClr val="002060"/>
                </a:solidFill>
              </a:rPr>
              <a:t>державної</a:t>
            </a:r>
            <a:r>
              <a:rPr lang="ru-RU" dirty="0"/>
              <a:t> та </a:t>
            </a:r>
            <a:r>
              <a:rPr lang="ru-RU" dirty="0" err="1">
                <a:solidFill>
                  <a:srgbClr val="002060"/>
                </a:solidFill>
              </a:rPr>
              <a:t>суспільної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власності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/>
              <a:t>над </a:t>
            </a:r>
            <a:r>
              <a:rPr lang="ru-RU" dirty="0" err="1"/>
              <a:t>особистою</a:t>
            </a:r>
            <a:r>
              <a:rPr lang="ru-RU" dirty="0"/>
              <a:t>, </a:t>
            </a:r>
            <a:r>
              <a:rPr lang="ru-RU" dirty="0" err="1"/>
              <a:t>широкі</a:t>
            </a:r>
            <a:r>
              <a:rPr lang="ru-RU" dirty="0"/>
              <a:t> </a:t>
            </a:r>
            <a:r>
              <a:rPr lang="ru-RU" dirty="0" err="1">
                <a:solidFill>
                  <a:srgbClr val="002060"/>
                </a:solidFill>
              </a:rPr>
              <a:t>соціальні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реформи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79" y="3448175"/>
            <a:ext cx="8250737" cy="321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3159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bi.gazeta.pl/im/4/10680/z10680364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60648"/>
            <a:ext cx="5472608" cy="64807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За </a:t>
            </a:r>
            <a:r>
              <a:rPr lang="ru-RU" dirty="0" err="1"/>
              <a:t>підсумками</a:t>
            </a:r>
            <a:r>
              <a:rPr lang="ru-RU" dirty="0"/>
              <a:t> </a:t>
            </a:r>
            <a:r>
              <a:rPr lang="ru-RU" dirty="0" err="1"/>
              <a:t>виборів</a:t>
            </a:r>
            <a:r>
              <a:rPr lang="ru-RU" dirty="0"/>
              <a:t>, </a:t>
            </a:r>
            <a:r>
              <a:rPr lang="ru-RU" dirty="0" err="1"/>
              <a:t>було</a:t>
            </a:r>
            <a:r>
              <a:rPr lang="ru-RU" dirty="0"/>
              <a:t> сформовано </a:t>
            </a:r>
            <a:r>
              <a:rPr lang="ru-RU" dirty="0" err="1"/>
              <a:t>коаліційний</a:t>
            </a:r>
            <a:r>
              <a:rPr lang="ru-RU" dirty="0"/>
              <a:t> уряд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консерваторів</a:t>
            </a:r>
            <a:r>
              <a:rPr lang="ru-RU" dirty="0"/>
              <a:t> і </a:t>
            </a:r>
            <a:r>
              <a:rPr lang="ru-RU" dirty="0" err="1"/>
              <a:t>лібералів</a:t>
            </a:r>
            <a:r>
              <a:rPr lang="ru-RU" dirty="0"/>
              <a:t>, </a:t>
            </a:r>
            <a:r>
              <a:rPr lang="ru-RU" dirty="0" err="1"/>
              <a:t>очолюваний</a:t>
            </a:r>
            <a:r>
              <a:rPr lang="ru-RU" dirty="0"/>
              <a:t> </a:t>
            </a:r>
            <a:r>
              <a:rPr lang="ru-RU" dirty="0" err="1"/>
              <a:t>Девідом</a:t>
            </a:r>
            <a:r>
              <a:rPr lang="ru-RU" dirty="0"/>
              <a:t> Ллойд-Джорджем. </a:t>
            </a:r>
            <a:r>
              <a:rPr lang="ru-RU" dirty="0" smtClean="0"/>
              <a:t>  </a:t>
            </a:r>
          </a:p>
          <a:p>
            <a:pPr marL="0" indent="0">
              <a:buNone/>
            </a:pPr>
            <a:r>
              <a:rPr lang="ru-RU" dirty="0" smtClean="0"/>
              <a:t>Лейтмотивом </a:t>
            </a:r>
            <a:r>
              <a:rPr lang="ru-RU" dirty="0" err="1"/>
              <a:t>діяльності</a:t>
            </a:r>
            <a:r>
              <a:rPr lang="ru-RU" dirty="0"/>
              <a:t> уряду Ллойд-Джорджа </a:t>
            </a:r>
            <a:r>
              <a:rPr lang="ru-RU" dirty="0" err="1"/>
              <a:t>було</a:t>
            </a:r>
            <a:r>
              <a:rPr lang="ru-RU" dirty="0"/>
              <a:t> гасло: </a:t>
            </a:r>
            <a:r>
              <a:rPr lang="ru-RU" dirty="0">
                <a:solidFill>
                  <a:srgbClr val="C00000"/>
                </a:solidFill>
              </a:rPr>
              <a:t>«</a:t>
            </a:r>
            <a:r>
              <a:rPr lang="ru-RU" dirty="0" err="1">
                <a:solidFill>
                  <a:srgbClr val="C00000"/>
                </a:solidFill>
              </a:rPr>
              <a:t>Розбудити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Велику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Британію</a:t>
            </a:r>
            <a:r>
              <a:rPr lang="ru-RU" dirty="0" smtClean="0">
                <a:solidFill>
                  <a:srgbClr val="C00000"/>
                </a:solidFill>
              </a:rPr>
              <a:t>! </a:t>
            </a:r>
            <a:r>
              <a:rPr lang="ru-RU" dirty="0">
                <a:solidFill>
                  <a:srgbClr val="C00000"/>
                </a:solidFill>
              </a:rPr>
              <a:t>через </a:t>
            </a:r>
            <a:r>
              <a:rPr lang="ru-RU" dirty="0" err="1">
                <a:solidFill>
                  <a:srgbClr val="C00000"/>
                </a:solidFill>
              </a:rPr>
              <a:t>стимулювання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приватної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підприємницької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ініціативи</a:t>
            </a:r>
            <a:r>
              <a:rPr lang="ru-RU" dirty="0">
                <a:solidFill>
                  <a:srgbClr val="C00000"/>
                </a:solidFill>
              </a:rPr>
              <a:t>, демонтаж </a:t>
            </a:r>
            <a:r>
              <a:rPr lang="ru-RU" dirty="0" err="1">
                <a:solidFill>
                  <a:srgbClr val="C00000"/>
                </a:solidFill>
              </a:rPr>
              <a:t>системи</a:t>
            </a:r>
            <a:r>
              <a:rPr lang="ru-RU" dirty="0">
                <a:solidFill>
                  <a:srgbClr val="C00000"/>
                </a:solidFill>
              </a:rPr>
              <a:t> державного </a:t>
            </a:r>
            <a:r>
              <a:rPr lang="ru-RU" dirty="0" err="1">
                <a:solidFill>
                  <a:srgbClr val="C00000"/>
                </a:solidFill>
              </a:rPr>
              <a:t>регулювання</a:t>
            </a:r>
            <a:r>
              <a:rPr lang="ru-RU" dirty="0">
                <a:solidFill>
                  <a:srgbClr val="C00000"/>
                </a:solidFill>
              </a:rPr>
              <a:t>, </a:t>
            </a:r>
            <a:r>
              <a:rPr lang="ru-RU" dirty="0" err="1">
                <a:solidFill>
                  <a:srgbClr val="C00000"/>
                </a:solidFill>
              </a:rPr>
              <a:t>демобілізацію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армії</a:t>
            </a:r>
            <a:r>
              <a:rPr lang="ru-RU" dirty="0">
                <a:solidFill>
                  <a:srgbClr val="C00000"/>
                </a:solidFill>
              </a:rPr>
              <a:t>, </a:t>
            </a:r>
            <a:r>
              <a:rPr lang="ru-RU" dirty="0" err="1">
                <a:solidFill>
                  <a:srgbClr val="C00000"/>
                </a:solidFill>
              </a:rPr>
              <a:t>реконверсію</a:t>
            </a:r>
            <a:r>
              <a:rPr lang="ru-RU" dirty="0">
                <a:solidFill>
                  <a:srgbClr val="C00000"/>
                </a:solidFill>
              </a:rPr>
              <a:t> – </a:t>
            </a:r>
            <a:r>
              <a:rPr lang="ru-RU" dirty="0" err="1">
                <a:solidFill>
                  <a:srgbClr val="C00000"/>
                </a:solidFill>
              </a:rPr>
              <a:t>перехід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промисловості</a:t>
            </a:r>
            <a:r>
              <a:rPr lang="ru-RU" dirty="0">
                <a:solidFill>
                  <a:srgbClr val="C00000"/>
                </a:solidFill>
              </a:rPr>
              <a:t> на </a:t>
            </a:r>
            <a:r>
              <a:rPr lang="ru-RU" dirty="0" err="1">
                <a:solidFill>
                  <a:srgbClr val="C00000"/>
                </a:solidFill>
              </a:rPr>
              <a:t>мирні</a:t>
            </a:r>
            <a:r>
              <a:rPr lang="ru-RU" dirty="0">
                <a:solidFill>
                  <a:srgbClr val="C00000"/>
                </a:solidFill>
              </a:rPr>
              <a:t> рейки</a:t>
            </a:r>
            <a:r>
              <a:rPr lang="ru-RU" dirty="0" smtClean="0">
                <a:solidFill>
                  <a:srgbClr val="C00000"/>
                </a:solidFill>
              </a:rPr>
              <a:t>.»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098" name="Picture 2" descr="http://static.guim.co.uk/Guardian/world/gallery/2008/nov/08/firstworldwar/LloydGeorge2-74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60338"/>
            <a:ext cx="2801888" cy="315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TEhUUEhQVFBQXGRgXFRcYFxcXGBcUHBcXFxcXHBccHCggGBwlHBcUITEhJSkrLi4uFx8zODMsNygtLisBCgoKBQUFDgUFDisZExkrKysrKysrKysrKysrKysrKysrKysrKysrKysrKysrKysrKysrKysrKysrKysrKysrK//AABEIAQAAxQMBIgACEQEDEQH/xAAcAAABBQEBAQAAAAAAAAAAAAACAAEDBAUGBwj/xAA7EAABAwIDBQYEBAUEAwAAAAABAAIRAyEEEjEFBkFRYRMicYGR8DKhsdFCUsHhBxQjYvEzcoKiFRay/8QAFAEBAAAAAAAAAAAAAAAAAAAAAP/EABQRAQAAAAAAAAAAAAAAAAAAAAD/2gAMAwEAAhEDEQA/AOeNVP2yoOqpu0QXjVUbqqrdoonVUFzt03bqnnSD0F3tku1VZrSbgG3oF2W6G5FTEvmsH02NiZA71zIE8bafRBztCi9wJaCQPii+XqeQ66K5T2PWJgsId+UgyTE5R/dBFl7bszdrD0KQpim1wAIJcASQdZ+a0uxY0CGi2g1NtI6wg8HobBe6uaID8wkSWEDNE+IFj3o8tFt7O3CxAqTWY004dJa7+3WwmOUL1L/y1K54jpeEDNtMdoTz98EHlf8A6jNLOGVmx8TXgZmgkAGGyHC5JiLA8SuXx+GfSeWVGkEGLr3440ESHt4xpflbhwWdi8ZIhwY48nsaQRyBlB4OaiDtl6XtLYuEeSXYc0yT8VNxyjy0C47bG61WnLqcvZ/2j9fJBiGsmNVQOMKMvQWjVTCqqudIOQXRVTCsqjn/ADTByC52yNtdUg5HnQXhVTKqKg5JIAJTSonPSzoDLikb9FCXJFyCQIqJGYZpyyJjlN/OFBmU2FguuJAknwAQei7o4Km+qIa1zRMFgzZSTMljpgkGDxblHAgj1WrtBtNoDdIkE8l5xung20qpqNaGZmtuMxDhybJgEEEGdIXoDMM6rBcCBwzRPyQQM2m83uY1jlp+6hrYt1wCMv5T6jw8Qtuhs9jdBrqgxOCaeCDlsS68umRx4+o1VHEuEy2J5g/Vb20MAOSzXbOAvCCrh6hd8WvC6lqUeIJ9Zumc0NUNTFcEENV9RmgDvJVqdSs8lrG5Z4E2B9LK32spMaBAHPu9J4fMoOe3i3MrVf6jeyFQWeA4AO5HoVw+1dkVcO7LVYW8jqD4EL07E1HSCDqDE/i5g/us7F4cPBZUkt4A3LDGoPEIPNISIWrtzZRomY7pNj9FkygdyQCGU8oCARAIAUWZAeVJCHJIIHFNmSqOugQGXpi5RynCAsy1t26DX12h5AaLmdDGgjjJhY63t1C0V2EiXA2HWdY4x9Qg9u3f2aGsbrc5oJMAzJt4/wCV1jRCztiUu4D09/JaJKB1DWfZQYrGAKnjMUY8vBAeIeP1WVjakD6e/RBicUQL6rDxeLJ4oHxNfqs+rUTPqqB7wguUaisObqNVm0D1V4vkIKr6mYlh4wddDxP1RMMd03jidfEe/VVcW2SPryP2Ks0HF4E6jU8vHpogp7ToNqU3MI4afZebYqmWOLTYiy9Rx35hrxHPquH3pw4lr28dft4hBgSnlRynBQSAp5QNThBM0pIAUkENQoZQkpBA0pJkxQStN1q7t5u1aG6lzATyEyfWIWO0rrNwsK52Kpgcw6LRbRxnSEH0Js7/AE22y2FuSfFutEoKDwNT4J8RUEWH6fWEGHjK7s4jNbo77JVHOP4T1mB8tfkjeCal5A5TwU7qjYdBAiyDIxtIkDTlqfssXFOAMQfK60cbjhJ7xMaafZc9Xry4mT6oBq1DyPoqr6vvRFUd7lVqh5ILtB6sirb5/dZtB6uZrBBNUbJspaVota/+FVpVr3Nj8iFZeeWmtkCx9KWnL58x9wuM2q6zg6/1nmuoxdcjpyNhPRcxtqhmHaNtwPU8kHI1BdMHK5tKkLGRPEKgglaUUqKUQKCZiSFpCSCIhCSjqKIoFKRKElPKB8y7n+HFf+syNZykcY1nTr/1XCBdTuRtUUawBHxkCfkD0QfQVOoInnxWbj60XlY+Nx9RjA+BHKY8vouD2rvZUkgkDpItdB3GM2iRF1UxONgvb+YA/L36LiqG85qOaw2JcBPiug3ia5jg4aloQVsftEN1d4lYtTbrNL+I1lZG0yRJJWd/N5bNGYoOgrbQLgezB+l+ccEqOLeCJBPOfusf/wAlVa4NLQCbwACeI0mxsbG61cJj4s/jpIjXgQdPd0G5QrBwBHmrtF8rGY+DaLrUoFAZHDrb9VO2sR79U2qq495ERyPqgDH4gDlBv/hZZ717weis4GiXkGoLtJyptqY4tqU2EDK8hp5ieKDm942xl09FhArb3mnMAeEhYYQOEYQImlBM1JM1JBFUUZKJ5UTigeUpQpSgJS4arlcHETBmFXlOCg9H2rtd+LweHqNDiGuNKowTd/4JjWbLL2ruhXDWnsyS4Bz3uOWCZzMgwLW6rU/hC0VHVqTogdnUE8wTP6XW9vbjMW4mmxhDT+IASR9UHA4Dd2o6o1kgAmGkGTPL6L1LfakGMY3iGgHqYuqm4e7r21W1aoMg2B4Id+sZmrEckHn+17tI5ot3NmUXDM9zi4Gw0APPqrWLYFJhGNgiEE1bZ9E1M4+LmLXi/mmxGBpOBEX/ADan58Faw+zRBhx98Uww4Fp9z+6Cpg6HPh4n6lalIWQU2BqcGEFgVFFiyLKJtRNVMgIJaNdgcQXAOHDiqG8FHNWw723aXwY5i6h3gw4BFQGC0X6hR7ELjSpl/F5cPABBR35pw9nULlpXab+gFtMjr9FxSBwjCjRNKCdjkkDSkgByicpHFRkoGSlIoSgIoZSCZB3n8I8VlxTx+amfk5v6Er1xveNwOfn7+i8C3PxfZ4ui7gXZT4O7v1IXuP8AMRAQdBg3tB8BK8y3wrtdVOXWbrax23cvbNa7vwIHNomVwFfaMhz6hQNWrA+Kh2bi+8QbELPpbcDnRkge9VFiKkVM7PNB2tOtZQ5hKyMHjsw1VxtVBfa+U5EqpRqq0x03QSNamq6IglUFkGU5jnvd2o7vATwT4irl7xsPhYOnEqxVcxxLM8EarnN4MaC4NYZDBH3QT704sPpsHHVcurm0as5bzZUigcIggBRhASdMEkAP1UZR1CoyUCBSQpwgcoE5QhBLSqFpBGoII8QZC92wmIzta8cWhw8xK8FXsO4GK7TCUp1YHMP/ABNvlCDU2ZsrK99Z4DiRlE3FzJHU6Lmt7N3cxP8ALw3RzmwYEmBl5ai3Vd9jasUWkaSJ5Xlunn81x+A21mxNdztMrWg8MwOYeN59Ag4NuyH03OY78OWfO/vwQUKRzN/uH2+667G1BbN8RLi7y7ot4knzXP4RlqZtmGp8BB+QCBhh8p6H5FXKbrLKqbTu5p5yFoYZ+ZoI5ILjDdX8O6yyc/eA6FX6DkF8BFNlGHDmpAEGBtOgC9zuYj5LjatSHea9HGzzVLj8NMXe86RyXn22HUzWf2XwTY8+qCAuQpmpFA7VIFGEbUBhJJJBHUURKmqaqB4QMUsyEpBAUp5QymJQOSvQ/wCFWMtWpHo8eYyn6NXnJW9uTtHscXTJ+F0sd/y0PrlQeq7OrVMRUdSI/pNFzN82Ykj/AOQuc3gwtGi8Q9wfILupbMG/GSu62VlYxwAuSSVgbZ3cOIqF8IPPq9XNULs0zNpI11+as4ZwaOeun1U+O3cqMdBFgqz8CWaoKW12Z7gRCn2PUIEHgpDTtdFhaeVBanvjzWjRWSHy7wV3twAgv5oVoFrafa1ninSHHi4/laOKy8ZjaeFZnxHeqG9OiDfo5/IdFw+2ds1cS/PVdMWa0Wa0cgOCDW3k3qdX/pUh2VAWDBq7q48fBc2Ck1MEErUQQNRygdECgCNqAwEk4CSCOsbqBylqqJyAUyIBCgcJQkEoQCnBTkJmibBB7PuRt1uIpCT/AFG2qDjI4+BXSbQ2sKbDELwfZGKqUKrDSvUJAgHWTGU+K9C3upYilZwsRIcLi40QTbU2uHiZ5LDrYkOM8FhOruiHEeMpqbnHjog16zxwVM1tSh7WRAV3AbJqVRIGVnFx/TmgoYNxcYaJJ5KzjdsNwwhsPr89W0+vUqTbddmEp5Kf+o7jx/3HpyC4l7pJJvKA8TiHVHF73Fzjck3JUaZGECKQQyiCCVqJCESBBGEARhBI0pJgkgiqKIqZ6hcgZyEp0xQOEik1MgZXcvZtk/EfkiwtENb2jv8AiOZ5qlVqZjJQaW7eOZRxdKrVaXMY7M4DW2noYPkvd8BtbC49pDHhw5GxafAr5/FCGi3fdoOQWm+scOBTok9pYve3UHkCg7bejdg0nzklp0cBY/ZUMHuq998sDmbLd/hvt7E4rNQruztA+NwAIHU6Hgpsdt8B7mNg5SQSDIsYt0QR4Ddmmy7++eXD90O8u1GYalmOulNuku+wTVt4GMYXPMAcOJPILzHeDbD8TUL36CzG8Gt5fSSgpYvEuqvL3mXG5+3goEkggQCclMSkgSIIU4QTNCJA1SIEiCEBEEBtCSdqSCB6icpXqMoASTpwEDBX9mYLOZNmi5P6J9l4AvMn4Vq7XqCkwMbYlBi7TxOZ0N+EWAUWBw+Yyfhbdx/RQwSVpCie7Rbqbv8AHj6INHYGAdWqGodNG++i7TBbBYBoCSfMkqLZlFtJgmGtA1NhbqquN3saKfaU82UOytdYZnQZIGsAxdBs7dwrdnUyXOAzfEG3ImwnzXC7Z2jRe5raLTmJu4EiAYP3Wft/b78U6TmLjElzi5zoFm8g0GSAOaip0+zEfiPxHl0CAsdXJaGF5cBOqzntVh7pTBiCqQhhWnskA++X6KNw5IIYSTlCgRRNSARtagNiOEmtRIBaEYCelSLjDQSeAAkoywixEH9UAhJSNakgrOCEhWjTQupoKmVWcBhC90DTj4Ici6fZODDGj8xuUFnC4cMbawC5HaeJL3k+Q8F0O3cVlZAtNlyobJgcSgu4Joa01Tws0c3c1uYTZz8NR/mHsLqr/gbrlHNw5nkrG5+zmVapzAObRAMcC7Weui1Ns7xMaCAROmsfSXfRByOJdisS8MdmidDLWDqRor+9DqDKdPDsdndTESDadSTwmVTrbaqPOVtp1gBvzu4qClh/xv8AGJ1KCHCUuzEnU6Dl+91E96LFV5Ps++ChiUBgo4jzSpt+SaqUCrUpsCfDhPsKq/M2xCnY5PVPmgpFydolO8KzhaPH0QC2nCcNVl7dL38OFov6qJx5IGaihC1WRTQXNgYptKo5ztTTcGnk8xB+RVY3uTrqUDWoqhQECElDmSQFmCAuUZegzoLmz6WaoOQuV07XACfVYmw2annYK/tKvlaRyCDC2xicz+gUeBaAHVDwsP8AcVWcZKuY0ZabGDxd4oN7dii84XEOp/G8hvlxi+t1lO2FWJjKdYXRbmgtw5ceJcRwtYEk8BbxWjicaKbACZqvmBpDejfwt66oOYrYFtMBgiReo8cf7QVmY2vwC0NqYrUc1hvuUAgKxTp2+iWEp5nAWHir+Iw5aBEEe+HsIKbTyUDwrEX9+qhcdUANamqPhBVr8lASgYlaOAYYVOhSzOAWwYa1BVrFVpQ1qklKnqgt4dnFXMtpTYejbkixFUC3v3ZBUquUJcmcUggkBST02pIIXIEZU2Bo5qjR1QdDs/D5aY5x89Vm7brWjit2oIaTyC5LHVczigjwbJe0df3VnbDu/wCSbZLJcTyHv9VHtE98oO4w2Mp4emxjiJbSzRExHEjiSTYeawX1HAOqVCTUqXvq1s2b6IdlVf6T6j+8557zjclo0aOV59AFn4rFZjM/4QVq9QudKZrE7W3UoEIJKDLaKc1SDBtBuORGscvJQ022TV3hgv719OCBsU4C5geHvosurVJSrVC4oYsgEBJPCkYxBc2dT4osXU9ETLNVSqZQQlWMGySoAFe2fa54fVBoPsIHis2rUlS1ak6qIwgiARtCZECglZbRJOEkFdwWnsClLy7kI8ys0hdRu/g4p5vzGfSyCTHPyUyVyD10G8Nb8IXPlBe2QYzeX6qFuHNWrlGnE8gNShwromNY9TwC1Q3smZPxOu89eXl90EOOqjKGNs0WAWc7VTVLqPKgTFIxk9ff7J6beKldWDB1QNXeKYvrwWTWqFxlFXeXGSha1A9KmlUCnULwgjVmgwKuApGoLOIqclUKIpoQMAtFndYBx1KpUm3CnrVMxQM+pKjlStw5KNtH378kEACNoU4aJT2QM1idSSkg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246974"/>
            <a:ext cx="2803593" cy="3340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307648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gazeta.lv/images/London_Fog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9123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2" name="Picture 2" descr="e:\vs_ist_2010_koval\keys_uchny_10\keys_y\avt\history\aoc\data\slide\image16.files\image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645024"/>
            <a:ext cx="4916066" cy="30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3312368" cy="63367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000" dirty="0"/>
              <a:t>У лютому 1918 р. у </a:t>
            </a:r>
            <a:r>
              <a:rPr lang="ru-RU" sz="3000" dirty="0" err="1"/>
              <a:t>країні</a:t>
            </a:r>
            <a:r>
              <a:rPr lang="ru-RU" sz="3000" dirty="0"/>
              <a:t> </a:t>
            </a:r>
            <a:r>
              <a:rPr lang="ru-RU" sz="3000" dirty="0" err="1"/>
              <a:t>було</a:t>
            </a:r>
            <a:r>
              <a:rPr lang="ru-RU" sz="3000" dirty="0"/>
              <a:t> проведено </a:t>
            </a:r>
            <a:r>
              <a:rPr lang="ru-RU" sz="3000" dirty="0" err="1"/>
              <a:t>чергову</a:t>
            </a:r>
            <a:r>
              <a:rPr lang="ru-RU" sz="3000" dirty="0"/>
              <a:t> реформу </a:t>
            </a:r>
            <a:r>
              <a:rPr lang="ru-RU" sz="3000" dirty="0" err="1"/>
              <a:t>виборчого</a:t>
            </a:r>
            <a:r>
              <a:rPr lang="ru-RU" sz="3000" dirty="0"/>
              <a:t> права. </a:t>
            </a:r>
            <a:r>
              <a:rPr lang="ru-RU" sz="3000" dirty="0" err="1"/>
              <a:t>Кількість</a:t>
            </a:r>
            <a:r>
              <a:rPr lang="ru-RU" sz="3000" dirty="0"/>
              <a:t> </a:t>
            </a:r>
            <a:r>
              <a:rPr lang="ru-RU" sz="3000" dirty="0" err="1"/>
              <a:t>виборців</a:t>
            </a:r>
            <a:r>
              <a:rPr lang="ru-RU" sz="3000" dirty="0"/>
              <a:t> </a:t>
            </a:r>
            <a:r>
              <a:rPr lang="ru-RU" sz="3000" dirty="0" err="1"/>
              <a:t>зросла</a:t>
            </a:r>
            <a:r>
              <a:rPr lang="ru-RU" sz="3000" dirty="0"/>
              <a:t> з 8 млн. до 21 млн. </a:t>
            </a:r>
            <a:r>
              <a:rPr lang="ru-RU" sz="3000" dirty="0" err="1"/>
              <a:t>осіб</a:t>
            </a:r>
            <a:r>
              <a:rPr lang="ru-RU" sz="3000" dirty="0"/>
              <a:t>, </a:t>
            </a:r>
            <a:r>
              <a:rPr lang="ru-RU" sz="3000" dirty="0" err="1">
                <a:solidFill>
                  <a:srgbClr val="FFFF00"/>
                </a:solidFill>
              </a:rPr>
              <a:t>уперше</a:t>
            </a:r>
            <a:r>
              <a:rPr lang="ru-RU" sz="3000" dirty="0">
                <a:solidFill>
                  <a:srgbClr val="FFFF00"/>
                </a:solidFill>
              </a:rPr>
              <a:t> </a:t>
            </a:r>
            <a:r>
              <a:rPr lang="ru-RU" sz="3000" dirty="0" err="1">
                <a:solidFill>
                  <a:srgbClr val="FFFF00"/>
                </a:solidFill>
              </a:rPr>
              <a:t>виборчі</a:t>
            </a:r>
            <a:r>
              <a:rPr lang="ru-RU" sz="3000" dirty="0">
                <a:solidFill>
                  <a:srgbClr val="FFFF00"/>
                </a:solidFill>
              </a:rPr>
              <a:t> права </a:t>
            </a:r>
            <a:r>
              <a:rPr lang="ru-RU" sz="3000" dirty="0" err="1">
                <a:solidFill>
                  <a:srgbClr val="FFFF00"/>
                </a:solidFill>
              </a:rPr>
              <a:t>набули</a:t>
            </a:r>
            <a:r>
              <a:rPr lang="ru-RU" sz="3000" dirty="0">
                <a:solidFill>
                  <a:srgbClr val="FFFF00"/>
                </a:solidFill>
              </a:rPr>
              <a:t> </a:t>
            </a:r>
            <a:r>
              <a:rPr lang="ru-RU" sz="3000" dirty="0" err="1">
                <a:solidFill>
                  <a:srgbClr val="FFFF00"/>
                </a:solidFill>
              </a:rPr>
              <a:t>жінки</a:t>
            </a:r>
            <a:r>
              <a:rPr lang="ru-RU" sz="3000" dirty="0">
                <a:solidFill>
                  <a:srgbClr val="FFFF00"/>
                </a:solidFill>
              </a:rPr>
              <a:t> </a:t>
            </a:r>
            <a:r>
              <a:rPr lang="ru-RU" sz="3000" dirty="0" err="1">
                <a:solidFill>
                  <a:srgbClr val="FFFF00"/>
                </a:solidFill>
              </a:rPr>
              <a:t>віком</a:t>
            </a:r>
            <a:r>
              <a:rPr lang="ru-RU" sz="3000" dirty="0">
                <a:solidFill>
                  <a:srgbClr val="FFFF00"/>
                </a:solidFill>
              </a:rPr>
              <a:t> </a:t>
            </a:r>
            <a:r>
              <a:rPr lang="ru-RU" sz="3000" dirty="0" err="1">
                <a:solidFill>
                  <a:srgbClr val="FFFF00"/>
                </a:solidFill>
              </a:rPr>
              <a:t>понад</a:t>
            </a:r>
            <a:r>
              <a:rPr lang="ru-RU" sz="3000" dirty="0">
                <a:solidFill>
                  <a:srgbClr val="FFFF00"/>
                </a:solidFill>
              </a:rPr>
              <a:t> 30 </a:t>
            </a:r>
            <a:r>
              <a:rPr lang="ru-RU" sz="3000" dirty="0" err="1">
                <a:solidFill>
                  <a:srgbClr val="FFFF00"/>
                </a:solidFill>
              </a:rPr>
              <a:t>років</a:t>
            </a:r>
            <a:r>
              <a:rPr lang="ru-RU" sz="3000" dirty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563888" y="290976"/>
            <a:ext cx="54006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/>
              <a:t>Після</a:t>
            </a:r>
            <a:r>
              <a:rPr lang="ru-RU" sz="2800" dirty="0"/>
              <a:t> </a:t>
            </a:r>
            <a:r>
              <a:rPr lang="ru-RU" sz="2800" dirty="0" err="1"/>
              <a:t>виборів</a:t>
            </a:r>
            <a:r>
              <a:rPr lang="ru-RU" sz="2800" dirty="0"/>
              <a:t> </a:t>
            </a:r>
            <a:r>
              <a:rPr lang="ru-RU" sz="2800" dirty="0" err="1"/>
              <a:t>було</a:t>
            </a:r>
            <a:r>
              <a:rPr lang="ru-RU" sz="2800" dirty="0"/>
              <a:t> </a:t>
            </a:r>
            <a:r>
              <a:rPr lang="ru-RU" sz="2800" dirty="0" err="1"/>
              <a:t>прийнято</a:t>
            </a:r>
            <a:r>
              <a:rPr lang="ru-RU" sz="2800" dirty="0"/>
              <a:t> </a:t>
            </a:r>
            <a:r>
              <a:rPr lang="ru-RU" sz="2800" dirty="0" err="1"/>
              <a:t>програми</a:t>
            </a:r>
            <a:r>
              <a:rPr lang="ru-RU" sz="2800" dirty="0"/>
              <a:t> </a:t>
            </a:r>
            <a:r>
              <a:rPr lang="ru-RU" sz="2800" dirty="0" err="1"/>
              <a:t>допомоги</a:t>
            </a:r>
            <a:r>
              <a:rPr lang="ru-RU" sz="2800" dirty="0"/>
              <a:t> </a:t>
            </a:r>
            <a:r>
              <a:rPr lang="ru-RU" sz="2800" dirty="0" err="1"/>
              <a:t>безробітним</a:t>
            </a:r>
            <a:r>
              <a:rPr lang="ru-RU" sz="2800" dirty="0"/>
              <a:t> та </a:t>
            </a:r>
            <a:r>
              <a:rPr lang="ru-RU" sz="2800" dirty="0" err="1"/>
              <a:t>будівництва</a:t>
            </a:r>
            <a:r>
              <a:rPr lang="ru-RU" sz="2800" dirty="0"/>
              <a:t> </a:t>
            </a:r>
            <a:r>
              <a:rPr lang="ru-RU" sz="2800" dirty="0" err="1"/>
              <a:t>дешевих</a:t>
            </a:r>
            <a:r>
              <a:rPr lang="ru-RU" sz="2800" dirty="0"/>
              <a:t> </a:t>
            </a:r>
            <a:r>
              <a:rPr lang="ru-RU" sz="2800" dirty="0" err="1"/>
              <a:t>жител</a:t>
            </a:r>
            <a:r>
              <a:rPr lang="ru-RU" sz="2800" dirty="0"/>
              <a:t> для </a:t>
            </a:r>
            <a:r>
              <a:rPr lang="ru-RU" sz="2800" dirty="0" err="1"/>
              <a:t>малозабезпечених</a:t>
            </a:r>
            <a:r>
              <a:rPr lang="ru-RU" sz="2800" dirty="0"/>
              <a:t>. У </a:t>
            </a:r>
            <a:r>
              <a:rPr lang="ru-RU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1918 </a:t>
            </a:r>
            <a:r>
              <a:rPr lang="ru-RU" sz="2800" dirty="0"/>
              <a:t>р. </a:t>
            </a:r>
            <a:r>
              <a:rPr lang="ru-RU" sz="2800" dirty="0" err="1"/>
              <a:t>запроваджено</a:t>
            </a:r>
            <a:r>
              <a:rPr lang="ru-RU" sz="2800" dirty="0"/>
              <a:t> </a:t>
            </a:r>
            <a:r>
              <a:rPr lang="ru-RU" sz="2800" dirty="0">
                <a:solidFill>
                  <a:srgbClr val="FFFF00"/>
                </a:solidFill>
              </a:rPr>
              <a:t>8-річну</a:t>
            </a:r>
            <a:r>
              <a:rPr lang="ru-RU" sz="2800" dirty="0"/>
              <a:t>, а </a:t>
            </a:r>
            <a:r>
              <a:rPr lang="ru-RU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1921</a:t>
            </a:r>
            <a:r>
              <a:rPr lang="ru-RU" sz="2800" dirty="0"/>
              <a:t> р. – </a:t>
            </a:r>
            <a:r>
              <a:rPr lang="ru-RU" sz="2800" dirty="0">
                <a:solidFill>
                  <a:srgbClr val="FFFF00"/>
                </a:solidFill>
              </a:rPr>
              <a:t>9-річну </a:t>
            </a:r>
            <a:r>
              <a:rPr lang="ru-RU" sz="2800" dirty="0" err="1">
                <a:solidFill>
                  <a:srgbClr val="FFFF00"/>
                </a:solidFill>
              </a:rPr>
              <a:t>безкоштовну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обов’язкову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освіту</a:t>
            </a:r>
            <a:r>
              <a:rPr lang="ru-RU" sz="28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5482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1834</TotalTime>
  <Words>1149</Words>
  <Application>Microsoft Office PowerPoint</Application>
  <PresentationFormat>Экран (4:3)</PresentationFormat>
  <Paragraphs>65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2. Внутрішня політика кабінету Д. Ллойд-Джорджа та консервативних урядів</vt:lpstr>
      <vt:lpstr>Політичні партії Великої Британії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3. Внутрішня політика консервативних і лейбористських урядів у 20–30-х рр.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Pandorica</dc:creator>
  <cp:lastModifiedBy>Pandorica</cp:lastModifiedBy>
  <cp:revision>22</cp:revision>
  <dcterms:created xsi:type="dcterms:W3CDTF">2014-03-31T18:53:54Z</dcterms:created>
  <dcterms:modified xsi:type="dcterms:W3CDTF">2014-04-07T19:52:22Z</dcterms:modified>
</cp:coreProperties>
</file>