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697360"/>
          </a:xfrm>
        </p:spPr>
        <p:txBody>
          <a:bodyPr>
            <a:noAutofit/>
          </a:bodyPr>
          <a:lstStyle/>
          <a:p>
            <a:r>
              <a:rPr lang="ru-RU" sz="6600" i="1" dirty="0" smtClean="0">
                <a:solidFill>
                  <a:schemeClr val="bg1"/>
                </a:solidFill>
              </a:rPr>
              <a:t>З</a:t>
            </a:r>
            <a:r>
              <a:rPr lang="uk-UA" sz="6600" i="1" dirty="0" err="1" smtClean="0">
                <a:solidFill>
                  <a:schemeClr val="bg1"/>
                </a:solidFill>
              </a:rPr>
              <a:t>асоби</a:t>
            </a:r>
            <a:r>
              <a:rPr lang="uk-UA" sz="6600" i="1" dirty="0" smtClean="0">
                <a:solidFill>
                  <a:schemeClr val="bg1"/>
                </a:solidFill>
              </a:rPr>
              <a:t> масової інформації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5093002"/>
            <a:ext cx="4915094" cy="1752600"/>
          </a:xfrm>
        </p:spPr>
        <p:txBody>
          <a:bodyPr/>
          <a:lstStyle/>
          <a:p>
            <a:r>
              <a:rPr lang="uk-UA" dirty="0" smtClean="0"/>
              <a:t>Учениці 11-А класу</a:t>
            </a:r>
          </a:p>
          <a:p>
            <a:r>
              <a:rPr lang="uk-UA" dirty="0" err="1" smtClean="0"/>
              <a:t>Возної</a:t>
            </a:r>
            <a:r>
              <a:rPr lang="uk-UA" dirty="0" smtClean="0"/>
              <a:t> Руслани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306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10000"/>
                  </a:schemeClr>
                </a:solidFill>
              </a:rPr>
              <a:t>Інтернет - ЗМІ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З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появою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і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поширенням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мережі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r>
              <a:rPr lang="ru-RU" sz="2400" b="1" dirty="0" err="1" smtClean="0">
                <a:solidFill>
                  <a:schemeClr val="bg1">
                    <a:lumMod val="10000"/>
                  </a:schemeClr>
                </a:solidFill>
              </a:rPr>
              <a:t>Інтернет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bg1">
                    <a:lumMod val="10000"/>
                  </a:schemeClr>
                </a:solidFill>
              </a:rPr>
              <a:t>з'явилися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інтернет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-ЗМІ. Вони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швидко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завоювали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популярність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хоча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їхня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аудиторія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поки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що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набагато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менша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ніж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«</a:t>
            </a:r>
            <a:r>
              <a:rPr lang="ru-RU" sz="2400" b="1" dirty="0" err="1" smtClean="0">
                <a:solidFill>
                  <a:schemeClr val="bg1">
                    <a:lumMod val="10000"/>
                  </a:schemeClr>
                </a:solidFill>
              </a:rPr>
              <a:t>традиційних</a:t>
            </a: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 ЗМІ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.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Майже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всі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ЗМІ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мають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 сайт и в </a:t>
            </a:r>
            <a:r>
              <a:rPr lang="ru-RU" sz="2400" b="1" dirty="0" err="1" smtClean="0">
                <a:solidFill>
                  <a:schemeClr val="bg1">
                    <a:lumMod val="10000"/>
                  </a:schemeClr>
                </a:solidFill>
              </a:rPr>
              <a:t>Інтернеті</a:t>
            </a: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.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Звичайно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основні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доходи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інтернет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-ЗМІ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надходять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також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від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реклами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хоча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ЗМІ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може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бути і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спонсорованим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і як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мовний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орган будь-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якої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організації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.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Питання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про те,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наскільки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рівноправні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поняття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ЗМІ та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інтернет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-ЗМІ, є предметом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чисельних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обговорень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і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судових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позовів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у </a:t>
            </a:r>
            <a:r>
              <a:rPr lang="ru-RU" sz="2400" b="1" dirty="0" err="1">
                <a:solidFill>
                  <a:schemeClr val="bg1">
                    <a:lumMod val="10000"/>
                  </a:schemeClr>
                </a:solidFill>
              </a:rPr>
              <a:t>всьому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bg1">
                    <a:lumMod val="10000"/>
                  </a:schemeClr>
                </a:solidFill>
              </a:rPr>
              <a:t>світі</a:t>
            </a:r>
            <a:endParaRPr lang="ru-RU" sz="24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400" b="1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098" name="Picture 2" descr="C:\Users\777\Desktop\фото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21" r="4687" b="6924"/>
          <a:stretch/>
        </p:blipFill>
        <p:spPr bwMode="auto">
          <a:xfrm>
            <a:off x="5095876" y="4281053"/>
            <a:ext cx="3618634" cy="257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430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Засоби масової інформації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Засоби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масової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інформації</a:t>
            </a:r>
            <a:r>
              <a:rPr lang="ru-RU" b="1" dirty="0" smtClean="0">
                <a:solidFill>
                  <a:schemeClr val="bg1"/>
                </a:solidFill>
              </a:rPr>
              <a:t>-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преса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радіо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телебачення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інтернет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кінематограф</a:t>
            </a:r>
            <a:r>
              <a:rPr lang="ru-RU" dirty="0">
                <a:solidFill>
                  <a:schemeClr val="bg1"/>
                </a:solidFill>
              </a:rPr>
              <a:t>, звукозаписи та </a:t>
            </a:r>
            <a:r>
              <a:rPr lang="ru-RU" dirty="0" err="1">
                <a:solidFill>
                  <a:schemeClr val="bg1"/>
                </a:solidFill>
              </a:rPr>
              <a:t>відеозаписи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відеотекст</a:t>
            </a:r>
            <a:r>
              <a:rPr lang="ru-RU" dirty="0">
                <a:solidFill>
                  <a:schemeClr val="bg1"/>
                </a:solidFill>
              </a:rPr>
              <a:t>, телетекст, </a:t>
            </a:r>
            <a:r>
              <a:rPr lang="ru-RU" dirty="0" err="1">
                <a:solidFill>
                  <a:schemeClr val="bg1"/>
                </a:solidFill>
              </a:rPr>
              <a:t>рекламні</a:t>
            </a:r>
            <a:r>
              <a:rPr lang="ru-RU" dirty="0">
                <a:solidFill>
                  <a:schemeClr val="bg1"/>
                </a:solidFill>
              </a:rPr>
              <a:t> щити та </a:t>
            </a:r>
            <a:r>
              <a:rPr lang="ru-RU" dirty="0" err="1">
                <a:solidFill>
                  <a:schemeClr val="bg1"/>
                </a:solidFill>
              </a:rPr>
              <a:t>панелі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домашні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відеоцентри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поєднують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телевізійні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телефонні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комп'ютерні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інші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лінії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зв'язку</a:t>
            </a:r>
            <a:r>
              <a:rPr lang="ru-RU" dirty="0">
                <a:solidFill>
                  <a:schemeClr val="bg1"/>
                </a:solidFill>
              </a:rPr>
              <a:t>. 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74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Засоби масової інформації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777\Desktop\фото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979" y="1484784"/>
            <a:ext cx="5179043" cy="3444064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777\Desktop\фото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25636"/>
            <a:ext cx="4561060" cy="3893588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777\Desktop\фото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581128"/>
            <a:ext cx="2880320" cy="1800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757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dirty="0" err="1">
                <a:solidFill>
                  <a:schemeClr val="bg1"/>
                </a:solidFill>
                <a:effectLst/>
              </a:rPr>
              <a:t>Основні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етапи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розвитку</a:t>
            </a:r>
            <a:r>
              <a:rPr lang="ru-RU" dirty="0">
                <a:solidFill>
                  <a:schemeClr val="bg1"/>
                </a:solidFill>
                <a:effectLst/>
              </a:rPr>
              <a:t> ЗМІ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55000" lnSpcReduction="20000"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1) До початку </a:t>
            </a:r>
            <a:r>
              <a:rPr lang="ru-RU" sz="4400" b="1" dirty="0" err="1">
                <a:solidFill>
                  <a:schemeClr val="bg1"/>
                </a:solidFill>
              </a:rPr>
              <a:t>нашої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ери</a:t>
            </a:r>
            <a:r>
              <a:rPr lang="ru-RU" sz="4400" b="1" dirty="0">
                <a:solidFill>
                  <a:schemeClr val="bg1"/>
                </a:solidFill>
              </a:rPr>
              <a:t> — </a:t>
            </a:r>
            <a:r>
              <a:rPr lang="ru-RU" sz="4400" b="1" dirty="0" err="1">
                <a:solidFill>
                  <a:schemeClr val="bg1"/>
                </a:solidFill>
              </a:rPr>
              <a:t>прагазетні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явища</a:t>
            </a:r>
            <a:r>
              <a:rPr lang="ru-RU" sz="4400" b="1" dirty="0">
                <a:solidFill>
                  <a:schemeClr val="bg1"/>
                </a:solidFill>
              </a:rPr>
              <a:t>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2) з початку </a:t>
            </a:r>
            <a:r>
              <a:rPr lang="ru-RU" sz="4400" b="1" dirty="0" err="1">
                <a:solidFill>
                  <a:schemeClr val="bg1"/>
                </a:solidFill>
              </a:rPr>
              <a:t>нашої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ери</a:t>
            </a:r>
            <a:r>
              <a:rPr lang="ru-RU" sz="4400" b="1" dirty="0">
                <a:solidFill>
                  <a:schemeClr val="bg1"/>
                </a:solidFill>
              </a:rPr>
              <a:t> до XV ст. н. е. — </a:t>
            </a:r>
            <a:r>
              <a:rPr lang="ru-RU" sz="4400" b="1" dirty="0" err="1">
                <a:solidFill>
                  <a:schemeClr val="bg1"/>
                </a:solidFill>
              </a:rPr>
              <a:t>епоха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рукописних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видань</a:t>
            </a:r>
            <a:r>
              <a:rPr lang="ru-RU" sz="4400" b="1" dirty="0">
                <a:solidFill>
                  <a:schemeClr val="bg1"/>
                </a:solidFill>
              </a:rPr>
              <a:t>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3) з XV ст. до XVII ст. — </a:t>
            </a:r>
            <a:r>
              <a:rPr lang="ru-RU" sz="4400" b="1" dirty="0" err="1">
                <a:solidFill>
                  <a:schemeClr val="bg1"/>
                </a:solidFill>
              </a:rPr>
              <a:t>винахід</a:t>
            </a:r>
            <a:r>
              <a:rPr lang="ru-RU" sz="4400" b="1" dirty="0">
                <a:solidFill>
                  <a:schemeClr val="bg1"/>
                </a:solidFill>
              </a:rPr>
              <a:t> і </a:t>
            </a:r>
            <a:r>
              <a:rPr lang="ru-RU" sz="4400" b="1" dirty="0" err="1">
                <a:solidFill>
                  <a:schemeClr val="bg1"/>
                </a:solidFill>
              </a:rPr>
              <a:t>розвиток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друкарства</a:t>
            </a:r>
            <a:r>
              <a:rPr lang="ru-RU" sz="4400" b="1" dirty="0">
                <a:solidFill>
                  <a:schemeClr val="bg1"/>
                </a:solidFill>
              </a:rPr>
              <a:t>, </a:t>
            </a:r>
            <a:r>
              <a:rPr lang="ru-RU" sz="4400" b="1" dirty="0" err="1">
                <a:solidFill>
                  <a:schemeClr val="bg1"/>
                </a:solidFill>
              </a:rPr>
              <a:t>становлення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газетно-журнальної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справи</a:t>
            </a:r>
            <a:r>
              <a:rPr lang="ru-RU" sz="4400" b="1" dirty="0">
                <a:solidFill>
                  <a:schemeClr val="bg1"/>
                </a:solidFill>
              </a:rPr>
              <a:t>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4) з XVIII ст. до початку XX ст. — </a:t>
            </a:r>
            <a:r>
              <a:rPr lang="ru-RU" sz="4400" b="1" dirty="0" err="1">
                <a:solidFill>
                  <a:schemeClr val="bg1"/>
                </a:solidFill>
              </a:rPr>
              <a:t>розвиток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журналістики</a:t>
            </a:r>
            <a:r>
              <a:rPr lang="ru-RU" sz="4400" b="1" dirty="0">
                <a:solidFill>
                  <a:schemeClr val="bg1"/>
                </a:solidFill>
              </a:rPr>
              <a:t> як </a:t>
            </a:r>
            <a:r>
              <a:rPr lang="ru-RU" sz="4400" b="1" dirty="0" err="1">
                <a:solidFill>
                  <a:schemeClr val="bg1"/>
                </a:solidFill>
              </a:rPr>
              <a:t>суспільного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інституту</a:t>
            </a:r>
            <a:r>
              <a:rPr lang="ru-RU" sz="4400" b="1" dirty="0">
                <a:solidFill>
                  <a:schemeClr val="bg1"/>
                </a:solidFill>
              </a:rPr>
              <a:t>, </a:t>
            </a:r>
            <a:r>
              <a:rPr lang="ru-RU" sz="4400" b="1" dirty="0" err="1">
                <a:solidFill>
                  <a:schemeClr val="bg1"/>
                </a:solidFill>
              </a:rPr>
              <a:t>вдосконалення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поліграфічної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бази</a:t>
            </a:r>
            <a:r>
              <a:rPr lang="ru-RU" sz="4400" b="1" dirty="0">
                <a:solidFill>
                  <a:schemeClr val="bg1"/>
                </a:solidFill>
              </a:rPr>
              <a:t>, </a:t>
            </a:r>
            <a:r>
              <a:rPr lang="ru-RU" sz="4400" b="1" dirty="0" err="1">
                <a:solidFill>
                  <a:schemeClr val="bg1"/>
                </a:solidFill>
              </a:rPr>
              <a:t>становлення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преси</a:t>
            </a:r>
            <a:r>
              <a:rPr lang="ru-RU" sz="4400" b="1" dirty="0">
                <a:solidFill>
                  <a:schemeClr val="bg1"/>
                </a:solidFill>
              </a:rPr>
              <a:t> як </a:t>
            </a:r>
            <a:r>
              <a:rPr lang="ru-RU" sz="4400" b="1" dirty="0" err="1">
                <a:solidFill>
                  <a:schemeClr val="bg1"/>
                </a:solidFill>
              </a:rPr>
              <a:t>основи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демократії</a:t>
            </a:r>
            <a:r>
              <a:rPr lang="ru-RU" sz="4400" b="1" dirty="0">
                <a:solidFill>
                  <a:schemeClr val="bg1"/>
                </a:solidFill>
              </a:rPr>
              <a:t>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5) 1900-1945 </a:t>
            </a:r>
            <a:r>
              <a:rPr lang="ru-RU" sz="4400" b="1" dirty="0" err="1">
                <a:solidFill>
                  <a:schemeClr val="bg1"/>
                </a:solidFill>
              </a:rPr>
              <a:t>рр</a:t>
            </a:r>
            <a:r>
              <a:rPr lang="ru-RU" sz="4400" b="1" dirty="0">
                <a:solidFill>
                  <a:schemeClr val="bg1"/>
                </a:solidFill>
              </a:rPr>
              <a:t>. — </a:t>
            </a:r>
            <a:r>
              <a:rPr lang="ru-RU" sz="4400" b="1" dirty="0" err="1">
                <a:solidFill>
                  <a:schemeClr val="bg1"/>
                </a:solidFill>
              </a:rPr>
              <a:t>набуття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пресою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функцій</a:t>
            </a:r>
            <a:r>
              <a:rPr lang="ru-RU" sz="4400" b="1" dirty="0">
                <a:solidFill>
                  <a:schemeClr val="bg1"/>
                </a:solidFill>
              </a:rPr>
              <a:t> «</a:t>
            </a:r>
            <a:r>
              <a:rPr lang="ru-RU" sz="4400" b="1" dirty="0" err="1">
                <a:solidFill>
                  <a:schemeClr val="bg1"/>
                </a:solidFill>
              </a:rPr>
              <a:t>четвертої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влади</a:t>
            </a:r>
            <a:r>
              <a:rPr lang="ru-RU" sz="4400" b="1" dirty="0">
                <a:solidFill>
                  <a:schemeClr val="bg1"/>
                </a:solidFill>
              </a:rPr>
              <a:t>»;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6) 1945-1955 </a:t>
            </a:r>
            <a:r>
              <a:rPr lang="ru-RU" sz="4400" b="1" dirty="0" err="1">
                <a:solidFill>
                  <a:schemeClr val="bg1"/>
                </a:solidFill>
              </a:rPr>
              <a:t>рр</a:t>
            </a:r>
            <a:r>
              <a:rPr lang="ru-RU" sz="4400" b="1" dirty="0">
                <a:solidFill>
                  <a:schemeClr val="bg1"/>
                </a:solidFill>
              </a:rPr>
              <a:t>. — </a:t>
            </a:r>
            <a:r>
              <a:rPr lang="ru-RU" sz="4400" b="1" dirty="0" err="1">
                <a:solidFill>
                  <a:schemeClr val="bg1"/>
                </a:solidFill>
              </a:rPr>
              <a:t>процес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концентрації</a:t>
            </a:r>
            <a:r>
              <a:rPr lang="ru-RU" sz="4400" b="1" dirty="0">
                <a:solidFill>
                  <a:schemeClr val="bg1"/>
                </a:solidFill>
              </a:rPr>
              <a:t> та </a:t>
            </a:r>
            <a:r>
              <a:rPr lang="ru-RU" sz="4400" b="1" dirty="0" err="1">
                <a:solidFill>
                  <a:schemeClr val="bg1"/>
                </a:solidFill>
              </a:rPr>
              <a:t>монополізації</a:t>
            </a:r>
            <a:r>
              <a:rPr lang="ru-RU" sz="4400" b="1" dirty="0">
                <a:solidFill>
                  <a:schemeClr val="bg1"/>
                </a:solidFill>
              </a:rPr>
              <a:t> ЗМІ;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7) 1955-1990 </a:t>
            </a:r>
            <a:r>
              <a:rPr lang="ru-RU" sz="4400" b="1" dirty="0" err="1">
                <a:solidFill>
                  <a:schemeClr val="bg1"/>
                </a:solidFill>
              </a:rPr>
              <a:t>рр</a:t>
            </a:r>
            <a:r>
              <a:rPr lang="ru-RU" sz="4400" b="1" dirty="0">
                <a:solidFill>
                  <a:schemeClr val="bg1"/>
                </a:solidFill>
              </a:rPr>
              <a:t>. — </a:t>
            </a:r>
            <a:r>
              <a:rPr lang="ru-RU" sz="4400" b="1" dirty="0" err="1">
                <a:solidFill>
                  <a:schemeClr val="bg1"/>
                </a:solidFill>
              </a:rPr>
              <a:t>епоха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становлення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електронних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засобів</a:t>
            </a:r>
            <a:r>
              <a:rPr lang="ru-RU" sz="4400" b="1" dirty="0">
                <a:solidFill>
                  <a:schemeClr val="bg1"/>
                </a:solidFill>
              </a:rPr>
              <a:t> </a:t>
            </a:r>
            <a:r>
              <a:rPr lang="ru-RU" sz="4400" b="1" dirty="0" err="1">
                <a:solidFill>
                  <a:schemeClr val="bg1"/>
                </a:solidFill>
              </a:rPr>
              <a:t>комунікації</a:t>
            </a:r>
            <a:r>
              <a:rPr lang="ru-RU" sz="4400" b="1" dirty="0">
                <a:solidFill>
                  <a:schemeClr val="bg1"/>
                </a:solidFill>
              </a:rPr>
              <a:t>;</a:t>
            </a:r>
          </a:p>
          <a:p>
            <a:r>
              <a:rPr lang="ru-RU" sz="4400" b="1" dirty="0">
                <a:solidFill>
                  <a:schemeClr val="bg1"/>
                </a:solidFill>
              </a:rPr>
              <a:t>8) з 1990 р. і до </a:t>
            </a:r>
            <a:r>
              <a:rPr lang="ru-RU" sz="4400" b="1" dirty="0" err="1">
                <a:solidFill>
                  <a:schemeClr val="bg1"/>
                </a:solidFill>
              </a:rPr>
              <a:t>сьогодні</a:t>
            </a:r>
            <a:r>
              <a:rPr lang="ru-RU" sz="4400" b="1" dirty="0">
                <a:solidFill>
                  <a:schemeClr val="bg1"/>
                </a:solidFill>
              </a:rPr>
              <a:t> — </a:t>
            </a:r>
            <a:r>
              <a:rPr lang="ru-RU" sz="4400" b="1" dirty="0" err="1">
                <a:solidFill>
                  <a:schemeClr val="bg1"/>
                </a:solidFill>
              </a:rPr>
              <a:t>становлення</a:t>
            </a:r>
            <a:r>
              <a:rPr lang="ru-RU" sz="4400" b="1" dirty="0">
                <a:solidFill>
                  <a:schemeClr val="bg1"/>
                </a:solidFill>
              </a:rPr>
              <a:t> нового </a:t>
            </a:r>
            <a:r>
              <a:rPr lang="ru-RU" sz="4400" b="1" dirty="0" err="1">
                <a:solidFill>
                  <a:schemeClr val="bg1"/>
                </a:solidFill>
              </a:rPr>
              <a:t>інформаційного</a:t>
            </a:r>
            <a:r>
              <a:rPr lang="ru-RU" sz="4400" b="1" dirty="0">
                <a:solidFill>
                  <a:schemeClr val="bg1"/>
                </a:solidFill>
              </a:rPr>
              <a:t> порядку у </a:t>
            </a:r>
            <a:r>
              <a:rPr lang="ru-RU" sz="4400" b="1" dirty="0" err="1">
                <a:solidFill>
                  <a:schemeClr val="bg1"/>
                </a:solidFill>
              </a:rPr>
              <a:t>світі</a:t>
            </a:r>
            <a:r>
              <a:rPr lang="ru-RU" sz="4400" b="1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589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effectLst/>
              </a:rPr>
              <a:t>Головні типи ЗМІ</a:t>
            </a:r>
            <a:endParaRPr lang="ru-RU" dirty="0">
              <a:solidFill>
                <a:schemeClr val="bg1"/>
              </a:solidFill>
              <a:effectLst/>
            </a:endParaRPr>
          </a:p>
        </p:txBody>
      </p:sp>
      <p:pic>
        <p:nvPicPr>
          <p:cNvPr id="2050" name="Picture 2" descr="C:\Users\777\Desktop\фото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9" t="21408" r="4091" b="20976"/>
          <a:stretch/>
        </p:blipFill>
        <p:spPr bwMode="auto">
          <a:xfrm>
            <a:off x="971600" y="2132857"/>
            <a:ext cx="4320480" cy="194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Друковані</a:t>
            </a:r>
            <a:r>
              <a:rPr lang="ru-RU" b="1" dirty="0" smtClean="0">
                <a:solidFill>
                  <a:schemeClr val="bg1"/>
                </a:solidFill>
              </a:rPr>
              <a:t>  </a:t>
            </a:r>
          </a:p>
          <a:p>
            <a:endParaRPr lang="uk-UA" b="1" dirty="0">
              <a:solidFill>
                <a:schemeClr val="bg1"/>
              </a:solidFill>
            </a:endParaRPr>
          </a:p>
          <a:p>
            <a:endParaRPr lang="uk-UA" b="1" dirty="0" smtClean="0">
              <a:solidFill>
                <a:schemeClr val="bg1"/>
              </a:solidFill>
            </a:endParaRPr>
          </a:p>
          <a:p>
            <a:endParaRPr lang="uk-UA" b="1" dirty="0">
              <a:solidFill>
                <a:schemeClr val="bg1"/>
              </a:solidFill>
            </a:endParaRPr>
          </a:p>
          <a:p>
            <a:endParaRPr lang="uk-UA" b="1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chemeClr val="bg1"/>
                </a:solidFill>
              </a:rPr>
              <a:t>Електронні</a:t>
            </a:r>
          </a:p>
          <a:p>
            <a:endParaRPr lang="ru-RU" b="1" dirty="0" smtClean="0">
              <a:solidFill>
                <a:schemeClr val="bg1"/>
              </a:solidFill>
            </a:endParaRPr>
          </a:p>
        </p:txBody>
      </p:sp>
      <p:pic>
        <p:nvPicPr>
          <p:cNvPr id="2051" name="Picture 3" descr="C:\Users\777\Desktop\фото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7" t="4424" r="14218" b="5976"/>
          <a:stretch/>
        </p:blipFill>
        <p:spPr bwMode="auto">
          <a:xfrm>
            <a:off x="3131840" y="4074891"/>
            <a:ext cx="2858090" cy="26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669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10000"/>
                  </a:schemeClr>
                </a:solidFill>
                <a:effectLst/>
              </a:rPr>
              <a:t>Функції ЗМІ</a:t>
            </a:r>
            <a:endParaRPr lang="ru-RU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73325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1. 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Комунікативна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—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функція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спілкування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налагодження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контакту.</a:t>
            </a:r>
          </a:p>
          <a:p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2. 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Організаторська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— у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ній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найбільш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наочно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проявляється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роль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журналістики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як «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четвертої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влади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» в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суспільстві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  <a:p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3. 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Ідеологічна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bg1">
                    <a:lumMod val="10000"/>
                  </a:schemeClr>
                </a:solidFill>
              </a:rPr>
              <a:t>пов’язана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з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прагненням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здійснювати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глибокий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вплив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світоглядні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основи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ціннісні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орієнтації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аудиторії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на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самосвідомість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людей,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їх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ідеали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прагнення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включаючи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мотивацію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поведінкових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актів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  <a:p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4. </a:t>
            </a:r>
            <a:r>
              <a:rPr lang="ru-RU" b="1" i="1" dirty="0">
                <a:solidFill>
                  <a:schemeClr val="bg1">
                    <a:lumMod val="10000"/>
                  </a:schemeClr>
                </a:solidFill>
              </a:rPr>
              <a:t>Культурно-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освітня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яка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полягає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в тому,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щоб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будучи одним з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інститутів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культури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суспільства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беручи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участь у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пропаганді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поширенні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житті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суспільства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високих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культурних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цінностей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виховувати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людей на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зразках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загальносвітової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культури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тим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самим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сприяючи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всебічному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розвитку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людини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  <a:p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5. </a:t>
            </a:r>
            <a:r>
              <a:rPr lang="ru-RU" b="1" i="1" dirty="0">
                <a:solidFill>
                  <a:schemeClr val="bg1">
                    <a:lumMod val="10000"/>
                  </a:schemeClr>
                </a:solidFill>
              </a:rPr>
              <a:t>Рекламно-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довідкова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пов’язана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із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задоволенням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утилітарних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запитів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у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зв’язку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світом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захоплень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різних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верств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6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 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Рекреативна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(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розваги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зняття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напруги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отримання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задоволення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03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>
                    <a:lumMod val="10000"/>
                  </a:schemeClr>
                </a:solidFill>
              </a:rPr>
              <a:t>Невербальна інформація - міміка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pPr algn="ctr"/>
            <a:endParaRPr lang="ru-RU" sz="3600" b="1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3074" name="Picture 2" descr="C:\Users\777\Desktop\фото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96752"/>
            <a:ext cx="4857712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33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10000"/>
                  </a:schemeClr>
                </a:solidFill>
              </a:rPr>
              <a:t>Афоризми про ЗМІ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3285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1)</a:t>
            </a:r>
            <a:r>
              <a:rPr lang="ru-RU" b="1" dirty="0" err="1" smtClean="0">
                <a:solidFill>
                  <a:schemeClr val="bg1">
                    <a:lumMod val="10000"/>
                  </a:schemeClr>
                </a:solidFill>
              </a:rPr>
              <a:t>Засоби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масової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умілих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руках -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це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дудки,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під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які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танцює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громадська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думка.</a:t>
            </a:r>
          </a:p>
          <a:p>
            <a:endParaRPr lang="uk-UA" b="1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uk-UA" b="1" dirty="0" smtClean="0">
                <a:solidFill>
                  <a:schemeClr val="bg1">
                    <a:lumMod val="10000"/>
                  </a:schemeClr>
                </a:solidFill>
              </a:rPr>
              <a:t>2)</a:t>
            </a:r>
            <a:r>
              <a:rPr lang="ru-RU" dirty="0"/>
              <a:t> 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На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сніданках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для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преси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якість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їжі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обернено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пропорційна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кількості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 </a:t>
            </a:r>
            <a:r>
              <a:rPr lang="ru-RU" b="1" i="1" dirty="0">
                <a:solidFill>
                  <a:schemeClr val="bg1">
                    <a:lumMod val="10000"/>
                  </a:schemeClr>
                </a:solidFill>
              </a:rPr>
              <a:t>("Закон 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сніданків</a:t>
            </a:r>
            <a:r>
              <a:rPr lang="ru-RU" b="1" i="1" dirty="0">
                <a:solidFill>
                  <a:schemeClr val="bg1">
                    <a:lumMod val="10000"/>
                  </a:schemeClr>
                </a:solidFill>
              </a:rPr>
              <a:t> для </a:t>
            </a:r>
            <a:r>
              <a:rPr lang="ru-RU" b="1" i="1" dirty="0" err="1">
                <a:solidFill>
                  <a:schemeClr val="bg1">
                    <a:lumMod val="10000"/>
                  </a:schemeClr>
                </a:solidFill>
              </a:rPr>
              <a:t>преси</a:t>
            </a:r>
            <a:r>
              <a:rPr lang="ru-RU" b="1" i="1" dirty="0" smtClean="0">
                <a:solidFill>
                  <a:schemeClr val="bg1">
                    <a:lumMod val="10000"/>
                  </a:schemeClr>
                </a:solidFill>
              </a:rPr>
              <a:t>")</a:t>
            </a:r>
          </a:p>
          <a:p>
            <a:endParaRPr lang="uk-UA" b="1" i="1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uk-UA" b="1" i="1" dirty="0" smtClean="0">
                <a:solidFill>
                  <a:schemeClr val="bg1">
                    <a:lumMod val="10000"/>
                  </a:schemeClr>
                </a:solidFill>
              </a:rPr>
              <a:t>3)</a:t>
            </a:r>
            <a:r>
              <a:rPr lang="ru-RU" dirty="0"/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яку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маєте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не та, яку б вам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хотілося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отримати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яку вам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хотілося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б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отримати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не та, яка вам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насправді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потрібна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яка вам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насправді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потрібна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для вас недоступна.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яка в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принципі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для вас доступна,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коштує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більше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ніж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можете за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неї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заплатити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 </a:t>
            </a:r>
            <a:r>
              <a:rPr lang="ru-RU" b="1" i="1" dirty="0">
                <a:solidFill>
                  <a:schemeClr val="bg1">
                    <a:lumMod val="10000"/>
                  </a:schemeClr>
                </a:solidFill>
              </a:rPr>
              <a:t>(ЗАКОНИ ТЕОРІЇ ІНФОРМАЦІЇ ЗА ФІНЕЙГЛОМ)</a:t>
            </a:r>
            <a:endParaRPr lang="ru-RU" b="1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uk-UA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199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10000"/>
                  </a:schemeClr>
                </a:solidFill>
              </a:rPr>
              <a:t>ЗМІ у Казахстані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За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даними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Міністерства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культури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інформації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Республіки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Казахстан</a:t>
            </a:r>
            <a:r>
              <a:rPr lang="ru-RU" b="1" baseline="30000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на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кінець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2006 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року в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республіці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1">
                    <a:lumMod val="10000"/>
                  </a:schemeClr>
                </a:solidFill>
              </a:rPr>
              <a:t>випускається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2243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періодичних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друкованих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видання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з них 1593 газет і 650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журналів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. Половину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всіх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друкованих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видань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становлять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інформаційні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ЗМІ,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частка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суспільно-політичних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коливається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в межах 16%,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наукових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— 9%,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рекламних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 — 10,5%,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дитячих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молодіжних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жіночих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і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релігійних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не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перевищує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bg1">
                    <a:lumMod val="10000"/>
                  </a:schemeClr>
                </a:solidFill>
              </a:rPr>
              <a:t>сукупності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 4%.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2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9D9AB"/>
      </a:dk1>
      <a:lt1>
        <a:sysClr val="window" lastClr="FFFFFF"/>
      </a:lt1>
      <a:dk2>
        <a:srgbClr val="FBEEC9"/>
      </a:dk2>
      <a:lt2>
        <a:srgbClr val="FBEEC9"/>
      </a:lt2>
      <a:accent1>
        <a:srgbClr val="F9D9AB"/>
      </a:accent1>
      <a:accent2>
        <a:srgbClr val="F9D9AB"/>
      </a:accent2>
      <a:accent3>
        <a:srgbClr val="F7E09E"/>
      </a:accent3>
      <a:accent4>
        <a:srgbClr val="F6C781"/>
      </a:accent4>
      <a:accent5>
        <a:srgbClr val="FBEEC9"/>
      </a:accent5>
      <a:accent6>
        <a:srgbClr val="FCECD5"/>
      </a:accent6>
      <a:hlink>
        <a:srgbClr val="EBC7A3"/>
      </a:hlink>
      <a:folHlink>
        <a:srgbClr val="E7D5C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</TotalTime>
  <Words>203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Засоби масової інформації</vt:lpstr>
      <vt:lpstr>Засоби масової інформації</vt:lpstr>
      <vt:lpstr>Засоби масової інформації</vt:lpstr>
      <vt:lpstr>Основні етапи розвитку ЗМІ</vt:lpstr>
      <vt:lpstr>Головні типи ЗМІ</vt:lpstr>
      <vt:lpstr>Функції ЗМІ</vt:lpstr>
      <vt:lpstr>Невербальна інформація - міміка</vt:lpstr>
      <vt:lpstr>Афоризми про ЗМІ</vt:lpstr>
      <vt:lpstr>ЗМІ у Казахстані</vt:lpstr>
      <vt:lpstr>Інтернет - ЗМІ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масової інформації</dc:title>
  <dc:creator>777</dc:creator>
  <cp:lastModifiedBy>777</cp:lastModifiedBy>
  <cp:revision>5</cp:revision>
  <dcterms:created xsi:type="dcterms:W3CDTF">2014-02-26T18:44:39Z</dcterms:created>
  <dcterms:modified xsi:type="dcterms:W3CDTF">2014-02-26T19:36:11Z</dcterms:modified>
</cp:coreProperties>
</file>