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66" r:id="rId3"/>
    <p:sldId id="267" r:id="rId4"/>
    <p:sldId id="268" r:id="rId5"/>
    <p:sldId id="257" r:id="rId6"/>
    <p:sldId id="259" r:id="rId7"/>
    <p:sldId id="260" r:id="rId8"/>
    <p:sldId id="261" r:id="rId9"/>
    <p:sldId id="269" r:id="rId10"/>
    <p:sldId id="264" r:id="rId11"/>
    <p:sldId id="265" r:id="rId12"/>
    <p:sldId id="270" r:id="rId13"/>
    <p:sldId id="273" r:id="rId14"/>
    <p:sldId id="274" r:id="rId15"/>
    <p:sldId id="275" r:id="rId16"/>
    <p:sldId id="278" r:id="rId17"/>
    <p:sldId id="276" r:id="rId18"/>
    <p:sldId id="271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8B514-8604-403B-87AB-0CCCC19BCDA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F02EB-536C-4545-BA64-C86A94CB91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02EB-536C-4545-BA64-C86A94CB915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214554"/>
            <a:ext cx="6429388" cy="2786082"/>
          </a:xfrm>
        </p:spPr>
        <p:txBody>
          <a:bodyPr>
            <a:normAutofit fontScale="90000"/>
            <a:scene3d>
              <a:camera prst="perspectiveHeroicExtreme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/>
                <a:solidFill>
                  <a:schemeClr val="tx2"/>
                </a:solidFill>
                <a:effectLst/>
              </a:rPr>
              <a:t>Інтеграційні процеси в країнах Латинської Америки</a:t>
            </a: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</a:rPr>
            </a:b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3143272" cy="1071546"/>
          </a:xfrm>
        </p:spPr>
        <p:txBody>
          <a:bodyPr>
            <a:noAutofit/>
            <a:scene3d>
              <a:camera prst="perspectiveHeroicExtreme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/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Презентація на тему:</a:t>
            </a:r>
            <a:endParaRPr lang="ru-RU" sz="3600" b="1" dirty="0">
              <a:ln/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4357694"/>
            <a:ext cx="3929058" cy="923330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учениці 11-Б класу</a:t>
            </a:r>
          </a:p>
          <a:p>
            <a:r>
              <a:rPr lang="uk-UA" b="1" dirty="0" smtClean="0">
                <a:ln/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Узинської ЗОШ </a:t>
            </a:r>
            <a:r>
              <a:rPr lang="en-US" b="1" dirty="0" smtClean="0">
                <a:ln/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I-III</a:t>
            </a:r>
            <a:r>
              <a:rPr lang="uk-UA" b="1" dirty="0" smtClean="0">
                <a:ln/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ступенів №2</a:t>
            </a:r>
          </a:p>
          <a:p>
            <a:r>
              <a:rPr lang="uk-UA" b="1" dirty="0" err="1" smtClean="0">
                <a:ln/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Кривошеї</a:t>
            </a:r>
            <a:r>
              <a:rPr lang="uk-UA" b="1" dirty="0" smtClean="0">
                <a:ln/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Юлії</a:t>
            </a:r>
            <a:endParaRPr lang="ru-RU" b="1" dirty="0">
              <a:ln/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43900" cy="4286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Інтеграційні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процеси</a:t>
            </a:r>
            <a:r>
              <a:rPr lang="ru-RU" sz="3200" dirty="0" smtClean="0"/>
              <a:t> в </a:t>
            </a:r>
            <a:r>
              <a:rPr lang="ru-RU" sz="3200" dirty="0" err="1" smtClean="0"/>
              <a:t>Латинській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Америці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uk-UA" sz="6400" dirty="0" smtClean="0"/>
              <a:t>У 80-ті роки посилюється тенденція до активізації країн </a:t>
            </a:r>
            <a:r>
              <a:rPr lang="uk-UA" sz="6400" dirty="0" err="1" smtClean="0"/>
              <a:t>регіону.В</a:t>
            </a:r>
            <a:r>
              <a:rPr lang="uk-UA" sz="6400" dirty="0" smtClean="0"/>
              <a:t> міжамериканських відносинах США мусили все більше рахуватись з позицією держав Л.Америки щодо захисту суверенітету та самостійної </a:t>
            </a:r>
            <a:r>
              <a:rPr lang="uk-UA" sz="6400" dirty="0" err="1" smtClean="0"/>
              <a:t>ЗП.По</a:t>
            </a:r>
            <a:r>
              <a:rPr lang="uk-UA" sz="6400" dirty="0" smtClean="0"/>
              <a:t> закінченні «холодної війни» Латинська Америка перестала бути об'єктом протиборства двох політичних систем. Це призвело до того, що військово-стратегічні аспекти між­американського співробітництва, регіональної та національ­ної безпеки втратили попереднє значення і поступилися місцем економічним і соціальним проблемам, а також питан­ням зміцнення демократичних інститутів у країнах </a:t>
            </a:r>
            <a:r>
              <a:rPr lang="uk-UA" sz="6400" dirty="0" err="1" smtClean="0"/>
              <a:t>регіону.Усе</a:t>
            </a:r>
            <a:r>
              <a:rPr lang="uk-UA" sz="6400" dirty="0" smtClean="0"/>
              <a:t> це відбилося на подальшому розвиткові ОАД(існує з 1948р). У червні 1990 р. Генеральна Асамблея ОАД в Асунсьйоні висловилася на підтримку демократичного розвитку і проти застосування сили в міждержавних відносинах, за посилення боротьби проти бідності й соціальної нерівності, викорінювання </a:t>
            </a:r>
            <a:r>
              <a:rPr lang="uk-UA" sz="6400" dirty="0" err="1" smtClean="0"/>
              <a:t>нар-кобізнесу</a:t>
            </a:r>
            <a:r>
              <a:rPr lang="uk-UA" sz="6400" dirty="0" smtClean="0"/>
              <a:t> спільними зусиллями, за посилення ролі ОАД у розв'язанні проблем </a:t>
            </a:r>
            <a:r>
              <a:rPr lang="uk-UA" sz="6400" dirty="0" err="1" smtClean="0"/>
              <a:t>континенту.Сесія</a:t>
            </a:r>
            <a:r>
              <a:rPr lang="uk-UA" sz="6400" dirty="0" smtClean="0"/>
              <a:t> 1991 р. вповноважила Раду ОАД на скликання над­звичайного засідання Генеральної Асамблеї чи наради мі­ністрів закордонних справ у 10-денний термін у випадку загрози демократії в одній з країн-членів. Прийнята в грудні 1992 р. поправка до статуту ОАД дала право застосовувати санкції проти країни, в якій відбувся військовий переворот. Саме такі заходи були вжиті щодо </a:t>
            </a:r>
            <a:r>
              <a:rPr lang="uk-UA" sz="6400" dirty="0" err="1" smtClean="0"/>
              <a:t>Гаїті.Низка</a:t>
            </a:r>
            <a:r>
              <a:rPr lang="uk-UA" sz="6400" dirty="0" smtClean="0"/>
              <a:t> рішень 1991—1999 рр. посилювала роль ОАД як органу співробітництва у реалізації програм економічного і соціального розвитку країн регіону. Характерно, що основна увага створеної в 1992 р. Комісії ОАД з безпеки приділяється вже не військовим питанням, а проблемам </a:t>
            </a:r>
            <a:r>
              <a:rPr lang="uk-UA" sz="6400" dirty="0" err="1" smtClean="0"/>
              <a:t>розвитку.Нова</a:t>
            </a:r>
            <a:r>
              <a:rPr lang="uk-UA" sz="6400" dirty="0" smtClean="0"/>
              <a:t> проблема для континенту — зростаюча загроза нав­колишньому середовищу. На початку 90-х років екологічна криза вперше привернула увагу не тільки громадських, а й урядових кіл у країнах регіону. В червні 1991 р. утворилася спеціальна Комісія ОАД з охорони навколишнього сере­довища. Екологія стала новим напрямом зовнішньополі­тичної активності держав ОАД.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00" cy="928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Розвиток</a:t>
            </a:r>
            <a:r>
              <a:rPr lang="ru-RU" sz="3200" dirty="0" smtClean="0"/>
              <a:t> </a:t>
            </a:r>
            <a:r>
              <a:rPr lang="ru-RU" sz="3200" dirty="0" err="1" smtClean="0"/>
              <a:t>інтеграційних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процесів</a:t>
            </a:r>
            <a:r>
              <a:rPr lang="ru-RU" sz="3200" dirty="0" smtClean="0"/>
              <a:t> у </a:t>
            </a:r>
            <a:r>
              <a:rPr lang="ru-RU" sz="3200" dirty="0" err="1" smtClean="0"/>
              <a:t>Латинській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Америці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     Економічна </a:t>
            </a:r>
            <a:r>
              <a:rPr lang="uk-UA" dirty="0" smtClean="0"/>
              <a:t>інтеграція в Латинській Америці у 80—90-ті роки  отримала нові стимули і дещо змінила свій зміст після переходу від політики державного </a:t>
            </a:r>
            <a:r>
              <a:rPr lang="uk-UA" dirty="0" err="1" smtClean="0"/>
              <a:t>проекціонізму</a:t>
            </a:r>
            <a:r>
              <a:rPr lang="uk-UA" dirty="0" smtClean="0"/>
              <a:t> до лібералізації економіки і зовнішньої торгівлі. Особливо різко активізувалися інтеграційні процеси в 90-ті роки. Основною тенденцією стало приєднання регіону до єди­ного світового господарського комплексу, який </a:t>
            </a:r>
            <a:r>
              <a:rPr lang="uk-UA" dirty="0" err="1" smtClean="0"/>
              <a:t>формувався.Процеси</a:t>
            </a:r>
            <a:r>
              <a:rPr lang="uk-UA" dirty="0" smtClean="0"/>
              <a:t> інтеграції в Латинській Америці проходили в різних формах. Латиноамериканська асоціація вільної тор­гівлі </a:t>
            </a:r>
            <a:r>
              <a:rPr lang="uk-UA" b="1" dirty="0" smtClean="0"/>
              <a:t>(</a:t>
            </a:r>
            <a:r>
              <a:rPr lang="uk-UA" b="1" dirty="0" err="1" smtClean="0"/>
              <a:t>ЛАВТ</a:t>
            </a:r>
            <a:r>
              <a:rPr lang="uk-UA" dirty="0" smtClean="0"/>
              <a:t>), яка об'єднувала 10 південноамериканських республік і Мексику, в 1980 р. перетворилася на Латино­американську асоціацію інтеграції (ЛАІ). Головна увага в ній зосереджувалася на промисловій кооперації в конкретних галузях і спільних програмах розвитку економіки та експорту. В червні 1990 р. члени ЛАІ вирішили зменшити взаємні мита на 10—20 % і скасувати низку протекціоністських заходів. З 1992 р. функціонує Латиноамериканський парламент зі штаб-квартирою в Сан-Паулу (Бразилія).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Центральноамериканський спільний ринок (ЦАСР)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78647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b="1" dirty="0" smtClean="0"/>
              <a:t>        Центральноамериканський </a:t>
            </a:r>
            <a:r>
              <a:rPr lang="uk-UA" b="1" dirty="0" smtClean="0"/>
              <a:t>спільний ринок (ЦАСР)</a:t>
            </a:r>
            <a:r>
              <a:rPr lang="uk-UA" dirty="0" smtClean="0"/>
              <a:t> у 80-ті роки через конфліктну </a:t>
            </a:r>
            <a:r>
              <a:rPr lang="uk-UA" dirty="0" err="1" smtClean="0"/>
              <a:t>ситуаціїо</a:t>
            </a:r>
            <a:r>
              <a:rPr lang="uk-UA" dirty="0" smtClean="0"/>
              <a:t> в </a:t>
            </a:r>
            <a:r>
              <a:rPr lang="uk-UA" dirty="0" err="1" smtClean="0"/>
              <a:t>субрегіоні</a:t>
            </a:r>
            <a:r>
              <a:rPr lang="uk-UA" dirty="0" smtClean="0"/>
              <a:t> практично не функціонував. Але на межі 80—90-х років інтеграційні зв'язки в Центральній Америці відновилися. їхньою харак­терною рисою стали часті зустрічі президентів центрально­американських країн. Від 1990 р. в них брала участь і Панама. В червні 1990 р. на зустрічі президентів в Антигуа (Гватемала) був підписаний План розвитку для Центральної Америки, що передбачав спільні зусилля у сфері науково-технічного про­гресу, в розвитку інфраструктури, у розв'язанні проблем зовнішнього боргу </a:t>
            </a:r>
            <a:r>
              <a:rPr lang="uk-UA" dirty="0" err="1" smtClean="0"/>
              <a:t>тощо.На</a:t>
            </a:r>
            <a:r>
              <a:rPr lang="uk-UA" dirty="0" smtClean="0"/>
              <a:t> </a:t>
            </a:r>
            <a:r>
              <a:rPr lang="uk-UA" dirty="0" smtClean="0"/>
              <a:t>нараді в Тегусігальпі (Гватемала) у грудні 1991 р. президенти п'яти центральноамериканських республік і Па­нами досягли домовленості про заснування </a:t>
            </a:r>
            <a:r>
              <a:rPr lang="uk-UA" b="1" dirty="0" smtClean="0"/>
              <a:t>Центрально­американської системи</a:t>
            </a:r>
            <a:r>
              <a:rPr lang="uk-UA" dirty="0" smtClean="0"/>
              <a:t> </a:t>
            </a:r>
            <a:r>
              <a:rPr lang="uk-UA" b="1" dirty="0" smtClean="0"/>
              <a:t>інтеграції (ЦАСІ</a:t>
            </a:r>
            <a:r>
              <a:rPr lang="uk-UA" dirty="0" smtClean="0"/>
              <a:t>) в складі шести країн перешийка. В 1992 р. утворено координуючі органи ЦАСІ й ухвалено програму конкретних дій. У жовтні 1991 р. в столиці Гватемали урочисто відкрилася перша сесія Центральноамериканського парламенту (договір про субрегіональний парламент підписали Гватемала, Гонду­рас, Сальвадор, </a:t>
            </a:r>
            <a:r>
              <a:rPr lang="uk-UA" dirty="0" err="1" smtClean="0"/>
              <a:t>Коста-Рика</a:t>
            </a:r>
            <a:r>
              <a:rPr lang="uk-UA" dirty="0" smtClean="0"/>
              <a:t> та Нікарагуа</a:t>
            </a:r>
            <a:r>
              <a:rPr lang="uk-UA" dirty="0" smtClean="0"/>
              <a:t>)</a:t>
            </a:r>
            <a:r>
              <a:rPr lang="uk-UA" dirty="0" err="1" smtClean="0"/>
              <a:t>.Активніше</a:t>
            </a:r>
            <a:r>
              <a:rPr lang="uk-UA" dirty="0" smtClean="0"/>
              <a:t> </a:t>
            </a:r>
            <a:r>
              <a:rPr lang="uk-UA" dirty="0" smtClean="0"/>
              <a:t>домагались всебічної, в тому числі полі­тичної, інтеграції три республіки в </a:t>
            </a:r>
            <a:r>
              <a:rPr lang="uk-UA" dirty="0" err="1" smtClean="0"/>
              <a:t>субрегіоні</a:t>
            </a:r>
            <a:r>
              <a:rPr lang="uk-UA" dirty="0" smtClean="0"/>
              <a:t> — Гватемала, Гондурас і Сальвадор. У жовтні 1992 р. їхні президенти висунули ідею політичного союзу і створення Центрально­американської федерації. З лютого 1993 р. вони розпочали ліквідацію взаємних митних бар'єрів, здійснення єдиної митної політики та інтеграцію фінансових систем. Певний інтерес до планів трьох республік виявила Нікарагуа. </a:t>
            </a:r>
            <a:r>
              <a:rPr lang="uk-UA" dirty="0" err="1" smtClean="0"/>
              <a:t>Коста-Рика</a:t>
            </a:r>
            <a:r>
              <a:rPr lang="uk-UA" dirty="0" smtClean="0"/>
              <a:t> підтримала лише ідею економічної інтеграції. Панама погодилася на їхню інтеграцію, розглядаючи її як проміж­ний етап до спільного співробітництва зі США і </a:t>
            </a:r>
            <a:r>
              <a:rPr lang="uk-UA" dirty="0" err="1" smtClean="0"/>
              <a:t>Мексикою.Розвивалося</a:t>
            </a:r>
            <a:r>
              <a:rPr lang="uk-UA" dirty="0" smtClean="0"/>
              <a:t> </a:t>
            </a:r>
            <a:r>
              <a:rPr lang="uk-UA" dirty="0" smtClean="0"/>
              <a:t>співробітництво у межах </a:t>
            </a:r>
            <a:r>
              <a:rPr lang="uk-UA" b="1" dirty="0" smtClean="0"/>
              <a:t>Латиноамерикан­ської економічної системи (ЛАЕС).</a:t>
            </a:r>
            <a:r>
              <a:rPr lang="uk-UA" dirty="0" smtClean="0"/>
              <a:t> Працювали її комітети і міжнаціональні комісії з виробництва і збуту продовольства та інших товарів, з водних ресурсів, судноплавства, енер­гетики.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Субрегіональна </a:t>
            </a:r>
            <a:r>
              <a:rPr lang="uk-UA" sz="3200" b="1" dirty="0" err="1" smtClean="0"/>
              <a:t>Андська</a:t>
            </a:r>
            <a:r>
              <a:rPr lang="uk-UA" sz="3200" b="1" dirty="0" smtClean="0"/>
              <a:t> група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uk-UA" b="1" dirty="0" smtClean="0"/>
              <a:t>         </a:t>
            </a:r>
            <a:r>
              <a:rPr lang="uk-UA" sz="4000" b="1" dirty="0" smtClean="0"/>
              <a:t>Субрегіональна </a:t>
            </a:r>
            <a:r>
              <a:rPr lang="uk-UA" sz="4000" b="1" dirty="0" err="1" smtClean="0"/>
              <a:t>Андська</a:t>
            </a:r>
            <a:r>
              <a:rPr lang="uk-UA" sz="4000" b="1" dirty="0" smtClean="0"/>
              <a:t> група(з 1969 р.)</a:t>
            </a:r>
            <a:r>
              <a:rPr lang="uk-UA" sz="4000" dirty="0" smtClean="0"/>
              <a:t>, зі складу якої в 1976 р. вийшла Чилі, залишилася у складі п'яти держав (Венесуела, Колумбія, Еквадор, Перу, Болівія). Організація пом'якшила обмеження для іноземного капіталу. Наприкінці 80-х років спостерігається активізація її діяльності, збільшилася взаєм­на торгівля. У листопаді 1990 р. президенти п'яти </a:t>
            </a:r>
            <a:r>
              <a:rPr lang="uk-UA" sz="4000" dirty="0" err="1" smtClean="0"/>
              <a:t>андських</a:t>
            </a:r>
            <a:r>
              <a:rPr lang="uk-UA" sz="4000" dirty="0" smtClean="0"/>
              <a:t> країн домовились до 1995 р. створити зону вільної торгівлі, ліквідувати митні бар'єри, заснувати єдиний митний союз і координувати економічний розвиток. Вони висловились за спільну боротьбу з наркобізнесом і захист навколишнього </a:t>
            </a:r>
            <a:r>
              <a:rPr lang="uk-UA" sz="4000" dirty="0" err="1" smtClean="0"/>
              <a:t>середовища.У</a:t>
            </a:r>
            <a:r>
              <a:rPr lang="uk-UA" sz="4000" dirty="0" smtClean="0"/>
              <a:t> </a:t>
            </a:r>
            <a:r>
              <a:rPr lang="uk-UA" sz="4000" dirty="0" smtClean="0"/>
              <a:t>червні 1984 р. в м. </a:t>
            </a:r>
            <a:r>
              <a:rPr lang="uk-UA" sz="4000" dirty="0" err="1" smtClean="0"/>
              <a:t>Картахені</a:t>
            </a:r>
            <a:r>
              <a:rPr lang="uk-UA" sz="4000" dirty="0" smtClean="0"/>
              <a:t> (Ко­лумбія) відбулася конференція мі­ністрів економіки, фінансів і закордонних справ 11 держав регіону (Аргентина, Бразилія, Мексика, Чилі, Венесуела, Колумбія, Перу, Еквадор, Болівія, Уругвай і Домініканська Республіка) з проблем зовнішнього боргу та інших еко­номічних і політичних питань. Зустрічі членів </a:t>
            </a:r>
            <a:r>
              <a:rPr lang="uk-UA" sz="4000" dirty="0" err="1" smtClean="0"/>
              <a:t>Картахенської</a:t>
            </a:r>
            <a:r>
              <a:rPr lang="uk-UA" sz="4000" dirty="0" smtClean="0"/>
              <a:t> групи стали регулярними. Однак її діяльність виявилася ма­лоефективною, що змусило більшість учасників </a:t>
            </a:r>
            <a:r>
              <a:rPr lang="uk-UA" sz="4000" dirty="0" err="1" smtClean="0"/>
              <a:t>—Аргентину</a:t>
            </a:r>
            <a:r>
              <a:rPr lang="uk-UA" sz="4000" dirty="0" smtClean="0"/>
              <a:t>, Бразилію, Мексику, Венесуелу, Колумбію, Перу і Уругвай, а також Панаму — створити паралельно в грудні 1986 р. Групу Ріо-де-Жанейро. Ці вісім країн входили до складу </a:t>
            </a:r>
            <a:r>
              <a:rPr lang="uk-UA" sz="4000" dirty="0" err="1" smtClean="0"/>
              <a:t>Контадорської</a:t>
            </a:r>
            <a:r>
              <a:rPr lang="uk-UA" sz="4000" dirty="0" smtClean="0"/>
              <a:t> групи і Групи підтримки </a:t>
            </a:r>
            <a:r>
              <a:rPr lang="uk-UA" sz="4000" dirty="0" err="1" smtClean="0"/>
              <a:t>Контадори</a:t>
            </a:r>
            <a:r>
              <a:rPr lang="uk-UA" sz="4000" dirty="0" smtClean="0"/>
              <a:t> і набули там досвіду співробітництва. У 1990 р. до Групи Ріо-де-Жанейро вступили Чилі, Еквадор, Болівія і Парагвай, після чого її склад став практично дублювати ЛАІ. Група Ріо-де-Жанейро докладала зусиль, щоб залучити до співробітництва країни Центральної Америки та Карибського басейну. Вона перетворилася на важливий форум спільного обговорення питань економічного й політичного співробітництва держав Латинської </a:t>
            </a:r>
            <a:r>
              <a:rPr lang="uk-UA" sz="4000" dirty="0" err="1" smtClean="0"/>
              <a:t>Америки.Слід</a:t>
            </a:r>
            <a:r>
              <a:rPr lang="uk-UA" sz="4000" dirty="0" smtClean="0"/>
              <a:t> </a:t>
            </a:r>
            <a:r>
              <a:rPr lang="uk-UA" sz="4000" dirty="0" smtClean="0"/>
              <a:t>зазначити, що на середину 90-х років Група </a:t>
            </a:r>
            <a:r>
              <a:rPr lang="uk-UA" sz="4000" dirty="0" err="1" smtClean="0"/>
              <a:t>Ріо</a:t>
            </a:r>
            <a:r>
              <a:rPr lang="uk-UA" sz="4000" dirty="0" smtClean="0"/>
              <a:t> поряд з новими інтеграційними блоками висувається на перший план у міжамериканських відносинах. Про це свідчать що­річні зустрічі президентів 12 країн </a:t>
            </a:r>
            <a:r>
              <a:rPr lang="uk-UA" sz="4000" dirty="0" err="1" smtClean="0"/>
              <a:t>—учасниць</a:t>
            </a:r>
            <a:r>
              <a:rPr lang="uk-UA" sz="4000" dirty="0" smtClean="0"/>
              <a:t> Групи Ріо-де-Жанейро і коло питань, які вони обговорюють (боротьба з   </a:t>
            </a:r>
            <a:r>
              <a:rPr lang="uk-UA" sz="4000" dirty="0" err="1" smtClean="0"/>
              <a:t>наркомафією</a:t>
            </a:r>
            <a:r>
              <a:rPr lang="uk-UA" sz="4000" dirty="0" smtClean="0"/>
              <a:t>, незаконна торгівля зброєю, захист демократії, права нелегальних мігрантів, проблема реформування ООН і   тощо). Етапною стала зустріч президентів країн — членів і  Групи </a:t>
            </a:r>
            <a:r>
              <a:rPr lang="uk-UA" sz="4000" dirty="0" err="1" smtClean="0"/>
              <a:t>Ріо</a:t>
            </a:r>
            <a:r>
              <a:rPr lang="uk-UA" sz="4000" dirty="0" smtClean="0"/>
              <a:t> у вересні 1997 р. в м. Асунсьйоні, на якій </a:t>
            </a:r>
            <a:r>
              <a:rPr lang="uk-UA" sz="4000" dirty="0" smtClean="0"/>
              <a:t>ухвалено</a:t>
            </a:r>
            <a:r>
              <a:rPr lang="uk-UA" sz="4000" dirty="0" smtClean="0"/>
              <a:t> «Декларацію Асунсьйона про суверенітет і юридичну рівність держав», де виокремлюються загальні принципи формування нового, справедливого світового порядку, позначено вірність демократичним цінностям, повагу до прав </a:t>
            </a:r>
            <a:r>
              <a:rPr lang="uk-UA" sz="4000" dirty="0" err="1" smtClean="0"/>
              <a:t>людини.Пошук</a:t>
            </a:r>
            <a:r>
              <a:rPr lang="uk-UA" sz="4000" dirty="0" smtClean="0"/>
              <a:t> </a:t>
            </a:r>
            <a:r>
              <a:rPr lang="uk-UA" sz="4000" dirty="0" smtClean="0"/>
              <a:t>шляхів розв'язання проблеми зовнішнього боргу залишався найважливішим завданням Групи Ріо-де-Жанейро та урядів країн Латинської Америки. Вони домагалися від   кредиторів зниження і стабілізації рівня відсотків, списання частини боргу. В березні 1989 р. міністр фінансів      </a:t>
            </a:r>
            <a:r>
              <a:rPr lang="uk-UA" sz="4000" dirty="0" err="1" smtClean="0"/>
              <a:t>Брейдізапропонував</a:t>
            </a:r>
            <a:r>
              <a:rPr lang="uk-UA" sz="4000" dirty="0" smtClean="0"/>
              <a:t> план списання частини боргів для країн, які досягали фінансової стабільності. Пропозиціями плану скористалися Мексика, </a:t>
            </a:r>
            <a:r>
              <a:rPr lang="uk-UA" sz="4000" dirty="0" err="1" smtClean="0"/>
              <a:t>Коста-Рика</a:t>
            </a:r>
            <a:r>
              <a:rPr lang="uk-UA" sz="4000" dirty="0" smtClean="0"/>
              <a:t>, Венесуела, Уругвай, що сприяло зменшенню їхньої зовнішньої заборгованості на 20 %. У цілому «план </a:t>
            </a:r>
            <a:r>
              <a:rPr lang="uk-UA" sz="4000" dirty="0" err="1" smtClean="0"/>
              <a:t>Брейді</a:t>
            </a:r>
            <a:r>
              <a:rPr lang="uk-UA" sz="4000" dirty="0" smtClean="0"/>
              <a:t>» не вирішив проблеми, але пом'якшив її гостроту. </a:t>
            </a:r>
            <a:r>
              <a:rPr lang="uk-UA" sz="4000" dirty="0" smtClean="0"/>
              <a:t>У</a:t>
            </a:r>
            <a:r>
              <a:rPr lang="uk-UA" sz="4000" dirty="0" smtClean="0"/>
              <a:t> </a:t>
            </a:r>
            <a:r>
              <a:rPr lang="uk-UA" sz="4000" b="1" dirty="0" smtClean="0"/>
              <a:t>серпні 1986 р.</a:t>
            </a:r>
            <a:r>
              <a:rPr lang="uk-UA" sz="4000" dirty="0" smtClean="0"/>
              <a:t> утворилися підвалини для </a:t>
            </a:r>
            <a:r>
              <a:rPr lang="uk-UA" sz="4000" dirty="0" err="1" smtClean="0"/>
              <a:t>аргентино-бразильської</a:t>
            </a:r>
            <a:r>
              <a:rPr lang="uk-UA" sz="4000" dirty="0" smtClean="0"/>
              <a:t> інтеграції, до якої згодом приєднався Уругвай. її мета полягала у зміні курсу найбільших країн Південної Америки — від конкуренції перейти до об'єднання їхніх економічних зусиль.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icholas_Frederick_Bra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928670"/>
            <a:ext cx="4300558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3786190"/>
            <a:ext cx="277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Ніколас</a:t>
            </a:r>
            <a:r>
              <a:rPr lang="ru-RU" dirty="0" smtClean="0"/>
              <a:t> </a:t>
            </a:r>
            <a:r>
              <a:rPr lang="ru-RU" dirty="0" err="1" smtClean="0"/>
              <a:t>Фредерік</a:t>
            </a:r>
            <a:r>
              <a:rPr lang="ru-RU" dirty="0" smtClean="0"/>
              <a:t> </a:t>
            </a:r>
            <a:r>
              <a:rPr lang="ru-RU" dirty="0" err="1" smtClean="0"/>
              <a:t>Брейді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35769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 1984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президент Рональд Рейган </a:t>
            </a:r>
            <a:r>
              <a:rPr lang="ru-RU" sz="2000" dirty="0" err="1" smtClean="0"/>
              <a:t>призначає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Брейді</a:t>
            </a:r>
            <a:r>
              <a:rPr lang="ru-RU" sz="2000" dirty="0" smtClean="0"/>
              <a:t> головою </a:t>
            </a:r>
            <a:r>
              <a:rPr lang="ru-RU" sz="2000" dirty="0" err="1" smtClean="0"/>
              <a:t>Президентської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комісії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1983 </a:t>
            </a:r>
            <a:r>
              <a:rPr lang="ru-RU" sz="2000" dirty="0" err="1" smtClean="0"/>
              <a:t>Ніколас</a:t>
            </a:r>
            <a:r>
              <a:rPr lang="ru-RU" sz="2000" dirty="0" smtClean="0"/>
              <a:t> </a:t>
            </a:r>
            <a:r>
              <a:rPr lang="ru-RU" sz="2000" dirty="0" err="1" smtClean="0"/>
              <a:t>Брейді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у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комісій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Збройним</a:t>
            </a:r>
            <a:r>
              <a:rPr lang="ru-RU" sz="2000" dirty="0" smtClean="0"/>
              <a:t> силам, </a:t>
            </a:r>
            <a:r>
              <a:rPr lang="ru-RU" sz="2000" dirty="0" err="1" smtClean="0"/>
              <a:t>безпеки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економічної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підтримки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 </a:t>
            </a:r>
            <a:r>
              <a:rPr lang="ru-RU" sz="2000" dirty="0" err="1" smtClean="0"/>
              <a:t>Центральній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Америці</a:t>
            </a:r>
            <a:r>
              <a:rPr lang="ru-RU" sz="2000" dirty="0" smtClean="0"/>
              <a:t>. </a:t>
            </a:r>
            <a:r>
              <a:rPr lang="ru-RU" sz="2000" dirty="0" smtClean="0"/>
              <a:t>15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 1988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стає</a:t>
            </a:r>
            <a:r>
              <a:rPr lang="ru-RU" sz="2000" dirty="0" smtClean="0"/>
              <a:t> 68-м </a:t>
            </a:r>
            <a:r>
              <a:rPr lang="ru-RU" sz="2000" dirty="0" err="1" smtClean="0"/>
              <a:t>міністром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фінансів</a:t>
            </a:r>
            <a:r>
              <a:rPr lang="ru-RU" sz="2000" dirty="0" smtClean="0"/>
              <a:t> США. У 1989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,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того, як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змогли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платити</a:t>
            </a:r>
            <a:r>
              <a:rPr lang="ru-RU" sz="2000" dirty="0" smtClean="0"/>
              <a:t> за боргами, </a:t>
            </a:r>
            <a:r>
              <a:rPr lang="ru-RU" sz="2000" dirty="0" err="1" smtClean="0"/>
              <a:t>Брейді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розробив</a:t>
            </a:r>
            <a:r>
              <a:rPr lang="ru-RU" sz="2000" dirty="0" smtClean="0"/>
              <a:t> так званий «План </a:t>
            </a:r>
            <a:r>
              <a:rPr lang="ru-RU" sz="2000" dirty="0" err="1" smtClean="0"/>
              <a:t>Брейді</a:t>
            </a:r>
            <a:r>
              <a:rPr lang="ru-RU" sz="2000" dirty="0" smtClean="0"/>
              <a:t>»,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позиці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розвиваються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доларових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облігацій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подальшого</a:t>
            </a:r>
            <a:r>
              <a:rPr lang="ru-RU" sz="2000" dirty="0" smtClean="0"/>
              <a:t> перепродажу.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in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00298" cy="5612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МЕРКОСУ</a:t>
            </a:r>
            <a:r>
              <a:rPr lang="ru-RU" sz="3600" b="1" dirty="0" smtClean="0"/>
              <a:t>Р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92935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uk-UA" sz="4300" dirty="0" smtClean="0"/>
              <a:t>       У</a:t>
            </a:r>
            <a:r>
              <a:rPr lang="uk-UA" sz="4300" dirty="0" smtClean="0"/>
              <a:t> </a:t>
            </a:r>
            <a:r>
              <a:rPr lang="uk-UA" sz="4300" b="1" dirty="0" smtClean="0"/>
              <a:t>березні 1991 р. президенти Аргентини, Бразилії, Уруг­ваю і Парагваю підписали договір про створення Спільного ринку країн півдня Америки (МЕРКОСУ</a:t>
            </a:r>
            <a:r>
              <a:rPr lang="uk-UA" sz="4300" dirty="0" smtClean="0"/>
              <a:t>Р) у складі цих держав. З 1991 р. поступово знижуються взаємні мита — до їх повного скасування в 1995 р. Вводяться єдині зовнішні тарифи, виробляється узгоджена позиція на світовій арені з економічних і політичних питань. Учасники МЕРКОСУР планували з часом приєднати до цієї організації інші півден­ноамериканські країни, перетворити її на основне інтегра­ційне об'єднання Південної Америки. Чилі, Болівія, Перу виявили інтерес до співробітництва з МЕРКОСУР.+ щодо безпеки-Декларація </a:t>
            </a:r>
            <a:r>
              <a:rPr lang="uk-UA" sz="4300" dirty="0" err="1" smtClean="0"/>
              <a:t>Ушуая</a:t>
            </a:r>
            <a:r>
              <a:rPr lang="uk-UA" sz="4300" dirty="0" smtClean="0"/>
              <a:t> 1998 року про зону миру в лат </a:t>
            </a:r>
            <a:r>
              <a:rPr lang="uk-UA" sz="4300" dirty="0" err="1" smtClean="0"/>
              <a:t>Америці-спочатку</a:t>
            </a:r>
            <a:r>
              <a:rPr lang="uk-UA" sz="4300" dirty="0" smtClean="0"/>
              <a:t> члени </a:t>
            </a:r>
            <a:r>
              <a:rPr lang="uk-UA" sz="4300" dirty="0" err="1" smtClean="0"/>
              <a:t>Меркосур.а</a:t>
            </a:r>
            <a:r>
              <a:rPr lang="uk-UA" sz="4300" dirty="0" smtClean="0"/>
              <a:t> потім Болівія і Чилі </a:t>
            </a:r>
            <a:r>
              <a:rPr lang="uk-UA" sz="4300" dirty="0" err="1" smtClean="0"/>
              <a:t>приєднались.Венесуела</a:t>
            </a:r>
            <a:r>
              <a:rPr lang="uk-UA" sz="4300" dirty="0" smtClean="0"/>
              <a:t> </a:t>
            </a:r>
            <a:r>
              <a:rPr lang="uk-UA" sz="4300" dirty="0" smtClean="0"/>
              <a:t>і Колумбія разом з Мексикою в 1992 р. </a:t>
            </a:r>
            <a:r>
              <a:rPr lang="uk-UA" sz="4300" dirty="0" smtClean="0"/>
              <a:t>заснували </a:t>
            </a:r>
            <a:r>
              <a:rPr lang="uk-UA" sz="4300" dirty="0" smtClean="0"/>
              <a:t>«Групу трьох» і розпочали зниження взаємних торго­вельних мит, щоб також поступово створити зону вільної торгівлі. Субрегіональні об'єднання Південної Америки, які виникли у 80—90-ті роки, частково перетиналися одне з одним. У цих умовах ЛАІ, Група Ріо-де-Жанейро і ЛАЕС намагалися координувати їхні </a:t>
            </a:r>
            <a:r>
              <a:rPr lang="uk-UA" sz="4300" dirty="0" err="1" smtClean="0"/>
              <a:t>зусилля.Інтеграційні</a:t>
            </a:r>
            <a:r>
              <a:rPr lang="uk-UA" sz="4300" dirty="0" smtClean="0"/>
              <a:t> </a:t>
            </a:r>
            <a:r>
              <a:rPr lang="uk-UA" sz="4300" dirty="0" smtClean="0"/>
              <a:t>процеси розвивалися і в Карибському ба­сейні, де з 1973 р. існувало Карибське співтовариство. До його складу ввійшли англомовні карибські держави і залежні від Великої Британії </a:t>
            </a:r>
            <a:r>
              <a:rPr lang="uk-UA" sz="4300" dirty="0" err="1" smtClean="0"/>
              <a:t>території.У</a:t>
            </a:r>
            <a:r>
              <a:rPr lang="uk-UA" sz="4300" dirty="0" smtClean="0"/>
              <a:t> </a:t>
            </a:r>
            <a:r>
              <a:rPr lang="uk-UA" sz="4300" dirty="0" smtClean="0"/>
              <a:t>межах Карибського співтовариства функціонував </a:t>
            </a:r>
            <a:r>
              <a:rPr lang="uk-UA" sz="4300" b="1" dirty="0" smtClean="0"/>
              <a:t>Карибський </a:t>
            </a:r>
            <a:r>
              <a:rPr lang="uk-UA" sz="4300" b="1" dirty="0" smtClean="0"/>
              <a:t>спільний ринок</a:t>
            </a:r>
            <a:r>
              <a:rPr lang="uk-UA" sz="4300" dirty="0" smtClean="0"/>
              <a:t>, мета якого полягала в поступовому зниженні ліквідації згодом митних зборів між учасниками, вироблення єдиної митної політики та координування планів розвитку. Всередині Карибського спільного ринку існував локальний </a:t>
            </a:r>
            <a:r>
              <a:rPr lang="uk-UA" sz="4300" dirty="0" err="1" smtClean="0"/>
              <a:t>Східнокарибський</a:t>
            </a:r>
            <a:r>
              <a:rPr lang="uk-UA" sz="4300" dirty="0" smtClean="0"/>
              <a:t> спільний ринок, який об'єдну­вав найменш розвинені і дрібні острівні країни </a:t>
            </a:r>
            <a:r>
              <a:rPr lang="uk-UA" sz="4300" dirty="0" err="1" smtClean="0"/>
              <a:t>субрегіону</a:t>
            </a:r>
            <a:r>
              <a:rPr lang="uk-UA" sz="4300" dirty="0" smtClean="0"/>
              <a:t>. Чотири з них — Гренада, Домініка, Сент-Вінсент і </a:t>
            </a:r>
            <a:r>
              <a:rPr lang="uk-UA" sz="4300" dirty="0" err="1" smtClean="0"/>
              <a:t>Гре-надини</a:t>
            </a:r>
            <a:r>
              <a:rPr lang="uk-UA" sz="4300" dirty="0" smtClean="0"/>
              <a:t>, Сент-Люсія в 1991 р. вирішили утворити політичний інтеграційний союз.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uchyka0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6500858" cy="405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uk-UA" dirty="0" smtClean="0"/>
              <a:t>         Швидкий </a:t>
            </a:r>
            <a:r>
              <a:rPr lang="uk-UA" dirty="0" smtClean="0"/>
              <a:t>розвиток західноєвропейської інтеграції, по­силення економічних зв'язків між країнами АТР спонукали латиноамериканські держави одночасно з регіональною ін­теграцією домагатися приєднання до високорозвинених еко­номік країн Північної Америки. США і Канада, зі свого боку, виявляли зацікавленість у створенні потужного інтеграцій­ного об'єднання в Західній півкулі. Ідея економічного збли­ження з північними сусідами активно обговорювалася в Латинській Америці, а особливо у Мексиці, з 1990 р. Пре­зидент США Дж. Буш 27 червня 1990 р. виступив з «</a:t>
            </a:r>
            <a:r>
              <a:rPr lang="uk-UA" dirty="0" smtClean="0"/>
              <a:t>Ініціативою </a:t>
            </a:r>
            <a:r>
              <a:rPr lang="uk-UA" dirty="0" smtClean="0"/>
              <a:t>для </a:t>
            </a:r>
            <a:r>
              <a:rPr lang="uk-UA" dirty="0" err="1" smtClean="0"/>
              <a:t>Америк</a:t>
            </a:r>
            <a:r>
              <a:rPr lang="uk-UA" dirty="0" smtClean="0"/>
              <a:t>», де запропонував ідею нового економічного партнерства у Західній півкулі, що базувалося на створенні зони вільної торгівлі та інвестицій у складі США, Канади і країн Латинської Америки, яка, у свою чергу, мала закласти підвалини Міжамериканського спільного ринку. В Міжамериканському банку розвитку передбачалося засну­вати спеціальний фонд для фінансування економічних прог­рам у латиноамериканських країнах і частково списати борг тим з них, які найуспішніше здійснюють лібералізацію еко­номіки та зовнішньої торгівлі. У </a:t>
            </a:r>
            <a:r>
              <a:rPr lang="uk-UA" dirty="0" err="1" smtClean="0"/>
              <a:t>листопаді—грудні</a:t>
            </a:r>
            <a:r>
              <a:rPr lang="uk-UA" dirty="0" smtClean="0"/>
              <a:t> 1990  Дж. Буш відвідав Мексику, Бразилію, Аргентину, Чилі, Уруг­вай і Венесуелу, де обговорював цю ініціативу й імовірні шляхи її реалізації з урахуванням взаємних інтересів. На ініціативу Буша позитивно відгукнулись уряди багатьох лати­ноамериканських </a:t>
            </a:r>
            <a:r>
              <a:rPr lang="uk-UA" dirty="0" err="1" smtClean="0"/>
              <a:t>держав.Мексика</a:t>
            </a:r>
            <a:r>
              <a:rPr lang="uk-UA" dirty="0" smtClean="0"/>
              <a:t> </a:t>
            </a:r>
            <a:r>
              <a:rPr lang="uk-UA" dirty="0" smtClean="0"/>
              <a:t>в 1990—1991 рр. активізувала переговори зі США про створення Північноамериканської зони вільної торгівлі і     (НАФТА) за участю США, Канади і Мексики. Домовленість про це була досягнута в 1992 р. і набрала чинності з 1 січня 1994 </a:t>
            </a:r>
            <a:r>
              <a:rPr lang="uk-UA" dirty="0" err="1" smtClean="0"/>
              <a:t>р.Саме</a:t>
            </a:r>
            <a:r>
              <a:rPr lang="uk-UA" dirty="0" smtClean="0"/>
              <a:t> </a:t>
            </a:r>
            <a:r>
              <a:rPr lang="uk-UA" dirty="0" smtClean="0"/>
              <a:t>перша половина 90-х років стала періодом «інтег­раційної ейфорії», що охопила весь континент; у ЇЇ центрі перебували НАФТА і багато країн регіону, які бажали при­єднатися до неї. Окремі латиноамериканські держави ви­явили бажання потрапити до цієї зони через систему дво­сторонніх і багатосторонніх договорів про вільну торгівлю з Мексикою, одна з одною і, в перспективі, зі США. В 1991 р. підписано угоди про вільну торгівлю Мексики і країн Цент­ральної Америки, між Мексикою і Чилі, а в 1993 р. — між Мексикою і Венесуелою. Зона вільної торгівлі мала об'єднати учасників «Групи трьох» (Мексика, Венесуела, Колумбія). У грудні 1992 р. аргентинський Президент К. </a:t>
            </a:r>
            <a:r>
              <a:rPr lang="uk-UA" dirty="0" err="1" smtClean="0"/>
              <a:t>Менем</a:t>
            </a:r>
            <a:r>
              <a:rPr lang="uk-UA" dirty="0" smtClean="0"/>
              <a:t> заявив, що пріоритетними для МЕРКОСУР повинні стати інтеграція цієї організації з НАФТА і створення в майбутньому </a:t>
            </a:r>
            <a:r>
              <a:rPr lang="uk-UA" dirty="0" err="1" smtClean="0"/>
              <a:t>загаль-ноконтинентального</a:t>
            </a:r>
            <a:r>
              <a:rPr lang="uk-UA" dirty="0" smtClean="0"/>
              <a:t> інтеграційного об'єднання. Дещо обе­режно до НАФТА поставилася Бразилія, яка надавала пере­вагу зміцненню МЕРКОСУР і інтеграції Південної Америки, де б вона відігравала домінуючу </a:t>
            </a:r>
            <a:r>
              <a:rPr lang="uk-UA" dirty="0" err="1" smtClean="0"/>
              <a:t>роль.Першу</a:t>
            </a:r>
            <a:r>
              <a:rPr lang="uk-UA" dirty="0" smtClean="0"/>
              <a:t> </a:t>
            </a:r>
            <a:r>
              <a:rPr lang="uk-UA" dirty="0" smtClean="0"/>
              <a:t>половину 90-х років можна охарактеризувати як етап зближення «двох </a:t>
            </a:r>
            <a:r>
              <a:rPr lang="uk-UA" dirty="0" err="1" smtClean="0"/>
              <a:t>Америк</a:t>
            </a:r>
            <a:r>
              <a:rPr lang="uk-UA" dirty="0" smtClean="0"/>
              <a:t>», гармонізації міжамерикан­ських відносин, апогеєм якої стала зустріч глав 34 держав Західної півкулі 10—13 грудня 1994 р. у </a:t>
            </a:r>
            <a:r>
              <a:rPr lang="uk-UA" dirty="0" err="1" smtClean="0"/>
              <a:t>Майамі</a:t>
            </a:r>
            <a:r>
              <a:rPr lang="uk-UA" dirty="0" smtClean="0"/>
              <a:t>. На зустрічі було прийнято «Декларацію принципів партнерства в ім'я розвитку і процвітання: демократія, вільна торгівля і розвиток на Американському континенті» та План дій зі 100 пунктів, який проголошував прагнення створити до 2005 р. Панамериканську зону вільної </a:t>
            </a:r>
            <a:r>
              <a:rPr lang="uk-UA" dirty="0" err="1" smtClean="0"/>
              <a:t>торгівлі.Однак</a:t>
            </a:r>
            <a:r>
              <a:rPr lang="uk-UA" dirty="0" smtClean="0"/>
              <a:t> </a:t>
            </a:r>
            <a:r>
              <a:rPr lang="uk-UA" dirty="0" smtClean="0"/>
              <a:t>уже невдовзі після саміту в </a:t>
            </a:r>
            <a:r>
              <a:rPr lang="uk-UA" dirty="0" err="1" smtClean="0"/>
              <a:t>Майамі</a:t>
            </a:r>
            <a:r>
              <a:rPr lang="uk-UA" dirty="0" smtClean="0"/>
              <a:t> оптимістичні сподівання поступаються місцем </a:t>
            </a:r>
            <a:r>
              <a:rPr lang="uk-UA" dirty="0" smtClean="0"/>
              <a:t>значно </a:t>
            </a:r>
            <a:r>
              <a:rPr lang="uk-UA" dirty="0" err="1" smtClean="0"/>
              <a:t>прагматичніншм</a:t>
            </a:r>
            <a:r>
              <a:rPr lang="uk-UA" dirty="0" smtClean="0"/>
              <a:t> </a:t>
            </a:r>
            <a:r>
              <a:rPr lang="uk-UA" dirty="0" smtClean="0"/>
              <a:t>оцінкам майбутнього континентальної зони вільної </a:t>
            </a:r>
            <a:r>
              <a:rPr lang="uk-UA" dirty="0" err="1" smtClean="0"/>
              <a:t>торгівлі.До</a:t>
            </a:r>
            <a:r>
              <a:rPr lang="uk-UA" dirty="0" smtClean="0"/>
              <a:t> </a:t>
            </a:r>
            <a:r>
              <a:rPr lang="uk-UA" dirty="0" smtClean="0"/>
              <a:t>середини десятиліття дедалі </a:t>
            </a:r>
            <a:r>
              <a:rPr lang="uk-UA" dirty="0" err="1" smtClean="0"/>
              <a:t>проблематичнішим</a:t>
            </a:r>
            <a:r>
              <a:rPr lang="uk-UA" dirty="0" smtClean="0"/>
              <a:t> ста­вало розширення НАФТА. Конгрес США фактично заблоку­вав вступ до неї Чилі, що здавалося вирішеним ще в 1994 </a:t>
            </a:r>
            <a:r>
              <a:rPr lang="uk-UA" dirty="0" err="1" smtClean="0"/>
              <a:t>р.В</a:t>
            </a:r>
            <a:r>
              <a:rPr lang="uk-UA" dirty="0" smtClean="0"/>
              <a:t> </a:t>
            </a:r>
            <a:r>
              <a:rPr lang="uk-UA" dirty="0" smtClean="0"/>
              <a:t>той час, коли північноамериканський інтеграційний проект натрапив на значні внутрішні труднощі (фінансова криза в Мексиці та її наслідки), помітнішу роль почав відігравати МЕРКОСУР. На середину 90-х років МЕРКОСУР трансформувався в інтеграційний блок, який розвивався най­більш динамічно і охоплював 60 % території Латинської Америки, 46 % її населення і біля 50 % ВВП. МЕРКОСУР у </a:t>
            </a:r>
            <a:r>
              <a:rPr lang="uk-UA" dirty="0" err="1" smtClean="0"/>
              <a:t>другііі</a:t>
            </a:r>
            <a:r>
              <a:rPr lang="uk-UA" dirty="0" smtClean="0"/>
              <a:t> половині 90-х років перетворився на більший за НАФТА полюс притягання для інших держав регіону. В 1996 р. асоційованим членом об'єднання стали Чилі — одна з найрозвинутіших країн регіону — і Болівія. Почався пере­говорний процес з питання асоціації між МЕРКОСУР і </a:t>
            </a:r>
            <a:r>
              <a:rPr lang="uk-UA" dirty="0" err="1" smtClean="0"/>
              <a:t>Андською</a:t>
            </a:r>
            <a:r>
              <a:rPr lang="uk-UA" dirty="0" smtClean="0"/>
              <a:t> групою (Венесуела, Колумбія, Еквадор, Перу, Бо­лівія</a:t>
            </a:r>
            <a:r>
              <a:rPr lang="uk-UA" dirty="0" smtClean="0"/>
              <a:t>)</a:t>
            </a:r>
            <a:r>
              <a:rPr lang="uk-UA" dirty="0" err="1" smtClean="0"/>
              <a:t>.На</a:t>
            </a:r>
            <a:r>
              <a:rPr lang="uk-UA" dirty="0" smtClean="0"/>
              <a:t> </a:t>
            </a:r>
            <a:r>
              <a:rPr lang="uk-UA" dirty="0" smtClean="0"/>
              <a:t>кінець 90-х років МЕРКОСУР перетворився на чет­вертий за економічним потенціалом інтеграційний блок світу, який за обсягом ВВП (біля 1 трлн дол.) зрівнявся з країнами АСЕАН. При цьому намітилася активізація </a:t>
            </a:r>
            <a:r>
              <a:rPr lang="uk-UA" dirty="0" err="1" smtClean="0"/>
              <a:t>позарегіональних</a:t>
            </a:r>
            <a:r>
              <a:rPr lang="uk-UA" dirty="0" smtClean="0"/>
              <a:t> зв'язків. 15 грудня 1995 р. в Мадриді було підписано угоду про співробітництво між МЕРКОСУР і Європейським </a:t>
            </a:r>
            <a:r>
              <a:rPr lang="uk-UA" dirty="0" err="1" smtClean="0"/>
              <a:t>Союзом.У</a:t>
            </a:r>
            <a:r>
              <a:rPr lang="uk-UA" dirty="0" smtClean="0"/>
              <a:t> </a:t>
            </a:r>
            <a:r>
              <a:rPr lang="uk-UA" dirty="0" smtClean="0"/>
              <a:t>квітні 1998 р. в Сантьяго (Чилі) відбувся другий саміт президентів двох </a:t>
            </a:r>
            <a:r>
              <a:rPr lang="uk-UA" dirty="0" err="1" smtClean="0"/>
              <a:t>Америк</a:t>
            </a:r>
            <a:r>
              <a:rPr lang="uk-UA" dirty="0" smtClean="0"/>
              <a:t>, який мав остаточно визначити схему і графік створення </a:t>
            </a:r>
            <a:r>
              <a:rPr lang="uk-UA" dirty="0" err="1" smtClean="0"/>
              <a:t>загальноконтинентальної</a:t>
            </a:r>
            <a:r>
              <a:rPr lang="uk-UA" dirty="0" smtClean="0"/>
              <a:t> зони вільної торгівлі, а головне — ліквідувати суперечності, які виникли між двома інтеграційними угрупованнями та їхніми лідерами — США та Бразилією. Це вдалося лише частково. У підсумкових документах підтверджувалось бажання створити до 2005 р. єдиний інтеграційний простір у Західній півкулі. Але це не виключає іншого сценарію — поділу півкулі на два </a:t>
            </a:r>
            <a:r>
              <a:rPr lang="uk-UA" dirty="0" err="1" smtClean="0"/>
              <a:t>мегаблоки</a:t>
            </a:r>
            <a:r>
              <a:rPr lang="uk-UA" dirty="0" smtClean="0"/>
              <a:t>: до НАФТА відійшли б услід за Мексикою Центральна Америка і Карибський басейн, а південноамериканські країни консолідувалися б навколо МЕРКОСУР.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limko01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3806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   Головним </a:t>
            </a:r>
            <a:r>
              <a:rPr lang="uk-UA" dirty="0" smtClean="0"/>
              <a:t>завданням для латиноамериканських країн на початку </a:t>
            </a:r>
            <a:r>
              <a:rPr lang="en-US" dirty="0" smtClean="0"/>
              <a:t>XXI</a:t>
            </a:r>
            <a:r>
              <a:rPr lang="uk-UA" dirty="0" smtClean="0"/>
              <a:t> ст. залишаються пошук і здійснення таких варіантів розвитку, які б відповідали місцевим умовам і дали б змісту країнам регіону поєднати оновлення економіки з інтересами більшості суспільства, інтеграцію у світове госпо­дарство — зі збереженням власних цивілізаційних підвалин.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5715016"/>
            <a:ext cx="568424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>
                  <a:prstDash val="solid"/>
                </a:ln>
                <a:solidFill>
                  <a:schemeClr val="tx2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Латинська</a:t>
            </a:r>
            <a:r>
              <a:rPr lang="ru-RU" sz="4400" b="1" dirty="0" smtClean="0">
                <a:ln>
                  <a:prstDash val="solid"/>
                </a:ln>
                <a:solidFill>
                  <a:schemeClr val="tx2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Америка</a:t>
            </a:r>
            <a:endParaRPr lang="ru-RU" sz="4400" b="1" dirty="0">
              <a:ln>
                <a:prstDash val="solid"/>
              </a:ln>
              <a:solidFill>
                <a:schemeClr val="tx2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/>
              <a:t>Країни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Латинської</a:t>
            </a:r>
            <a:r>
              <a:rPr lang="ru-RU" sz="2400" b="1" dirty="0" smtClean="0"/>
              <a:t> Америки </a:t>
            </a:r>
            <a:r>
              <a:rPr lang="ru-RU" sz="2400" b="1" dirty="0" err="1" smtClean="0"/>
              <a:t>наприкінці</a:t>
            </a:r>
            <a:r>
              <a:rPr lang="ru-RU" sz="2400" b="1" dirty="0" smtClean="0"/>
              <a:t> XIX – на початку XX ст.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67151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1050" dirty="0" smtClean="0"/>
              <a:t> </a:t>
            </a:r>
            <a:r>
              <a:rPr lang="ru-RU" sz="1050" dirty="0" smtClean="0"/>
              <a:t>       </a:t>
            </a:r>
            <a:r>
              <a:rPr lang="ru-RU" sz="2000" dirty="0" err="1" smtClean="0"/>
              <a:t>Латинська</a:t>
            </a:r>
            <a:r>
              <a:rPr lang="ru-RU" sz="2000" dirty="0" smtClean="0"/>
              <a:t> </a:t>
            </a:r>
            <a:r>
              <a:rPr lang="ru-RU" sz="2000" dirty="0" smtClean="0"/>
              <a:t>Америка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континенту,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лежить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південь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кордону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США </a:t>
            </a:r>
            <a:r>
              <a:rPr lang="ru-RU" sz="2000" dirty="0" err="1" smtClean="0"/>
              <a:t>з</a:t>
            </a:r>
            <a:r>
              <a:rPr lang="ru-RU" sz="2000" dirty="0" smtClean="0"/>
              <a:t> Мексикою.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отримав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переважання</a:t>
            </a:r>
            <a:r>
              <a:rPr lang="ru-RU" sz="2000" dirty="0" smtClean="0"/>
              <a:t> там </a:t>
            </a:r>
            <a:r>
              <a:rPr lang="ru-RU" sz="2000" dirty="0" err="1" smtClean="0"/>
              <a:t>іспанської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португальської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стародавньої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мови.Країни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Америки </a:t>
            </a:r>
            <a:r>
              <a:rPr lang="ru-RU" sz="2000" dirty="0" err="1" smtClean="0"/>
              <a:t>здобули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незалежність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першій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чверті</a:t>
            </a:r>
            <a:r>
              <a:rPr lang="ru-RU" sz="2000" dirty="0" smtClean="0"/>
              <a:t> ХІХ ст.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збройної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національно-визвольної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боротьби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Іспанії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такими </a:t>
            </a:r>
            <a:r>
              <a:rPr lang="ru-RU" sz="2000" dirty="0" err="1" smtClean="0"/>
              <a:t>видатними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діячами</a:t>
            </a:r>
            <a:r>
              <a:rPr lang="ru-RU" sz="2000" dirty="0" smtClean="0"/>
              <a:t>, як Хосе </a:t>
            </a:r>
            <a:r>
              <a:rPr lang="ru-RU" sz="2000" dirty="0" err="1" smtClean="0"/>
              <a:t>Сан-Мартін</a:t>
            </a:r>
            <a:r>
              <a:rPr lang="ru-RU" sz="2000" dirty="0" smtClean="0"/>
              <a:t>, </a:t>
            </a:r>
            <a:r>
              <a:rPr lang="ru-RU" sz="2000" dirty="0" err="1" smtClean="0"/>
              <a:t>Симон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Болівар</a:t>
            </a:r>
            <a:r>
              <a:rPr lang="ru-RU" sz="2000" dirty="0" smtClean="0"/>
              <a:t>, </a:t>
            </a:r>
            <a:r>
              <a:rPr lang="ru-RU" sz="2000" dirty="0" err="1" smtClean="0"/>
              <a:t>Агустін</a:t>
            </a:r>
            <a:r>
              <a:rPr lang="ru-RU" sz="2000" dirty="0" smtClean="0"/>
              <a:t> </a:t>
            </a:r>
            <a:r>
              <a:rPr lang="ru-RU" sz="2000" dirty="0" err="1" smtClean="0"/>
              <a:t>Ітурбід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Колишня</a:t>
            </a:r>
            <a:r>
              <a:rPr lang="ru-RU" sz="2000" dirty="0" smtClean="0"/>
              <a:t> велика </a:t>
            </a:r>
            <a:r>
              <a:rPr lang="ru-RU" sz="2000" dirty="0" err="1" smtClean="0"/>
              <a:t>колоніальна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Іспанія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зберегла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владу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над Кубою та </a:t>
            </a:r>
            <a:r>
              <a:rPr lang="ru-RU" sz="2000" dirty="0" err="1" smtClean="0"/>
              <a:t>Пуерто-Рико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Перемозі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Америки </a:t>
            </a:r>
            <a:r>
              <a:rPr lang="ru-RU" sz="2000" dirty="0" err="1" smtClean="0"/>
              <a:t>сприяла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склалася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Європі</a:t>
            </a:r>
            <a:r>
              <a:rPr lang="ru-RU" sz="2000" dirty="0" smtClean="0"/>
              <a:t>.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наполеонівських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війнах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придушеннях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революційних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виступів</a:t>
            </a:r>
            <a:r>
              <a:rPr lang="ru-RU" sz="2000" dirty="0" smtClean="0"/>
              <a:t> 1820-х </a:t>
            </a:r>
            <a:r>
              <a:rPr lang="ru-RU" sz="2000" dirty="0" err="1" smtClean="0"/>
              <a:t>роів.Також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вагомим</a:t>
            </a:r>
            <a:r>
              <a:rPr lang="ru-RU" sz="2000" dirty="0" smtClean="0"/>
              <a:t> </a:t>
            </a:r>
            <a:r>
              <a:rPr lang="ru-RU" sz="2000" dirty="0" err="1" smtClean="0"/>
              <a:t>чинником</a:t>
            </a:r>
            <a:r>
              <a:rPr lang="ru-RU" sz="2000" dirty="0" smtClean="0"/>
              <a:t> стала </a:t>
            </a:r>
            <a:r>
              <a:rPr lang="ru-RU" sz="2000" dirty="0" err="1" smtClean="0"/>
              <a:t>позиція</a:t>
            </a:r>
            <a:r>
              <a:rPr lang="ru-RU" sz="2000" dirty="0" smtClean="0"/>
              <a:t> США. У 1823 р. президент США Джеймс Монро заявив,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американці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відмовившись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втручання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справи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,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право </a:t>
            </a:r>
            <a:r>
              <a:rPr lang="ru-RU" sz="2000" dirty="0" err="1" smtClean="0"/>
              <a:t>вимагати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невтручання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європейців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справи</a:t>
            </a:r>
            <a:r>
              <a:rPr lang="ru-RU" sz="2000" dirty="0" smtClean="0"/>
              <a:t> Америки.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висловлена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гаслі</a:t>
            </a:r>
            <a:r>
              <a:rPr lang="ru-RU" sz="2000" dirty="0" smtClean="0"/>
              <a:t> "Америка для </a:t>
            </a:r>
            <a:r>
              <a:rPr lang="ru-RU" sz="2000" dirty="0" err="1" smtClean="0"/>
              <a:t>американців</a:t>
            </a:r>
            <a:r>
              <a:rPr lang="ru-RU" sz="2000" dirty="0" smtClean="0"/>
              <a:t>".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доктрина Монро стала </a:t>
            </a:r>
            <a:r>
              <a:rPr lang="ru-RU" sz="2000" dirty="0" err="1" smtClean="0"/>
              <a:t>виправданням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американської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експансії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Латинській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Америці.Після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незалежності</a:t>
            </a:r>
            <a:r>
              <a:rPr lang="ru-RU" sz="2000" dirty="0" smtClean="0"/>
              <a:t> у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Америки </a:t>
            </a:r>
            <a:r>
              <a:rPr lang="ru-RU" sz="2000" dirty="0" err="1" smtClean="0"/>
              <a:t>склалися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своєрідні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економічні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значною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мірою</a:t>
            </a:r>
            <a:r>
              <a:rPr lang="ru-RU" sz="2000" dirty="0" smtClean="0"/>
              <a:t> </a:t>
            </a:r>
            <a:r>
              <a:rPr lang="ru-RU" sz="2000" dirty="0" err="1" smtClean="0"/>
              <a:t>успадковані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колоніального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минулого.Домінуюче</a:t>
            </a:r>
            <a:r>
              <a:rPr lang="ru-RU" sz="2000" dirty="0" smtClean="0"/>
              <a:t> </a:t>
            </a:r>
            <a:r>
              <a:rPr lang="ru-RU" sz="2000" dirty="0" smtClean="0"/>
              <a:t>становище в </a:t>
            </a:r>
            <a:r>
              <a:rPr lang="ru-RU" sz="2000" dirty="0" err="1" smtClean="0"/>
              <a:t>політичному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економічному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посіли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угруповання</a:t>
            </a:r>
            <a:r>
              <a:rPr lang="ru-RU" sz="2000" dirty="0" smtClean="0"/>
              <a:t> великих </a:t>
            </a:r>
            <a:r>
              <a:rPr lang="ru-RU" sz="2000" dirty="0" err="1" smtClean="0"/>
              <a:t>землевласників-латифундистів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нащадків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іспанських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португальських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дворян-колонізаторів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безземельних</a:t>
            </a:r>
            <a:r>
              <a:rPr lang="ru-RU" sz="2000" dirty="0" smtClean="0"/>
              <a:t> селян (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індіанців</a:t>
            </a:r>
            <a:r>
              <a:rPr lang="ru-RU" sz="2000" dirty="0" smtClean="0"/>
              <a:t>) та </a:t>
            </a:r>
            <a:r>
              <a:rPr lang="ru-RU" sz="2000" dirty="0" err="1" smtClean="0"/>
              <a:t>негрів-рабів</a:t>
            </a:r>
            <a:r>
              <a:rPr lang="ru-RU" sz="2000" dirty="0" smtClean="0"/>
              <a:t>. Рабство у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Америки,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 в </a:t>
            </a:r>
            <a:r>
              <a:rPr lang="ru-RU" sz="2000" dirty="0" err="1" smtClean="0"/>
              <a:t>Бразилії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існувало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кінця</a:t>
            </a:r>
            <a:r>
              <a:rPr lang="ru-RU" sz="2000" dirty="0" smtClean="0"/>
              <a:t> ХІХ </a:t>
            </a:r>
            <a:r>
              <a:rPr lang="ru-RU" sz="2000" dirty="0" err="1" smtClean="0"/>
              <a:t>ст.Після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латиноамериканські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Бразилії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проголошені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Бразилія</a:t>
            </a:r>
            <a:r>
              <a:rPr lang="ru-RU" sz="2000" dirty="0" smtClean="0"/>
              <a:t> стала </a:t>
            </a:r>
            <a:r>
              <a:rPr lang="ru-RU" sz="2000" dirty="0" err="1" smtClean="0"/>
              <a:t>республікою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в 1889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 </a:t>
            </a:r>
            <a:r>
              <a:rPr lang="ru-RU" sz="2000" dirty="0" err="1" smtClean="0"/>
              <a:t>Повнота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 в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державах, як правило, належала вождям (</a:t>
            </a:r>
            <a:r>
              <a:rPr lang="ru-RU" sz="2000" dirty="0" err="1" smtClean="0"/>
              <a:t>кауділіо</a:t>
            </a:r>
            <a:r>
              <a:rPr lang="ru-RU" sz="2000" dirty="0" smtClean="0"/>
              <a:t>),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спиралися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армію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латифундистів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в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 формально </a:t>
            </a:r>
            <a:r>
              <a:rPr lang="ru-RU" sz="2000" dirty="0" err="1" smtClean="0"/>
              <a:t>зберігалися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конституції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представницькі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 (</a:t>
            </a:r>
            <a:r>
              <a:rPr lang="ru-RU" sz="2000" dirty="0" err="1" smtClean="0"/>
              <a:t>парламенти</a:t>
            </a:r>
            <a:r>
              <a:rPr lang="ru-RU" sz="2000" dirty="0" smtClean="0"/>
              <a:t>), </a:t>
            </a:r>
            <a:r>
              <a:rPr lang="ru-RU" sz="2000" dirty="0" err="1" smtClean="0"/>
              <a:t>імітувалося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виборів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Таке</a:t>
            </a:r>
            <a:r>
              <a:rPr lang="ru-RU" sz="2000" dirty="0" smtClean="0"/>
              <a:t> становище </a:t>
            </a:r>
            <a:r>
              <a:rPr lang="ru-RU" sz="2000" dirty="0" err="1" smtClean="0"/>
              <a:t>зумовлювало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слабкість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. </a:t>
            </a:r>
            <a:r>
              <a:rPr lang="ru-RU" sz="2000" dirty="0" err="1" smtClean="0"/>
              <a:t>Чисельні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воєнні</a:t>
            </a:r>
            <a:r>
              <a:rPr lang="ru-RU" sz="2000" dirty="0" smtClean="0"/>
              <a:t> перевороти, </a:t>
            </a:r>
            <a:r>
              <a:rPr lang="ru-RU" sz="2000" dirty="0" err="1" smtClean="0"/>
              <a:t>громадянські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, </a:t>
            </a:r>
            <a:r>
              <a:rPr lang="ru-RU" sz="2000" dirty="0" err="1" smtClean="0"/>
              <a:t>встановлення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особистих</a:t>
            </a:r>
            <a:r>
              <a:rPr lang="ru-RU" sz="2000" dirty="0" smtClean="0"/>
              <a:t> диктатур стали характерною </a:t>
            </a:r>
            <a:r>
              <a:rPr lang="ru-RU" sz="2000" dirty="0" err="1" smtClean="0"/>
              <a:t>рисою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в </a:t>
            </a:r>
            <a:r>
              <a:rPr lang="ru-RU" sz="2000" dirty="0" err="1" smtClean="0"/>
              <a:t>Латинській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Америці</a:t>
            </a:r>
            <a:r>
              <a:rPr lang="ru-RU" sz="2000" dirty="0" smtClean="0"/>
              <a:t>. </a:t>
            </a:r>
            <a:r>
              <a:rPr lang="ru-RU" sz="2000" dirty="0" err="1" smtClean="0"/>
              <a:t>Вожді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національно-визвольної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боротьби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Америки </a:t>
            </a:r>
            <a:r>
              <a:rPr lang="ru-RU" sz="2000" dirty="0" err="1" smtClean="0"/>
              <a:t>мріяли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існування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єдиної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об'єднувала</a:t>
            </a:r>
            <a:r>
              <a:rPr lang="ru-RU" sz="2000" dirty="0" smtClean="0"/>
              <a:t> б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Іспанської</a:t>
            </a:r>
            <a:r>
              <a:rPr lang="ru-RU" sz="2000" dirty="0" smtClean="0"/>
              <a:t> Америки: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говорило на схожих </a:t>
            </a:r>
            <a:r>
              <a:rPr lang="ru-RU" sz="2000" dirty="0" err="1" smtClean="0"/>
              <a:t>мовах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об'єднувала</a:t>
            </a:r>
            <a:r>
              <a:rPr lang="ru-RU" sz="2000" dirty="0" smtClean="0"/>
              <a:t> одна </a:t>
            </a:r>
            <a:r>
              <a:rPr lang="ru-RU" sz="2000" dirty="0" err="1" smtClean="0"/>
              <a:t>релігія</a:t>
            </a:r>
            <a:r>
              <a:rPr lang="ru-RU" sz="2000" dirty="0" smtClean="0"/>
              <a:t> - католицизм. Але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сталося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егоїзм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еліт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воліли</a:t>
            </a:r>
            <a:r>
              <a:rPr lang="ru-RU" sz="2000" dirty="0" smtClean="0"/>
              <a:t> бути правителями </a:t>
            </a:r>
            <a:r>
              <a:rPr lang="ru-RU" sz="2000" dirty="0" err="1" smtClean="0"/>
              <a:t>власних</a:t>
            </a:r>
            <a:r>
              <a:rPr lang="ru-RU" sz="2000" dirty="0" smtClean="0"/>
              <a:t> держав. </a:t>
            </a:r>
            <a:r>
              <a:rPr lang="ru-RU" sz="2000" dirty="0" err="1" smtClean="0"/>
              <a:t>Почались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розпаду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Колумбії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Сполучених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Провінцій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Центральної</a:t>
            </a:r>
            <a:r>
              <a:rPr lang="ru-RU" sz="2000" dirty="0" smtClean="0"/>
              <a:t> Америки. Але </a:t>
            </a:r>
            <a:r>
              <a:rPr lang="ru-RU" sz="2000" dirty="0" err="1" smtClean="0"/>
              <a:t>кордони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новими</a:t>
            </a:r>
            <a:r>
              <a:rPr lang="ru-RU" sz="2000" dirty="0" smtClean="0"/>
              <a:t> державами,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в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штучними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конфліктів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Найбільшим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: </a:t>
            </a:r>
            <a:r>
              <a:rPr lang="ru-RU" sz="2000" dirty="0" err="1" smtClean="0"/>
              <a:t>боротьба</a:t>
            </a:r>
            <a:r>
              <a:rPr lang="ru-RU" sz="2000" dirty="0" smtClean="0"/>
              <a:t> </a:t>
            </a:r>
            <a:r>
              <a:rPr lang="ru-RU" sz="2000" dirty="0" err="1" smtClean="0"/>
              <a:t>Уруґвая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незалежність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аргентино-бразильська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війна</a:t>
            </a:r>
            <a:r>
              <a:rPr lang="ru-RU" sz="2000" dirty="0" smtClean="0"/>
              <a:t> (1816-1828 </a:t>
            </a:r>
            <a:r>
              <a:rPr lang="ru-RU" sz="2000" dirty="0" err="1" smtClean="0"/>
              <a:t>рр</a:t>
            </a:r>
            <a:r>
              <a:rPr lang="ru-RU" sz="2000" dirty="0" smtClean="0"/>
              <a:t>.), </a:t>
            </a:r>
            <a:r>
              <a:rPr lang="ru-RU" sz="2000" dirty="0" err="1" smtClean="0"/>
              <a:t>найкривавіша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Параґвайська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війна</a:t>
            </a:r>
            <a:r>
              <a:rPr lang="ru-RU" sz="2000" dirty="0" smtClean="0"/>
              <a:t> (1864-1870 </a:t>
            </a:r>
            <a:r>
              <a:rPr lang="ru-RU" sz="2000" dirty="0" err="1" smtClean="0"/>
              <a:t>рр</a:t>
            </a:r>
            <a:r>
              <a:rPr lang="ru-RU" sz="2000" dirty="0" smtClean="0"/>
              <a:t>.), "</a:t>
            </a:r>
            <a:r>
              <a:rPr lang="ru-RU" sz="2000" dirty="0" err="1" smtClean="0"/>
              <a:t>Селітряна</a:t>
            </a:r>
            <a:r>
              <a:rPr lang="ru-RU" sz="2000" dirty="0" smtClean="0"/>
              <a:t>" </a:t>
            </a:r>
            <a:r>
              <a:rPr lang="ru-RU" sz="2000" dirty="0" err="1" smtClean="0"/>
              <a:t>війна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Чилі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Перу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Болівією</a:t>
            </a:r>
            <a:r>
              <a:rPr lang="ru-RU" sz="2000" dirty="0" smtClean="0"/>
              <a:t> (1870-1884 </a:t>
            </a:r>
            <a:r>
              <a:rPr lang="ru-RU" sz="2000" dirty="0" err="1" smtClean="0"/>
              <a:t>рр</a:t>
            </a:r>
            <a:r>
              <a:rPr lang="ru-RU" sz="2000" dirty="0" smtClean="0"/>
              <a:t>.).</a:t>
            </a:r>
            <a:r>
              <a:rPr lang="ru-RU" sz="2000" dirty="0" err="1" smtClean="0"/>
              <a:t>Панування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латифундистів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аграрний</a:t>
            </a:r>
            <a:r>
              <a:rPr lang="ru-RU" sz="2000" dirty="0" smtClean="0"/>
              <a:t> характер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неодмінно</a:t>
            </a:r>
            <a:r>
              <a:rPr lang="ru-RU" sz="2000" dirty="0" smtClean="0"/>
              <a:t> ставило </a:t>
            </a:r>
            <a:r>
              <a:rPr lang="ru-RU" sz="2000" dirty="0" err="1" smtClean="0"/>
              <a:t>їх</a:t>
            </a:r>
            <a:r>
              <a:rPr lang="ru-RU" sz="2000" dirty="0" smtClean="0"/>
              <a:t> у </a:t>
            </a:r>
            <a:r>
              <a:rPr lang="ru-RU" sz="2000" dirty="0" err="1" smtClean="0"/>
              <a:t>залежність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розвинутих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- </a:t>
            </a:r>
            <a:r>
              <a:rPr lang="ru-RU" sz="2000" dirty="0" err="1" smtClean="0"/>
              <a:t>сперш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Англії</a:t>
            </a:r>
            <a:r>
              <a:rPr lang="ru-RU" sz="2000" dirty="0" smtClean="0"/>
              <a:t> та США, а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США та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. Вони </a:t>
            </a:r>
            <a:r>
              <a:rPr lang="ru-RU" sz="2000" dirty="0" err="1" smtClean="0"/>
              <a:t>забезпечували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Америки </a:t>
            </a:r>
            <a:r>
              <a:rPr lang="ru-RU" sz="2000" dirty="0" err="1" smtClean="0"/>
              <a:t>промисловими</a:t>
            </a:r>
            <a:r>
              <a:rPr lang="ru-RU" sz="2000" dirty="0" smtClean="0"/>
              <a:t> товарами, </a:t>
            </a:r>
            <a:r>
              <a:rPr lang="ru-RU" sz="2000" dirty="0" err="1" smtClean="0"/>
              <a:t>капіталами</a:t>
            </a:r>
            <a:r>
              <a:rPr lang="ru-RU" sz="2000" dirty="0" smtClean="0"/>
              <a:t>, та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основними</a:t>
            </a:r>
            <a:r>
              <a:rPr lang="ru-RU" sz="2000" dirty="0" smtClean="0"/>
              <a:t> ринками </a:t>
            </a:r>
            <a:r>
              <a:rPr lang="ru-RU" sz="2000" dirty="0" err="1" smtClean="0"/>
              <a:t>збуту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Зміцнення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позиції</a:t>
            </a:r>
            <a:r>
              <a:rPr lang="ru-RU" sz="2000" dirty="0" smtClean="0"/>
              <a:t> США в </a:t>
            </a:r>
            <a:r>
              <a:rPr lang="ru-RU" sz="2000" dirty="0" err="1" smtClean="0"/>
              <a:t>регіоні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призвело</a:t>
            </a:r>
            <a:r>
              <a:rPr lang="ru-RU" sz="2000" dirty="0" smtClean="0"/>
              <a:t> до того,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правлячі</a:t>
            </a:r>
            <a:r>
              <a:rPr lang="ru-RU" sz="2000" dirty="0" smtClean="0"/>
              <a:t> кола </a:t>
            </a:r>
            <a:r>
              <a:rPr lang="ru-RU" sz="2000" dirty="0" err="1" smtClean="0"/>
              <a:t>Сполучених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Штатів</a:t>
            </a:r>
            <a:r>
              <a:rPr lang="ru-RU" sz="2000" dirty="0" smtClean="0"/>
              <a:t> стали </a:t>
            </a:r>
            <a:r>
              <a:rPr lang="ru-RU" sz="2000" dirty="0" err="1" smtClean="0"/>
              <a:t>розглядати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сусідів</a:t>
            </a:r>
            <a:r>
              <a:rPr lang="ru-RU" sz="2000" dirty="0" smtClean="0"/>
              <a:t> як </a:t>
            </a:r>
            <a:r>
              <a:rPr lang="ru-RU" sz="2000" dirty="0" err="1" smtClean="0"/>
              <a:t>природне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американського</a:t>
            </a:r>
            <a:r>
              <a:rPr lang="ru-RU" sz="2000" dirty="0" smtClean="0"/>
              <a:t> ринку. Становище США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зміцніло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іспано-американської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1898 р., коли </a:t>
            </a:r>
            <a:r>
              <a:rPr lang="ru-RU" sz="2000" dirty="0" err="1" smtClean="0"/>
              <a:t>Іспанія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втратила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регіоні</a:t>
            </a:r>
            <a:r>
              <a:rPr lang="ru-RU" sz="2000" dirty="0" smtClean="0"/>
              <a:t> - Кубу та </a:t>
            </a:r>
            <a:r>
              <a:rPr lang="ru-RU" sz="2000" dirty="0" err="1" smtClean="0"/>
              <a:t>Пуерто-Рико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Панамського</a:t>
            </a:r>
            <a:r>
              <a:rPr lang="ru-RU" sz="2000" dirty="0" smtClean="0"/>
              <a:t> каналу (1904-1914 </a:t>
            </a:r>
            <a:r>
              <a:rPr lang="ru-RU" sz="2000" dirty="0" err="1" smtClean="0"/>
              <a:t>рр</a:t>
            </a:r>
            <a:r>
              <a:rPr lang="ru-RU" sz="2000" dirty="0" smtClean="0"/>
              <a:t>.). </a:t>
            </a:r>
          </a:p>
          <a:p>
            <a:pPr>
              <a:buNone/>
            </a:pPr>
            <a:endParaRPr lang="ru-RU" sz="1050" dirty="0" smtClean="0"/>
          </a:p>
          <a:p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327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Країни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Латинської</a:t>
            </a:r>
            <a:r>
              <a:rPr lang="ru-RU" sz="3200" b="1" dirty="0" smtClean="0"/>
              <a:t> Америки </a:t>
            </a:r>
            <a:r>
              <a:rPr lang="ru-RU" sz="3200" b="1" dirty="0" err="1" smtClean="0"/>
              <a:t>наприкінці</a:t>
            </a:r>
            <a:r>
              <a:rPr lang="ru-RU" sz="3200" b="1" dirty="0" smtClean="0"/>
              <a:t> XIX – на початку XX ст.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229600" cy="438912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dirty="0" smtClean="0"/>
              <a:t> </a:t>
            </a:r>
            <a:r>
              <a:rPr lang="ru-RU" sz="7200" dirty="0" smtClean="0"/>
              <a:t>     </a:t>
            </a:r>
            <a:r>
              <a:rPr lang="ru-RU" sz="7200" dirty="0" err="1" smtClean="0"/>
              <a:t>Наприкінці</a:t>
            </a:r>
            <a:r>
              <a:rPr lang="ru-RU" sz="7200" dirty="0" smtClean="0"/>
              <a:t> ХІХ -на початку ХХ ст. США </a:t>
            </a:r>
            <a:r>
              <a:rPr lang="ru-RU" sz="7200" dirty="0" err="1" smtClean="0"/>
              <a:t>неодноразово</a:t>
            </a:r>
            <a:r>
              <a:rPr lang="ru-RU" sz="7200" dirty="0" smtClean="0"/>
              <a:t> </a:t>
            </a:r>
            <a:r>
              <a:rPr lang="ru-RU" sz="7200" dirty="0" err="1" smtClean="0"/>
              <a:t>використовувало</a:t>
            </a:r>
            <a:r>
              <a:rPr lang="ru-RU" sz="7200" dirty="0" smtClean="0"/>
              <a:t> </a:t>
            </a:r>
            <a:r>
              <a:rPr lang="ru-RU" sz="7200" dirty="0" err="1" smtClean="0"/>
              <a:t>збройні</a:t>
            </a:r>
            <a:r>
              <a:rPr lang="ru-RU" sz="7200" dirty="0" smtClean="0"/>
              <a:t> </a:t>
            </a:r>
            <a:r>
              <a:rPr lang="ru-RU" sz="7200" dirty="0" err="1" smtClean="0"/>
              <a:t>сили</a:t>
            </a:r>
            <a:r>
              <a:rPr lang="ru-RU" sz="7200" dirty="0" smtClean="0"/>
              <a:t> для </a:t>
            </a:r>
            <a:r>
              <a:rPr lang="ru-RU" sz="7200" dirty="0" err="1" smtClean="0"/>
              <a:t>захисту</a:t>
            </a:r>
            <a:r>
              <a:rPr lang="ru-RU" sz="7200" dirty="0" smtClean="0"/>
              <a:t> </a:t>
            </a:r>
            <a:r>
              <a:rPr lang="ru-RU" sz="7200" dirty="0" err="1" smtClean="0"/>
              <a:t>своїх</a:t>
            </a:r>
            <a:r>
              <a:rPr lang="ru-RU" sz="7200" dirty="0" smtClean="0"/>
              <a:t> </a:t>
            </a:r>
            <a:r>
              <a:rPr lang="ru-RU" sz="7200" dirty="0" err="1" smtClean="0"/>
              <a:t>інтересів</a:t>
            </a:r>
            <a:r>
              <a:rPr lang="ru-RU" sz="7200" dirty="0" smtClean="0"/>
              <a:t> у </a:t>
            </a:r>
            <a:r>
              <a:rPr lang="ru-RU" sz="7200" dirty="0" err="1" smtClean="0"/>
              <a:t>регіоні.Сільське</a:t>
            </a:r>
            <a:r>
              <a:rPr lang="ru-RU" sz="7200" dirty="0" smtClean="0"/>
              <a:t> </a:t>
            </a:r>
            <a:r>
              <a:rPr lang="ru-RU" sz="7200" dirty="0" err="1" smtClean="0"/>
              <a:t>господарство</a:t>
            </a:r>
            <a:r>
              <a:rPr lang="ru-RU" sz="7200" dirty="0" smtClean="0"/>
              <a:t> </a:t>
            </a:r>
            <a:r>
              <a:rPr lang="ru-RU" sz="7200" dirty="0" err="1" smtClean="0"/>
              <a:t>країн</a:t>
            </a:r>
            <a:r>
              <a:rPr lang="ru-RU" sz="7200" dirty="0" smtClean="0"/>
              <a:t> мало </a:t>
            </a:r>
            <a:r>
              <a:rPr lang="ru-RU" sz="7200" dirty="0" err="1" smtClean="0"/>
              <a:t>монокультурний</a:t>
            </a:r>
            <a:r>
              <a:rPr lang="ru-RU" sz="7200" dirty="0" smtClean="0"/>
              <a:t> характер. В </a:t>
            </a:r>
            <a:r>
              <a:rPr lang="ru-RU" sz="7200" dirty="0" err="1" smtClean="0"/>
              <a:t>Аргентині</a:t>
            </a:r>
            <a:r>
              <a:rPr lang="ru-RU" sz="7200" dirty="0" smtClean="0"/>
              <a:t> </a:t>
            </a:r>
            <a:r>
              <a:rPr lang="ru-RU" sz="7200" dirty="0" err="1" smtClean="0"/>
              <a:t>переважало</a:t>
            </a:r>
            <a:r>
              <a:rPr lang="ru-RU" sz="7200" dirty="0" smtClean="0"/>
              <a:t> </a:t>
            </a:r>
            <a:r>
              <a:rPr lang="ru-RU" sz="7200" dirty="0" err="1" smtClean="0"/>
              <a:t>виробництво</a:t>
            </a:r>
            <a:r>
              <a:rPr lang="ru-RU" sz="7200" dirty="0" smtClean="0"/>
              <a:t> </a:t>
            </a:r>
            <a:r>
              <a:rPr lang="ru-RU" sz="7200" dirty="0" err="1" smtClean="0"/>
              <a:t>м'яса</a:t>
            </a:r>
            <a:r>
              <a:rPr lang="ru-RU" sz="7200" dirty="0" smtClean="0"/>
              <a:t> </a:t>
            </a:r>
            <a:r>
              <a:rPr lang="ru-RU" sz="7200" dirty="0" err="1" smtClean="0"/>
              <a:t>і</a:t>
            </a:r>
            <a:r>
              <a:rPr lang="ru-RU" sz="7200" dirty="0" smtClean="0"/>
              <a:t> зерна , </a:t>
            </a:r>
            <a:r>
              <a:rPr lang="ru-RU" sz="7200" dirty="0" err="1" smtClean="0"/>
              <a:t>Бразилії</a:t>
            </a:r>
            <a:r>
              <a:rPr lang="ru-RU" sz="7200" dirty="0" smtClean="0"/>
              <a:t> та </a:t>
            </a:r>
            <a:r>
              <a:rPr lang="ru-RU" sz="7200" dirty="0" err="1" smtClean="0"/>
              <a:t>Колумбії</a:t>
            </a:r>
            <a:r>
              <a:rPr lang="ru-RU" sz="7200" dirty="0" smtClean="0"/>
              <a:t> - </a:t>
            </a:r>
            <a:r>
              <a:rPr lang="ru-RU" sz="7200" dirty="0" err="1" smtClean="0"/>
              <a:t>кави</a:t>
            </a:r>
            <a:r>
              <a:rPr lang="ru-RU" sz="7200" dirty="0" smtClean="0"/>
              <a:t>, на </a:t>
            </a:r>
            <a:r>
              <a:rPr lang="ru-RU" sz="7200" dirty="0" err="1" smtClean="0"/>
              <a:t>Кубі</a:t>
            </a:r>
            <a:r>
              <a:rPr lang="ru-RU" sz="7200" dirty="0" smtClean="0"/>
              <a:t> - </a:t>
            </a:r>
            <a:r>
              <a:rPr lang="ru-RU" sz="7200" dirty="0" err="1" smtClean="0"/>
              <a:t>цукру</a:t>
            </a:r>
            <a:r>
              <a:rPr lang="ru-RU" sz="7200" dirty="0" smtClean="0"/>
              <a:t> </a:t>
            </a:r>
            <a:r>
              <a:rPr lang="ru-RU" sz="7200" dirty="0" err="1" smtClean="0"/>
              <a:t>і</a:t>
            </a:r>
            <a:r>
              <a:rPr lang="ru-RU" sz="7200" dirty="0" smtClean="0"/>
              <a:t> тютюну, в </a:t>
            </a:r>
            <a:r>
              <a:rPr lang="ru-RU" sz="7200" dirty="0" err="1" smtClean="0"/>
              <a:t>центральноамериканських</a:t>
            </a:r>
            <a:r>
              <a:rPr lang="ru-RU" sz="7200" dirty="0" smtClean="0"/>
              <a:t> </a:t>
            </a:r>
            <a:r>
              <a:rPr lang="ru-RU" sz="7200" dirty="0" err="1" smtClean="0"/>
              <a:t>країнах</a:t>
            </a:r>
            <a:r>
              <a:rPr lang="ru-RU" sz="7200" dirty="0" smtClean="0"/>
              <a:t> -</a:t>
            </a:r>
            <a:r>
              <a:rPr lang="ru-RU" sz="7200" dirty="0" err="1" smtClean="0"/>
              <a:t>тропічних</a:t>
            </a:r>
            <a:r>
              <a:rPr lang="ru-RU" sz="7200" dirty="0" smtClean="0"/>
              <a:t> </a:t>
            </a:r>
            <a:r>
              <a:rPr lang="ru-RU" sz="7200" dirty="0" err="1" smtClean="0"/>
              <a:t>фруктів</a:t>
            </a:r>
            <a:r>
              <a:rPr lang="ru-RU" sz="7200" dirty="0" smtClean="0"/>
              <a:t>, </a:t>
            </a:r>
            <a:r>
              <a:rPr lang="ru-RU" sz="7200" dirty="0" err="1" smtClean="0"/>
              <a:t>що</a:t>
            </a:r>
            <a:r>
              <a:rPr lang="ru-RU" sz="7200" dirty="0" smtClean="0"/>
              <a:t> дало </a:t>
            </a:r>
            <a:r>
              <a:rPr lang="ru-RU" sz="7200" dirty="0" err="1" smtClean="0"/>
              <a:t>підстави</a:t>
            </a:r>
            <a:r>
              <a:rPr lang="ru-RU" sz="7200" dirty="0" smtClean="0"/>
              <a:t> </a:t>
            </a:r>
            <a:r>
              <a:rPr lang="ru-RU" sz="7200" dirty="0" err="1" smtClean="0"/>
              <a:t>називати</a:t>
            </a:r>
            <a:r>
              <a:rPr lang="ru-RU" sz="7200" dirty="0" smtClean="0"/>
              <a:t> </a:t>
            </a:r>
            <a:r>
              <a:rPr lang="ru-RU" sz="7200" dirty="0" err="1" smtClean="0"/>
              <a:t>останні</a:t>
            </a:r>
            <a:r>
              <a:rPr lang="ru-RU" sz="7200" dirty="0" smtClean="0"/>
              <a:t> "</a:t>
            </a:r>
            <a:r>
              <a:rPr lang="ru-RU" sz="7200" dirty="0" err="1" smtClean="0"/>
              <a:t>банановими</a:t>
            </a:r>
            <a:r>
              <a:rPr lang="ru-RU" sz="7200" dirty="0" smtClean="0"/>
              <a:t> </a:t>
            </a:r>
            <a:r>
              <a:rPr lang="ru-RU" sz="7200" dirty="0" err="1" smtClean="0"/>
              <a:t>республіками</a:t>
            </a:r>
            <a:r>
              <a:rPr lang="ru-RU" sz="7200" dirty="0" smtClean="0"/>
              <a:t>".</a:t>
            </a:r>
            <a:r>
              <a:rPr lang="ru-RU" sz="7200" dirty="0" err="1" smtClean="0"/>
              <a:t>Поєднання</a:t>
            </a:r>
            <a:r>
              <a:rPr lang="ru-RU" sz="7200" dirty="0" smtClean="0"/>
              <a:t> </a:t>
            </a:r>
            <a:r>
              <a:rPr lang="ru-RU" sz="7200" dirty="0" err="1" smtClean="0"/>
              <a:t>політичного</a:t>
            </a:r>
            <a:r>
              <a:rPr lang="ru-RU" sz="7200" dirty="0" smtClean="0"/>
              <a:t> </a:t>
            </a:r>
            <a:r>
              <a:rPr lang="ru-RU" sz="7200" dirty="0" err="1" smtClean="0"/>
              <a:t>суверенітету</a:t>
            </a:r>
            <a:r>
              <a:rPr lang="ru-RU" sz="7200" dirty="0" smtClean="0"/>
              <a:t> </a:t>
            </a:r>
            <a:r>
              <a:rPr lang="ru-RU" sz="7200" dirty="0" err="1" smtClean="0"/>
              <a:t>й</a:t>
            </a:r>
            <a:r>
              <a:rPr lang="ru-RU" sz="7200" dirty="0" smtClean="0"/>
              <a:t> </a:t>
            </a:r>
            <a:r>
              <a:rPr lang="ru-RU" sz="7200" dirty="0" err="1" smtClean="0"/>
              <a:t>економічної</a:t>
            </a:r>
            <a:r>
              <a:rPr lang="ru-RU" sz="7200" dirty="0" smtClean="0"/>
              <a:t> </a:t>
            </a:r>
            <a:r>
              <a:rPr lang="ru-RU" sz="7200" dirty="0" err="1" smtClean="0"/>
              <a:t>залежності</a:t>
            </a:r>
            <a:r>
              <a:rPr lang="ru-RU" sz="7200" dirty="0" smtClean="0"/>
              <a:t> стало </a:t>
            </a:r>
            <a:r>
              <a:rPr lang="ru-RU" sz="7200" dirty="0" err="1" smtClean="0"/>
              <a:t>важливою</a:t>
            </a:r>
            <a:r>
              <a:rPr lang="ru-RU" sz="7200" dirty="0" smtClean="0"/>
              <a:t> </a:t>
            </a:r>
            <a:r>
              <a:rPr lang="ru-RU" sz="7200" dirty="0" err="1" smtClean="0"/>
              <a:t>особливістю</a:t>
            </a:r>
            <a:r>
              <a:rPr lang="ru-RU" sz="7200" dirty="0" smtClean="0"/>
              <a:t> </a:t>
            </a:r>
            <a:r>
              <a:rPr lang="ru-RU" sz="7200" dirty="0" err="1" smtClean="0"/>
              <a:t>розвитку</a:t>
            </a:r>
            <a:r>
              <a:rPr lang="ru-RU" sz="7200" dirty="0" smtClean="0"/>
              <a:t> </a:t>
            </a:r>
            <a:r>
              <a:rPr lang="ru-RU" sz="7200" dirty="0" err="1" smtClean="0"/>
              <a:t>країн</a:t>
            </a:r>
            <a:r>
              <a:rPr lang="ru-RU" sz="7200" dirty="0" smtClean="0"/>
              <a:t> </a:t>
            </a:r>
            <a:r>
              <a:rPr lang="ru-RU" sz="7200" dirty="0" err="1" smtClean="0"/>
              <a:t>регіону.Проте</a:t>
            </a:r>
            <a:r>
              <a:rPr lang="ru-RU" sz="7200" dirty="0" smtClean="0"/>
              <a:t> </a:t>
            </a:r>
            <a:r>
              <a:rPr lang="ru-RU" sz="7200" dirty="0" err="1" smtClean="0"/>
              <a:t>таке</a:t>
            </a:r>
            <a:r>
              <a:rPr lang="ru-RU" sz="7200" dirty="0" smtClean="0"/>
              <a:t> становище почало </a:t>
            </a:r>
            <a:r>
              <a:rPr lang="ru-RU" sz="7200" dirty="0" err="1" smtClean="0"/>
              <a:t>змінюватися</a:t>
            </a:r>
            <a:r>
              <a:rPr lang="ru-RU" sz="7200" dirty="0" smtClean="0"/>
              <a:t> </a:t>
            </a:r>
            <a:r>
              <a:rPr lang="ru-RU" sz="7200" dirty="0" err="1" smtClean="0"/>
              <a:t>від</a:t>
            </a:r>
            <a:r>
              <a:rPr lang="ru-RU" sz="7200" dirty="0" smtClean="0"/>
              <a:t> </a:t>
            </a:r>
            <a:r>
              <a:rPr lang="ru-RU" sz="7200" dirty="0" err="1" smtClean="0"/>
              <a:t>кінця</a:t>
            </a:r>
            <a:r>
              <a:rPr lang="ru-RU" sz="7200" dirty="0" smtClean="0"/>
              <a:t> ХІХ ст. В </a:t>
            </a:r>
            <a:r>
              <a:rPr lang="ru-RU" sz="7200" dirty="0" err="1" smtClean="0"/>
              <a:t>країнах</a:t>
            </a:r>
            <a:r>
              <a:rPr lang="ru-RU" sz="7200" dirty="0" smtClean="0"/>
              <a:t> </a:t>
            </a:r>
            <a:r>
              <a:rPr lang="ru-RU" sz="7200" dirty="0" err="1" smtClean="0"/>
              <a:t>регіону</a:t>
            </a:r>
            <a:r>
              <a:rPr lang="ru-RU" sz="7200" dirty="0" smtClean="0"/>
              <a:t> </a:t>
            </a:r>
            <a:r>
              <a:rPr lang="ru-RU" sz="7200" dirty="0" err="1" smtClean="0"/>
              <a:t>розвивалася</a:t>
            </a:r>
            <a:r>
              <a:rPr lang="ru-RU" sz="7200" dirty="0" smtClean="0"/>
              <a:t> </a:t>
            </a:r>
            <a:r>
              <a:rPr lang="ru-RU" sz="7200" dirty="0" err="1" smtClean="0"/>
              <a:t>власна</a:t>
            </a:r>
            <a:r>
              <a:rPr lang="ru-RU" sz="7200" dirty="0" smtClean="0"/>
              <a:t> </a:t>
            </a:r>
            <a:r>
              <a:rPr lang="ru-RU" sz="7200" dirty="0" err="1" smtClean="0"/>
              <a:t>промисловість</a:t>
            </a:r>
            <a:r>
              <a:rPr lang="ru-RU" sz="7200" dirty="0" smtClean="0"/>
              <a:t>, а </a:t>
            </a:r>
            <a:r>
              <a:rPr lang="ru-RU" sz="7200" dirty="0" err="1" smtClean="0"/>
              <a:t>відповідно</a:t>
            </a:r>
            <a:r>
              <a:rPr lang="ru-RU" sz="7200" dirty="0" smtClean="0"/>
              <a:t>, </a:t>
            </a:r>
            <a:r>
              <a:rPr lang="ru-RU" sz="7200" dirty="0" err="1" smtClean="0"/>
              <a:t>національний</a:t>
            </a:r>
            <a:r>
              <a:rPr lang="ru-RU" sz="7200" dirty="0" smtClean="0"/>
              <a:t> </a:t>
            </a:r>
            <a:r>
              <a:rPr lang="ru-RU" sz="7200" dirty="0" err="1" smtClean="0"/>
              <a:t>капітал</a:t>
            </a:r>
            <a:r>
              <a:rPr lang="ru-RU" sz="7200" dirty="0" smtClean="0"/>
              <a:t> </a:t>
            </a:r>
            <a:r>
              <a:rPr lang="ru-RU" sz="7200" dirty="0" err="1" smtClean="0"/>
              <a:t>і</a:t>
            </a:r>
            <a:r>
              <a:rPr lang="ru-RU" sz="7200" dirty="0" smtClean="0"/>
              <a:t> </a:t>
            </a:r>
            <a:r>
              <a:rPr lang="ru-RU" sz="7200" dirty="0" err="1" smtClean="0"/>
              <a:t>робітництво</a:t>
            </a:r>
            <a:r>
              <a:rPr lang="ru-RU" sz="7200" dirty="0" smtClean="0"/>
              <a:t>, </a:t>
            </a:r>
            <a:r>
              <a:rPr lang="ru-RU" sz="7200" dirty="0" err="1" smtClean="0"/>
              <a:t>інтереси</a:t>
            </a:r>
            <a:r>
              <a:rPr lang="ru-RU" sz="7200" dirty="0" smtClean="0"/>
              <a:t> </a:t>
            </a:r>
            <a:r>
              <a:rPr lang="ru-RU" sz="7200" dirty="0" err="1" smtClean="0"/>
              <a:t>якого</a:t>
            </a:r>
            <a:r>
              <a:rPr lang="ru-RU" sz="7200" dirty="0" smtClean="0"/>
              <a:t> </a:t>
            </a:r>
            <a:r>
              <a:rPr lang="ru-RU" sz="7200" dirty="0" err="1" smtClean="0"/>
              <a:t>йшли</a:t>
            </a:r>
            <a:r>
              <a:rPr lang="ru-RU" sz="7200" dirty="0" smtClean="0"/>
              <a:t> </a:t>
            </a:r>
            <a:r>
              <a:rPr lang="ru-RU" sz="7200" dirty="0" err="1" smtClean="0"/>
              <a:t>урозріз</a:t>
            </a:r>
            <a:r>
              <a:rPr lang="ru-RU" sz="7200" dirty="0" smtClean="0"/>
              <a:t> </a:t>
            </a:r>
            <a:r>
              <a:rPr lang="ru-RU" sz="7200" dirty="0" err="1" smtClean="0"/>
              <a:t>з</a:t>
            </a:r>
            <a:r>
              <a:rPr lang="ru-RU" sz="7200" dirty="0" smtClean="0"/>
              <a:t> </a:t>
            </a:r>
            <a:r>
              <a:rPr lang="ru-RU" sz="7200" dirty="0" err="1" smtClean="0"/>
              <a:t>інтересами</a:t>
            </a:r>
            <a:r>
              <a:rPr lang="ru-RU" sz="7200" dirty="0" smtClean="0"/>
              <a:t> </a:t>
            </a:r>
            <a:r>
              <a:rPr lang="ru-RU" sz="7200" dirty="0" err="1" smtClean="0"/>
              <a:t>латифундистів.На</a:t>
            </a:r>
            <a:r>
              <a:rPr lang="ru-RU" sz="7200" dirty="0" smtClean="0"/>
              <a:t> </a:t>
            </a:r>
            <a:r>
              <a:rPr lang="ru-RU" sz="7200" dirty="0" err="1" smtClean="0"/>
              <a:t>цьому</a:t>
            </a:r>
            <a:r>
              <a:rPr lang="ru-RU" sz="7200" dirty="0" smtClean="0"/>
              <a:t> </a:t>
            </a:r>
            <a:r>
              <a:rPr lang="ru-RU" sz="7200" dirty="0" err="1" smtClean="0"/>
              <a:t>ґрунті</a:t>
            </a:r>
            <a:r>
              <a:rPr lang="ru-RU" sz="7200" dirty="0" smtClean="0"/>
              <a:t> </a:t>
            </a:r>
            <a:r>
              <a:rPr lang="ru-RU" sz="7200" dirty="0" err="1" smtClean="0"/>
              <a:t>розгорнулися</a:t>
            </a:r>
            <a:r>
              <a:rPr lang="ru-RU" sz="7200" dirty="0" smtClean="0"/>
              <a:t> </a:t>
            </a:r>
            <a:r>
              <a:rPr lang="ru-RU" sz="7200" dirty="0" err="1" smtClean="0"/>
              <a:t>демократичні</a:t>
            </a:r>
            <a:r>
              <a:rPr lang="ru-RU" sz="7200" dirty="0" smtClean="0"/>
              <a:t> </a:t>
            </a:r>
            <a:r>
              <a:rPr lang="ru-RU" sz="7200" dirty="0" err="1" smtClean="0"/>
              <a:t>рухи</a:t>
            </a:r>
            <a:r>
              <a:rPr lang="ru-RU" sz="7200" dirty="0" smtClean="0"/>
              <a:t>, </a:t>
            </a:r>
            <a:r>
              <a:rPr lang="ru-RU" sz="7200" dirty="0" err="1" smtClean="0"/>
              <a:t>які</a:t>
            </a:r>
            <a:r>
              <a:rPr lang="ru-RU" sz="7200" dirty="0" smtClean="0"/>
              <a:t> </a:t>
            </a:r>
            <a:r>
              <a:rPr lang="ru-RU" sz="7200" dirty="0" err="1" smtClean="0"/>
              <a:t>виступали</a:t>
            </a:r>
            <a:r>
              <a:rPr lang="ru-RU" sz="7200" dirty="0" smtClean="0"/>
              <a:t> за </a:t>
            </a:r>
            <a:r>
              <a:rPr lang="ru-RU" sz="7200" dirty="0" err="1" smtClean="0"/>
              <a:t>зміцнення</a:t>
            </a:r>
            <a:r>
              <a:rPr lang="ru-RU" sz="7200" dirty="0" smtClean="0"/>
              <a:t> </a:t>
            </a:r>
            <a:r>
              <a:rPr lang="ru-RU" sz="7200" dirty="0" err="1" smtClean="0"/>
              <a:t>національного</a:t>
            </a:r>
            <a:r>
              <a:rPr lang="ru-RU" sz="7200" dirty="0" smtClean="0"/>
              <a:t> </a:t>
            </a:r>
            <a:r>
              <a:rPr lang="ru-RU" sz="7200" dirty="0" err="1" smtClean="0"/>
              <a:t>суверенітету</a:t>
            </a:r>
            <a:r>
              <a:rPr lang="ru-RU" sz="7200" dirty="0" smtClean="0"/>
              <a:t> </a:t>
            </a:r>
            <a:r>
              <a:rPr lang="ru-RU" sz="7200" dirty="0" err="1" smtClean="0"/>
              <a:t>і</a:t>
            </a:r>
            <a:r>
              <a:rPr lang="ru-RU" sz="7200" dirty="0" smtClean="0"/>
              <a:t> </a:t>
            </a:r>
            <a:r>
              <a:rPr lang="ru-RU" sz="7200" dirty="0" err="1" smtClean="0"/>
              <a:t>демократії</a:t>
            </a:r>
            <a:r>
              <a:rPr lang="ru-RU" sz="7200" dirty="0" smtClean="0"/>
              <a:t>. </a:t>
            </a:r>
            <a:r>
              <a:rPr lang="ru-RU" sz="7200" dirty="0" err="1" smtClean="0"/>
              <a:t>Зростали</a:t>
            </a:r>
            <a:r>
              <a:rPr lang="ru-RU" sz="7200" dirty="0" smtClean="0"/>
              <a:t> </a:t>
            </a:r>
            <a:r>
              <a:rPr lang="ru-RU" sz="7200" dirty="0" err="1" smtClean="0"/>
              <a:t>антиамериканські</a:t>
            </a:r>
            <a:r>
              <a:rPr lang="ru-RU" sz="7200" dirty="0" smtClean="0"/>
              <a:t> </a:t>
            </a:r>
            <a:r>
              <a:rPr lang="ru-RU" sz="7200" dirty="0" err="1" smtClean="0"/>
              <a:t>настрої.Найяскравішим</a:t>
            </a:r>
            <a:r>
              <a:rPr lang="ru-RU" sz="7200" dirty="0" smtClean="0"/>
              <a:t> прикладом </a:t>
            </a:r>
            <a:r>
              <a:rPr lang="ru-RU" sz="7200" dirty="0" err="1" smtClean="0"/>
              <a:t>боротьби</a:t>
            </a:r>
            <a:r>
              <a:rPr lang="ru-RU" sz="7200" dirty="0" smtClean="0"/>
              <a:t> </a:t>
            </a:r>
            <a:r>
              <a:rPr lang="ru-RU" sz="7200" dirty="0" err="1" smtClean="0"/>
              <a:t>проти</a:t>
            </a:r>
            <a:r>
              <a:rPr lang="ru-RU" sz="7200" dirty="0" smtClean="0"/>
              <a:t> </a:t>
            </a:r>
            <a:r>
              <a:rPr lang="ru-RU" sz="7200" dirty="0" err="1" smtClean="0"/>
              <a:t>диктаторських</a:t>
            </a:r>
            <a:r>
              <a:rPr lang="ru-RU" sz="7200" dirty="0" smtClean="0"/>
              <a:t> </a:t>
            </a:r>
            <a:r>
              <a:rPr lang="ru-RU" sz="7200" dirty="0" err="1" smtClean="0"/>
              <a:t>режимів</a:t>
            </a:r>
            <a:r>
              <a:rPr lang="ru-RU" sz="7200" dirty="0" smtClean="0"/>
              <a:t>, </a:t>
            </a:r>
            <a:r>
              <a:rPr lang="ru-RU" sz="7200" dirty="0" err="1" smtClean="0"/>
              <a:t>засилля</a:t>
            </a:r>
            <a:r>
              <a:rPr lang="ru-RU" sz="7200" dirty="0" smtClean="0"/>
              <a:t> </a:t>
            </a:r>
            <a:r>
              <a:rPr lang="ru-RU" sz="7200" dirty="0" err="1" smtClean="0"/>
              <a:t>латифундистів</a:t>
            </a:r>
            <a:r>
              <a:rPr lang="ru-RU" sz="7200" dirty="0" smtClean="0"/>
              <a:t> та </a:t>
            </a:r>
            <a:r>
              <a:rPr lang="ru-RU" sz="7200" dirty="0" err="1" smtClean="0"/>
              <a:t>іноземного</a:t>
            </a:r>
            <a:r>
              <a:rPr lang="ru-RU" sz="7200" dirty="0" smtClean="0"/>
              <a:t> </a:t>
            </a:r>
            <a:r>
              <a:rPr lang="ru-RU" sz="7200" dirty="0" err="1" smtClean="0"/>
              <a:t>капіталу</a:t>
            </a:r>
            <a:r>
              <a:rPr lang="ru-RU" sz="7200" dirty="0" smtClean="0"/>
              <a:t> стала </a:t>
            </a:r>
            <a:r>
              <a:rPr lang="ru-RU" sz="7200" dirty="0" err="1" smtClean="0"/>
              <a:t>революція</a:t>
            </a:r>
            <a:r>
              <a:rPr lang="ru-RU" sz="7200" dirty="0" smtClean="0"/>
              <a:t> в </a:t>
            </a:r>
            <a:r>
              <a:rPr lang="ru-RU" sz="7200" dirty="0" err="1" smtClean="0"/>
              <a:t>Мексиці</a:t>
            </a:r>
            <a:r>
              <a:rPr lang="ru-RU" sz="7200" dirty="0" smtClean="0"/>
              <a:t> (1910-1917 </a:t>
            </a:r>
            <a:r>
              <a:rPr lang="ru-RU" sz="7200" dirty="0" err="1" smtClean="0"/>
              <a:t>рр</a:t>
            </a:r>
            <a:r>
              <a:rPr lang="ru-RU" sz="7200" dirty="0" smtClean="0"/>
              <a:t>.).Основною </a:t>
            </a:r>
            <a:r>
              <a:rPr lang="ru-RU" sz="7200" dirty="0" err="1" smtClean="0"/>
              <a:t>рушійною</a:t>
            </a:r>
            <a:r>
              <a:rPr lang="ru-RU" sz="7200" dirty="0" smtClean="0"/>
              <a:t> силою </a:t>
            </a:r>
            <a:r>
              <a:rPr lang="ru-RU" sz="7200" dirty="0" err="1" smtClean="0"/>
              <a:t>революції</a:t>
            </a:r>
            <a:r>
              <a:rPr lang="ru-RU" sz="7200" dirty="0" smtClean="0"/>
              <a:t> стали </a:t>
            </a:r>
            <a:r>
              <a:rPr lang="ru-RU" sz="7200" dirty="0" err="1" smtClean="0"/>
              <a:t>селянські</a:t>
            </a:r>
            <a:r>
              <a:rPr lang="ru-RU" sz="7200" dirty="0" smtClean="0"/>
              <a:t> </a:t>
            </a:r>
            <a:r>
              <a:rPr lang="ru-RU" sz="7200" dirty="0" err="1" smtClean="0"/>
              <a:t>повстанські</a:t>
            </a:r>
            <a:r>
              <a:rPr lang="ru-RU" sz="7200" dirty="0" smtClean="0"/>
              <a:t> </a:t>
            </a:r>
            <a:r>
              <a:rPr lang="ru-RU" sz="7200" dirty="0" err="1" smtClean="0"/>
              <a:t>армії</a:t>
            </a:r>
            <a:r>
              <a:rPr lang="ru-RU" sz="7200" dirty="0" smtClean="0"/>
              <a:t> на </a:t>
            </a:r>
            <a:r>
              <a:rPr lang="ru-RU" sz="7200" dirty="0" err="1" smtClean="0"/>
              <a:t>чолі</a:t>
            </a:r>
            <a:r>
              <a:rPr lang="ru-RU" sz="7200" dirty="0" smtClean="0"/>
              <a:t> </a:t>
            </a:r>
            <a:r>
              <a:rPr lang="ru-RU" sz="7200" dirty="0" err="1" smtClean="0"/>
              <a:t>з</a:t>
            </a:r>
            <a:r>
              <a:rPr lang="ru-RU" sz="7200" dirty="0" smtClean="0"/>
              <a:t> </a:t>
            </a:r>
            <a:r>
              <a:rPr lang="ru-RU" sz="7200" dirty="0" err="1" smtClean="0"/>
              <a:t>селянськими</a:t>
            </a:r>
            <a:r>
              <a:rPr lang="ru-RU" sz="7200" dirty="0" smtClean="0"/>
              <a:t> вождями </a:t>
            </a:r>
            <a:r>
              <a:rPr lang="ru-RU" sz="7200" dirty="0" err="1" smtClean="0"/>
              <a:t>Вілья</a:t>
            </a:r>
            <a:r>
              <a:rPr lang="ru-RU" sz="7200" dirty="0" smtClean="0"/>
              <a:t> </a:t>
            </a:r>
            <a:r>
              <a:rPr lang="ru-RU" sz="7200" dirty="0" err="1" smtClean="0"/>
              <a:t>і</a:t>
            </a:r>
            <a:r>
              <a:rPr lang="ru-RU" sz="7200" dirty="0" smtClean="0"/>
              <a:t> </a:t>
            </a:r>
            <a:r>
              <a:rPr lang="ru-RU" sz="7200" dirty="0" err="1" smtClean="0"/>
              <a:t>Сапата.Наслідком</a:t>
            </a:r>
            <a:r>
              <a:rPr lang="ru-RU" sz="7200" dirty="0" smtClean="0"/>
              <a:t> </a:t>
            </a:r>
            <a:r>
              <a:rPr lang="ru-RU" sz="7200" dirty="0" err="1" smtClean="0"/>
              <a:t>революції</a:t>
            </a:r>
            <a:r>
              <a:rPr lang="ru-RU" sz="7200" dirty="0" smtClean="0"/>
              <a:t> стало </a:t>
            </a:r>
            <a:r>
              <a:rPr lang="ru-RU" sz="7200" dirty="0" err="1" smtClean="0"/>
              <a:t>прийняття</a:t>
            </a:r>
            <a:r>
              <a:rPr lang="ru-RU" sz="7200" dirty="0" smtClean="0"/>
              <a:t> </a:t>
            </a:r>
            <a:r>
              <a:rPr lang="ru-RU" sz="7200" dirty="0" err="1" smtClean="0"/>
              <a:t>найдемократичнішої</a:t>
            </a:r>
            <a:r>
              <a:rPr lang="ru-RU" sz="7200" dirty="0" smtClean="0"/>
              <a:t> на той час у </a:t>
            </a:r>
            <a:r>
              <a:rPr lang="ru-RU" sz="7200" dirty="0" err="1" smtClean="0"/>
              <a:t>світі</a:t>
            </a:r>
            <a:r>
              <a:rPr lang="ru-RU" sz="7200" dirty="0" smtClean="0"/>
              <a:t> </a:t>
            </a:r>
            <a:r>
              <a:rPr lang="ru-RU" sz="7200" dirty="0" err="1" smtClean="0"/>
              <a:t>конституції</a:t>
            </a:r>
            <a:r>
              <a:rPr lang="ru-RU" sz="7200" dirty="0" smtClean="0"/>
              <a:t> (1917 р.), яка </a:t>
            </a:r>
            <a:r>
              <a:rPr lang="ru-RU" sz="7200" dirty="0" err="1" smtClean="0"/>
              <a:t>гарантувала</a:t>
            </a:r>
            <a:r>
              <a:rPr lang="ru-RU" sz="7200" dirty="0" smtClean="0"/>
              <a:t> </a:t>
            </a:r>
            <a:r>
              <a:rPr lang="ru-RU" sz="7200" dirty="0" err="1" smtClean="0"/>
              <a:t>і</a:t>
            </a:r>
            <a:r>
              <a:rPr lang="ru-RU" sz="7200" dirty="0" smtClean="0"/>
              <a:t> </a:t>
            </a:r>
            <a:r>
              <a:rPr lang="ru-RU" sz="7200" dirty="0" err="1" smtClean="0"/>
              <a:t>соціальні</a:t>
            </a:r>
            <a:r>
              <a:rPr lang="ru-RU" sz="7200" dirty="0" smtClean="0"/>
              <a:t> права </a:t>
            </a:r>
            <a:r>
              <a:rPr lang="ru-RU" sz="7200" dirty="0" err="1" smtClean="0"/>
              <a:t>громадянам</a:t>
            </a:r>
            <a:r>
              <a:rPr lang="ru-RU" sz="7200" dirty="0" smtClean="0"/>
              <a:t>. Мексика </a:t>
            </a:r>
            <a:r>
              <a:rPr lang="ru-RU" sz="7200" dirty="0" err="1" smtClean="0"/>
              <a:t>домоглась</a:t>
            </a:r>
            <a:r>
              <a:rPr lang="ru-RU" sz="7200" dirty="0" smtClean="0"/>
              <a:t> </a:t>
            </a:r>
            <a:r>
              <a:rPr lang="ru-RU" sz="7200" dirty="0" err="1" smtClean="0"/>
              <a:t>обмежень</a:t>
            </a:r>
            <a:r>
              <a:rPr lang="ru-RU" sz="7200" dirty="0" smtClean="0"/>
              <a:t> </a:t>
            </a:r>
            <a:r>
              <a:rPr lang="ru-RU" sz="7200" dirty="0" err="1" smtClean="0"/>
              <a:t>впливу</a:t>
            </a:r>
            <a:r>
              <a:rPr lang="ru-RU" sz="7200" dirty="0" smtClean="0"/>
              <a:t> </a:t>
            </a:r>
            <a:r>
              <a:rPr lang="ru-RU" sz="7200" dirty="0" err="1" smtClean="0"/>
              <a:t>латифундистів</a:t>
            </a:r>
            <a:r>
              <a:rPr lang="ru-RU" sz="7200" dirty="0" smtClean="0"/>
              <a:t> (</a:t>
            </a:r>
            <a:r>
              <a:rPr lang="ru-RU" sz="7200" dirty="0" err="1" smtClean="0"/>
              <a:t>була</a:t>
            </a:r>
            <a:r>
              <a:rPr lang="ru-RU" sz="7200" dirty="0" smtClean="0"/>
              <a:t> </a:t>
            </a:r>
            <a:r>
              <a:rPr lang="ru-RU" sz="7200" dirty="0" err="1" smtClean="0"/>
              <a:t>здійснена</a:t>
            </a:r>
            <a:r>
              <a:rPr lang="ru-RU" sz="7200" dirty="0" smtClean="0"/>
              <a:t> </a:t>
            </a:r>
            <a:r>
              <a:rPr lang="ru-RU" sz="7200" dirty="0" err="1" smtClean="0"/>
              <a:t>аграрна</a:t>
            </a:r>
            <a:r>
              <a:rPr lang="ru-RU" sz="7200" dirty="0" smtClean="0"/>
              <a:t> реформа) та </a:t>
            </a:r>
            <a:r>
              <a:rPr lang="ru-RU" sz="7200" dirty="0" err="1" smtClean="0"/>
              <a:t>зміцнила</a:t>
            </a:r>
            <a:r>
              <a:rPr lang="ru-RU" sz="7200" dirty="0" smtClean="0"/>
              <a:t> </a:t>
            </a:r>
            <a:r>
              <a:rPr lang="ru-RU" sz="7200" dirty="0" err="1" smtClean="0"/>
              <a:t>суверенітет</a:t>
            </a:r>
            <a:r>
              <a:rPr lang="ru-RU" sz="7200" dirty="0" smtClean="0"/>
              <a:t> (</a:t>
            </a:r>
            <a:r>
              <a:rPr lang="ru-RU" sz="7200" dirty="0" err="1" smtClean="0"/>
              <a:t>обмеження</a:t>
            </a:r>
            <a:r>
              <a:rPr lang="ru-RU" sz="7200" dirty="0" smtClean="0"/>
              <a:t> </a:t>
            </a:r>
            <a:r>
              <a:rPr lang="ru-RU" sz="7200" dirty="0" err="1" smtClean="0"/>
              <a:t>впливу</a:t>
            </a:r>
            <a:r>
              <a:rPr lang="ru-RU" sz="7200" dirty="0" smtClean="0"/>
              <a:t> </a:t>
            </a:r>
            <a:r>
              <a:rPr lang="ru-RU" sz="7200" dirty="0" err="1" smtClean="0"/>
              <a:t>іноземного</a:t>
            </a:r>
            <a:r>
              <a:rPr lang="ru-RU" sz="7200" dirty="0" smtClean="0"/>
              <a:t> </a:t>
            </a:r>
            <a:r>
              <a:rPr lang="ru-RU" sz="7200" dirty="0" err="1" smtClean="0"/>
              <a:t>капіталу</a:t>
            </a:r>
            <a:r>
              <a:rPr lang="ru-RU" sz="7200" dirty="0" smtClean="0"/>
              <a:t>).</a:t>
            </a:r>
            <a:r>
              <a:rPr lang="ru-RU" sz="7200" dirty="0" err="1" smtClean="0"/>
              <a:t>Завоювання</a:t>
            </a:r>
            <a:r>
              <a:rPr lang="ru-RU" sz="7200" dirty="0" smtClean="0"/>
              <a:t> </a:t>
            </a:r>
            <a:r>
              <a:rPr lang="ru-RU" sz="7200" dirty="0" err="1" smtClean="0"/>
              <a:t>революції</a:t>
            </a:r>
            <a:r>
              <a:rPr lang="ru-RU" sz="7200" dirty="0" smtClean="0"/>
              <a:t> </a:t>
            </a:r>
            <a:r>
              <a:rPr lang="ru-RU" sz="7200" dirty="0" err="1" smtClean="0"/>
              <a:t>забезпечили</a:t>
            </a:r>
            <a:r>
              <a:rPr lang="ru-RU" sz="7200" dirty="0" smtClean="0"/>
              <a:t> </a:t>
            </a:r>
            <a:r>
              <a:rPr lang="ru-RU" sz="7200" dirty="0" err="1" smtClean="0"/>
              <a:t>стабільний</a:t>
            </a:r>
            <a:r>
              <a:rPr lang="ru-RU" sz="7200" dirty="0" smtClean="0"/>
              <a:t> </a:t>
            </a:r>
            <a:r>
              <a:rPr lang="ru-RU" sz="7200" dirty="0" err="1" smtClean="0"/>
              <a:t>політичний</a:t>
            </a:r>
            <a:r>
              <a:rPr lang="ru-RU" sz="7200" dirty="0" smtClean="0"/>
              <a:t> </a:t>
            </a:r>
            <a:r>
              <a:rPr lang="ru-RU" sz="7200" dirty="0" err="1" smtClean="0"/>
              <a:t>розвиток</a:t>
            </a:r>
            <a:r>
              <a:rPr lang="ru-RU" sz="7200" dirty="0" smtClean="0"/>
              <a:t> Мексики по </a:t>
            </a:r>
            <a:r>
              <a:rPr lang="ru-RU" sz="7200" dirty="0" err="1" smtClean="0"/>
              <a:t>теперішній</a:t>
            </a:r>
            <a:r>
              <a:rPr lang="ru-RU" sz="7200" dirty="0" smtClean="0"/>
              <a:t> час.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имвол_Рио,_Бразил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643050"/>
            <a:ext cx="464343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642938"/>
            <a:ext cx="9144000" cy="621506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600" dirty="0" smtClean="0"/>
              <a:t>    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smtClean="0"/>
              <a:t>у 80-ті роки в </a:t>
            </a:r>
            <a:r>
              <a:rPr lang="ru-RU" sz="1600" dirty="0" err="1" smtClean="0"/>
              <a:t>Латинській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Америці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позначився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відхід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моделі</a:t>
            </a:r>
            <a:r>
              <a:rPr lang="ru-RU" sz="1600" dirty="0" smtClean="0"/>
              <a:t> державного </a:t>
            </a:r>
            <a:r>
              <a:rPr lang="ru-RU" sz="1600" dirty="0" err="1" smtClean="0"/>
              <a:t>капіталізму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почалося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впровадження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відкритої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економіки</a:t>
            </a:r>
            <a:r>
              <a:rPr lang="ru-RU" sz="1600" dirty="0" smtClean="0"/>
              <a:t>, то в 90-ті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прискорився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err="1" smtClean="0"/>
              <a:t>Середньорічні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темпи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 по </a:t>
            </a:r>
            <a:r>
              <a:rPr lang="ru-RU" sz="1600" dirty="0" err="1" smtClean="0"/>
              <a:t>регіону</a:t>
            </a:r>
            <a:r>
              <a:rPr lang="ru-RU" sz="1600" dirty="0" smtClean="0"/>
              <a:t> в 1991 — 1998 </a:t>
            </a:r>
            <a:r>
              <a:rPr lang="en-US" sz="1600" dirty="0" smtClean="0"/>
              <a:t>pp. </a:t>
            </a:r>
            <a:r>
              <a:rPr lang="ru-RU" sz="1600" dirty="0" err="1" smtClean="0"/>
              <a:t>сягнули</a:t>
            </a:r>
            <a:r>
              <a:rPr lang="ru-RU" sz="1600" dirty="0" smtClean="0"/>
              <a:t> 3,3 %. Спала </a:t>
            </a:r>
            <a:r>
              <a:rPr lang="ru-RU" sz="1600" dirty="0" err="1" smtClean="0"/>
              <a:t>інфляційна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хвиля</a:t>
            </a:r>
            <a:r>
              <a:rPr lang="ru-RU" sz="1600" dirty="0" smtClean="0"/>
              <a:t>. </a:t>
            </a:r>
            <a:r>
              <a:rPr lang="ru-RU" sz="1600" dirty="0" err="1" smtClean="0"/>
              <a:t>Показник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інфляції</a:t>
            </a:r>
            <a:r>
              <a:rPr lang="ru-RU" sz="1600" dirty="0" smtClean="0"/>
              <a:t> по </a:t>
            </a:r>
            <a:r>
              <a:rPr lang="ru-RU" sz="1600" dirty="0" err="1" smtClean="0"/>
              <a:t>регіону</a:t>
            </a:r>
            <a:r>
              <a:rPr lang="ru-RU" sz="1600" dirty="0" smtClean="0"/>
              <a:t> за 1998 р. становив 10 %. А в </a:t>
            </a:r>
            <a:r>
              <a:rPr lang="ru-RU" sz="1600" dirty="0" err="1" smtClean="0"/>
              <a:t>Аргентині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Бразилії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зведений</a:t>
            </a:r>
            <a:r>
              <a:rPr lang="ru-RU" sz="1600" dirty="0" smtClean="0"/>
              <a:t> до </a:t>
            </a:r>
            <a:r>
              <a:rPr lang="ru-RU" sz="1600" dirty="0" err="1" smtClean="0"/>
              <a:t>мінімуму</a:t>
            </a:r>
            <a:r>
              <a:rPr lang="ru-RU" sz="1600" dirty="0" smtClean="0"/>
              <a:t> — </a:t>
            </a:r>
            <a:r>
              <a:rPr lang="ru-RU" sz="1600" dirty="0" err="1" smtClean="0"/>
              <a:t>відповідно</a:t>
            </a:r>
            <a:r>
              <a:rPr lang="ru-RU" sz="1600" dirty="0" smtClean="0"/>
              <a:t> 1 %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smtClean="0"/>
              <a:t>2,6 %. </a:t>
            </a:r>
            <a:r>
              <a:rPr lang="ru-RU" sz="1600" dirty="0" err="1" smtClean="0"/>
              <a:t>Країнам</a:t>
            </a:r>
            <a:r>
              <a:rPr lang="ru-RU" sz="1600" dirty="0" smtClean="0"/>
              <a:t> </a:t>
            </a:r>
            <a:r>
              <a:rPr lang="ru-RU" sz="1600" dirty="0" err="1" smtClean="0"/>
              <a:t>Латинської</a:t>
            </a:r>
            <a:r>
              <a:rPr lang="ru-RU" sz="1600" dirty="0" smtClean="0"/>
              <a:t> Америки у 90-х роках </a:t>
            </a:r>
            <a:r>
              <a:rPr lang="ru-RU" sz="1600" dirty="0" err="1" smtClean="0"/>
              <a:t>удалося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великомасштабну</a:t>
            </a:r>
            <a:r>
              <a:rPr lang="ru-RU" sz="1600" dirty="0" smtClean="0"/>
              <a:t> </a:t>
            </a:r>
            <a:r>
              <a:rPr lang="ru-RU" sz="1600" dirty="0" err="1" smtClean="0"/>
              <a:t>реструктуризацію</a:t>
            </a:r>
            <a:r>
              <a:rPr lang="ru-RU" sz="1600" dirty="0" smtClean="0"/>
              <a:t>, </a:t>
            </a:r>
            <a:r>
              <a:rPr lang="ru-RU" sz="1600" dirty="0" err="1" smtClean="0"/>
              <a:t>домогтися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списання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зовнішніх</a:t>
            </a:r>
            <a:r>
              <a:rPr lang="ru-RU" sz="1600" dirty="0" smtClean="0"/>
              <a:t> </a:t>
            </a:r>
            <a:r>
              <a:rPr lang="ru-RU" sz="1600" dirty="0" err="1" smtClean="0"/>
              <a:t>боргів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зменшило</a:t>
            </a:r>
            <a:r>
              <a:rPr lang="ru-RU" sz="1600" dirty="0" smtClean="0"/>
              <a:t> </a:t>
            </a:r>
            <a:r>
              <a:rPr lang="ru-RU" sz="1600" dirty="0" err="1" smtClean="0"/>
              <a:t>тиск</a:t>
            </a:r>
            <a:r>
              <a:rPr lang="ru-RU" sz="1600" dirty="0" smtClean="0"/>
              <a:t> на </a:t>
            </a:r>
            <a:r>
              <a:rPr lang="ru-RU" sz="1600" dirty="0" err="1" smtClean="0"/>
              <a:t>економіку</a:t>
            </a:r>
            <a:r>
              <a:rPr lang="ru-RU" sz="1600" dirty="0" smtClean="0"/>
              <a:t>. </a:t>
            </a:r>
            <a:r>
              <a:rPr lang="ru-RU" sz="1600" dirty="0" err="1" smtClean="0"/>
              <a:t>Піднесенню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сприяли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жорсткої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приплив</a:t>
            </a:r>
            <a:r>
              <a:rPr lang="ru-RU" sz="1600" dirty="0" smtClean="0"/>
              <a:t> </a:t>
            </a:r>
            <a:r>
              <a:rPr lang="ru-RU" sz="1600" dirty="0" err="1" smtClean="0"/>
              <a:t>зарубіжних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інвестицій</a:t>
            </a:r>
            <a:r>
              <a:rPr lang="ru-RU" sz="1600" dirty="0" smtClean="0"/>
              <a:t>. У 1996 р. вони становили 62 млрд. дол., —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у </a:t>
            </a:r>
            <a:r>
              <a:rPr lang="ru-RU" sz="1600" dirty="0" err="1" smtClean="0"/>
              <a:t>п'ять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разів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</a:t>
            </a:r>
            <a:r>
              <a:rPr lang="ru-RU" sz="1600" dirty="0" err="1" smtClean="0"/>
              <a:t>у</a:t>
            </a:r>
            <a:r>
              <a:rPr lang="ru-RU" sz="1600" dirty="0" smtClean="0"/>
              <a:t> 1990 р. </a:t>
            </a:r>
            <a:r>
              <a:rPr lang="ru-RU" sz="1600" dirty="0" err="1" smtClean="0"/>
              <a:t>Важливе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значення</a:t>
            </a:r>
            <a:r>
              <a:rPr lang="ru-RU" sz="1600" dirty="0" smtClean="0"/>
              <a:t> мало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збільшення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латиноамериканського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експорту</a:t>
            </a:r>
            <a:r>
              <a:rPr lang="ru-RU" sz="1600" dirty="0" smtClean="0"/>
              <a:t>: </a:t>
            </a:r>
            <a:r>
              <a:rPr lang="ru-RU" sz="1600" dirty="0" err="1" smtClean="0"/>
              <a:t>з</a:t>
            </a:r>
            <a:r>
              <a:rPr lang="ru-RU" sz="1600" dirty="0" smtClean="0"/>
              <a:t> 1986 по 1996 р.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обсяг</a:t>
            </a:r>
            <a:r>
              <a:rPr lang="ru-RU" sz="1600" dirty="0" smtClean="0"/>
              <a:t> </a:t>
            </a:r>
            <a:r>
              <a:rPr lang="ru-RU" sz="1600" dirty="0" err="1" smtClean="0"/>
              <a:t>зріс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137 млрд. до 494 млрд. дол.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60 млрд. дол. у 1990— 1995 </a:t>
            </a:r>
            <a:r>
              <a:rPr lang="en-US" sz="1600" dirty="0" smtClean="0"/>
              <a:t>pp. </a:t>
            </a:r>
            <a:r>
              <a:rPr lang="ru-RU" sz="1600" dirty="0" smtClean="0"/>
              <a:t>дала </a:t>
            </a:r>
            <a:r>
              <a:rPr lang="ru-RU" sz="1600" dirty="0" err="1" smtClean="0"/>
              <a:t>приватизація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власності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err="1" smtClean="0"/>
              <a:t>Процес</a:t>
            </a:r>
            <a:r>
              <a:rPr lang="ru-RU" sz="1600" dirty="0" smtClean="0"/>
              <a:t> </a:t>
            </a:r>
            <a:r>
              <a:rPr lang="ru-RU" sz="1600" dirty="0" err="1" smtClean="0"/>
              <a:t>втягнення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латиноамериканського</a:t>
            </a:r>
            <a:r>
              <a:rPr lang="ru-RU" sz="1600" dirty="0" smtClean="0"/>
              <a:t> субконтиненту в </a:t>
            </a:r>
            <a:r>
              <a:rPr lang="ru-RU" sz="1600" dirty="0" err="1" smtClean="0"/>
              <a:t>ринкову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економіку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стрімким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всезагальним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навіть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соціалістична</a:t>
            </a:r>
            <a:r>
              <a:rPr lang="ru-RU" sz="1600" dirty="0" smtClean="0"/>
              <a:t> Куба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краху </a:t>
            </a:r>
            <a:r>
              <a:rPr lang="ru-RU" sz="1600" dirty="0" err="1" smtClean="0"/>
              <a:t>комунізму</a:t>
            </a:r>
            <a:r>
              <a:rPr lang="ru-RU" sz="1600" dirty="0" smtClean="0"/>
              <a:t> у </a:t>
            </a:r>
            <a:r>
              <a:rPr lang="ru-RU" sz="1600" dirty="0" err="1" smtClean="0"/>
              <a:t>Східній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Європі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зазнала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впливу</a:t>
            </a:r>
            <a:r>
              <a:rPr lang="ru-RU" sz="1600" dirty="0" smtClean="0"/>
              <a:t>. У 1993 р. уряд </a:t>
            </a:r>
            <a:r>
              <a:rPr lang="ru-RU" sz="1600" dirty="0" err="1" smtClean="0"/>
              <a:t>Фіделя</a:t>
            </a:r>
            <a:r>
              <a:rPr lang="ru-RU" sz="1600" dirty="0" smtClean="0"/>
              <a:t> Кастро дозволив </a:t>
            </a:r>
            <a:r>
              <a:rPr lang="ru-RU" sz="1600" dirty="0" err="1" smtClean="0"/>
              <a:t>дрібне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приватне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виробництво</a:t>
            </a:r>
            <a:r>
              <a:rPr lang="ru-RU" sz="1600" dirty="0" smtClean="0"/>
              <a:t>, </a:t>
            </a:r>
            <a:r>
              <a:rPr lang="ru-RU" sz="1600" dirty="0" err="1" smtClean="0"/>
              <a:t>вільне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володіння</a:t>
            </a:r>
            <a:r>
              <a:rPr lang="ru-RU" sz="1600" dirty="0" smtClean="0"/>
              <a:t> валютою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селянські</a:t>
            </a:r>
            <a:r>
              <a:rPr lang="ru-RU" sz="1600" dirty="0" smtClean="0"/>
              <a:t> ринки. </a:t>
            </a:r>
            <a:r>
              <a:rPr lang="ru-RU" sz="1600" dirty="0" err="1" smtClean="0"/>
              <a:t>Однак</a:t>
            </a:r>
            <a:r>
              <a:rPr lang="ru-RU" sz="1600" dirty="0" smtClean="0"/>
              <a:t> </a:t>
            </a:r>
            <a:r>
              <a:rPr lang="ru-RU" sz="1600" dirty="0" err="1" smtClean="0"/>
              <a:t>домогтися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серйозних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успіхів</a:t>
            </a:r>
            <a:r>
              <a:rPr lang="ru-RU" sz="1600" dirty="0" smtClean="0"/>
              <a:t> шляхом </a:t>
            </a:r>
            <a:r>
              <a:rPr lang="ru-RU" sz="1600" dirty="0" err="1" smtClean="0"/>
              <a:t>поєднання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деяких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механізмів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вільного</a:t>
            </a:r>
            <a:r>
              <a:rPr lang="ru-RU" sz="1600" dirty="0" smtClean="0"/>
              <a:t> ринку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недоторканністю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комуністичної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ідеології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вдалося</a:t>
            </a:r>
            <a:r>
              <a:rPr lang="ru-RU" sz="1600" dirty="0" smtClean="0"/>
              <a:t>. </a:t>
            </a:r>
            <a:r>
              <a:rPr lang="ru-RU" sz="1600" dirty="0" err="1" smtClean="0"/>
              <a:t>Рівень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підвищився</a:t>
            </a:r>
            <a:r>
              <a:rPr lang="ru-RU" sz="1600" dirty="0" smtClean="0"/>
              <a:t>, </a:t>
            </a:r>
            <a:r>
              <a:rPr lang="ru-RU" sz="1600" dirty="0" err="1" smtClean="0"/>
              <a:t>карткова</a:t>
            </a:r>
            <a:r>
              <a:rPr lang="ru-RU" sz="1600" dirty="0" smtClean="0"/>
              <a:t> система </a:t>
            </a:r>
            <a:r>
              <a:rPr lang="ru-RU" sz="1600" dirty="0" err="1" smtClean="0"/>
              <a:t>залишилася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err="1" smtClean="0"/>
              <a:t>Деякий</a:t>
            </a:r>
            <a:r>
              <a:rPr lang="ru-RU" sz="1600" dirty="0" smtClean="0"/>
              <a:t> </a:t>
            </a:r>
            <a:r>
              <a:rPr lang="ru-RU" sz="1600" dirty="0" smtClean="0"/>
              <a:t>спад,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намітився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виробництві</a:t>
            </a:r>
            <a:r>
              <a:rPr lang="ru-RU" sz="1600" dirty="0" smtClean="0"/>
              <a:t> в </a:t>
            </a:r>
            <a:r>
              <a:rPr lang="ru-RU" sz="1600" dirty="0" err="1" smtClean="0"/>
              <a:t>останні</a:t>
            </a:r>
            <a:r>
              <a:rPr lang="ru-RU" sz="1600" dirty="0" smtClean="0"/>
              <a:t> роки </a:t>
            </a:r>
            <a:r>
              <a:rPr lang="ru-RU" sz="1600" dirty="0" err="1" smtClean="0"/>
              <a:t>минулого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століття</a:t>
            </a:r>
            <a:r>
              <a:rPr lang="ru-RU" sz="1600" dirty="0" smtClean="0"/>
              <a:t>, </a:t>
            </a:r>
            <a:r>
              <a:rPr lang="ru-RU" sz="1600" dirty="0" err="1" smtClean="0"/>
              <a:t>латиноамериканці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фінансовими</a:t>
            </a:r>
            <a:r>
              <a:rPr lang="ru-RU" sz="1600" dirty="0" smtClean="0"/>
              <a:t> кризами </a:t>
            </a:r>
            <a:r>
              <a:rPr lang="ru-RU" sz="1600" dirty="0" err="1" smtClean="0"/>
              <a:t>другої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половини</a:t>
            </a:r>
            <a:r>
              <a:rPr lang="ru-RU" sz="1600" dirty="0" smtClean="0"/>
              <a:t> 1997 р. в </a:t>
            </a:r>
            <a:r>
              <a:rPr lang="ru-RU" sz="1600" dirty="0" err="1" smtClean="0"/>
              <a:t>Азійсько-Тихоокеанському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регіоні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Росії</a:t>
            </a:r>
            <a:r>
              <a:rPr lang="ru-RU" sz="1600" dirty="0" smtClean="0"/>
              <a:t> (1998).</a:t>
            </a:r>
            <a:br>
              <a:rPr lang="ru-RU" sz="1600" dirty="0" smtClean="0"/>
            </a:br>
            <a:r>
              <a:rPr lang="ru-RU" sz="1600" dirty="0" err="1" smtClean="0"/>
              <a:t>Успіхи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латиноамериканського</a:t>
            </a:r>
            <a:r>
              <a:rPr lang="ru-RU" sz="1600" dirty="0" smtClean="0"/>
              <a:t> субконтиненту у 90-х роках </a:t>
            </a:r>
            <a:r>
              <a:rPr lang="ru-RU" sz="1600" dirty="0" err="1" smtClean="0"/>
              <a:t>значною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мірою</a:t>
            </a:r>
            <a:r>
              <a:rPr lang="ru-RU" sz="1600" dirty="0" smtClean="0"/>
              <a:t> </a:t>
            </a:r>
            <a:r>
              <a:rPr lang="ru-RU" sz="1600" dirty="0" err="1" smtClean="0"/>
              <a:t>зумовлені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подальшим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американської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інтеграції</a:t>
            </a:r>
            <a:r>
              <a:rPr lang="ru-RU" sz="1600" dirty="0" smtClean="0"/>
              <a:t>. У 1994 р. на </a:t>
            </a:r>
            <a:r>
              <a:rPr lang="ru-RU" sz="1600" dirty="0" err="1" smtClean="0"/>
              <a:t>форумі</a:t>
            </a:r>
            <a:r>
              <a:rPr lang="ru-RU" sz="1600" dirty="0" smtClean="0"/>
              <a:t> 34 держав </a:t>
            </a:r>
            <a:r>
              <a:rPr lang="ru-RU" sz="1600" dirty="0" err="1" smtClean="0"/>
              <a:t>Північної</a:t>
            </a:r>
            <a:r>
              <a:rPr lang="ru-RU" sz="1600" dirty="0" smtClean="0"/>
              <a:t>, </a:t>
            </a:r>
            <a:r>
              <a:rPr lang="ru-RU" sz="1600" dirty="0" err="1" smtClean="0"/>
              <a:t>Центральної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Південної</a:t>
            </a:r>
            <a:r>
              <a:rPr lang="ru-RU" sz="1600" dirty="0" smtClean="0"/>
              <a:t> Америки та </a:t>
            </a:r>
            <a:r>
              <a:rPr lang="ru-RU" sz="1600" dirty="0" err="1" smtClean="0"/>
              <a:t>Карібського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басейну</a:t>
            </a:r>
            <a:r>
              <a:rPr lang="ru-RU" sz="1600" dirty="0" smtClean="0"/>
              <a:t> </a:t>
            </a:r>
            <a:r>
              <a:rPr lang="ru-RU" sz="1600" dirty="0" err="1" smtClean="0"/>
              <a:t>ухвалено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рішення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у 2005 р. </a:t>
            </a:r>
            <a:r>
              <a:rPr lang="ru-RU" sz="1600" dirty="0" err="1" smtClean="0"/>
              <a:t>зони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торгівлі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всієї</a:t>
            </a:r>
            <a:r>
              <a:rPr lang="ru-RU" sz="1600" dirty="0" smtClean="0"/>
              <a:t> </a:t>
            </a:r>
            <a:r>
              <a:rPr lang="ru-RU" sz="1600" dirty="0" err="1" smtClean="0"/>
              <a:t>Західної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півкулі</a:t>
            </a:r>
            <a:r>
              <a:rPr lang="ru-RU" sz="1600" dirty="0" smtClean="0"/>
              <a:t> — </a:t>
            </a:r>
            <a:r>
              <a:rPr lang="ru-RU" sz="1600" dirty="0" err="1" smtClean="0"/>
              <a:t>Американської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асоціації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торгівлі</a:t>
            </a:r>
            <a:r>
              <a:rPr lang="ru-RU" sz="1600" dirty="0" smtClean="0"/>
              <a:t> (АЛКА). На той час у </a:t>
            </a:r>
            <a:r>
              <a:rPr lang="ru-RU" sz="1600" dirty="0" err="1" smtClean="0"/>
              <a:t>плані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інтеграційного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процесу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ефективно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діяли</a:t>
            </a:r>
            <a:r>
              <a:rPr lang="ru-RU" sz="1600" dirty="0" smtClean="0"/>
              <a:t> НАФТА </a:t>
            </a:r>
            <a:r>
              <a:rPr lang="ru-RU" sz="1600" dirty="0" err="1" smtClean="0"/>
              <a:t>і</a:t>
            </a:r>
            <a:r>
              <a:rPr lang="ru-RU" sz="1600" dirty="0" smtClean="0"/>
              <a:t> МЕРКОСУР (</a:t>
            </a:r>
            <a:r>
              <a:rPr lang="ru-RU" sz="1600" dirty="0" err="1" smtClean="0"/>
              <a:t>Південноамериканський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ринок</a:t>
            </a:r>
            <a:r>
              <a:rPr lang="ru-RU" sz="1600" dirty="0" smtClean="0"/>
              <a:t>), </a:t>
            </a:r>
            <a:r>
              <a:rPr lang="ru-RU" sz="1600" dirty="0" err="1" smtClean="0"/>
              <a:t>створений</a:t>
            </a:r>
            <a:r>
              <a:rPr lang="ru-RU" sz="1600" dirty="0" smtClean="0"/>
              <a:t> 26 </a:t>
            </a:r>
            <a:r>
              <a:rPr lang="ru-RU" sz="1600" dirty="0" err="1" smtClean="0"/>
              <a:t>березня</a:t>
            </a:r>
            <a:r>
              <a:rPr lang="ru-RU" sz="1600" dirty="0" smtClean="0"/>
              <a:t> 1991 </a:t>
            </a:r>
            <a:r>
              <a:rPr lang="en-US" sz="1600" dirty="0" smtClean="0"/>
              <a:t>p., </a:t>
            </a:r>
            <a:r>
              <a:rPr lang="ru-RU" sz="1600" dirty="0" smtClean="0"/>
              <a:t>як </a:t>
            </a:r>
            <a:r>
              <a:rPr lang="ru-RU" sz="1600" dirty="0" err="1" smtClean="0"/>
              <a:t>регіональне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підписання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Асунсьйонського</a:t>
            </a:r>
            <a:r>
              <a:rPr lang="ru-RU" sz="1600" dirty="0" smtClean="0"/>
              <a:t> договору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Аргентиною, </a:t>
            </a:r>
            <a:r>
              <a:rPr lang="ru-RU" sz="1600" dirty="0" err="1" smtClean="0"/>
              <a:t>Бразилією</a:t>
            </a:r>
            <a:r>
              <a:rPr lang="ru-RU" sz="1600" dirty="0" smtClean="0"/>
              <a:t>, </a:t>
            </a:r>
            <a:r>
              <a:rPr lang="ru-RU" sz="1600" dirty="0" err="1" smtClean="0"/>
              <a:t>Парагваєм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Уругваєм</a:t>
            </a:r>
            <a:r>
              <a:rPr lang="ru-RU" sz="1600" dirty="0" smtClean="0"/>
              <a:t>. </a:t>
            </a:r>
            <a:r>
              <a:rPr lang="ru-RU" sz="1600" dirty="0" err="1" smtClean="0"/>
              <a:t>Договір</a:t>
            </a:r>
            <a:r>
              <a:rPr lang="ru-RU" sz="1600" dirty="0" smtClean="0"/>
              <a:t> </a:t>
            </a:r>
            <a:r>
              <a:rPr lang="ru-RU" sz="1600" dirty="0" err="1" smtClean="0"/>
              <a:t>гарантував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пересування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капіталів</a:t>
            </a:r>
            <a:r>
              <a:rPr lang="ru-RU" sz="1600" dirty="0" smtClean="0"/>
              <a:t>, </a:t>
            </a:r>
            <a:r>
              <a:rPr lang="ru-RU" sz="1600" dirty="0" err="1" smtClean="0"/>
              <a:t>активів</a:t>
            </a:r>
            <a:r>
              <a:rPr lang="ru-RU" sz="1600" dirty="0" smtClean="0"/>
              <a:t>, </a:t>
            </a:r>
            <a:r>
              <a:rPr lang="ru-RU" sz="1600" dirty="0" err="1" smtClean="0"/>
              <a:t>послуг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людей, </a:t>
            </a:r>
            <a:r>
              <a:rPr lang="ru-RU" sz="1600" dirty="0" err="1" smtClean="0"/>
              <a:t>скасування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мит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запровадження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митного</a:t>
            </a:r>
            <a:r>
              <a:rPr lang="ru-RU" sz="1600" dirty="0" smtClean="0"/>
              <a:t> тарифу для </a:t>
            </a:r>
            <a:r>
              <a:rPr lang="ru-RU" sz="1600" dirty="0" err="1" smtClean="0"/>
              <a:t>третіх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. МЕРКОСУР </a:t>
            </a:r>
            <a:r>
              <a:rPr lang="ru-RU" sz="1600" dirty="0" err="1" smtClean="0"/>
              <a:t>охопив</a:t>
            </a:r>
            <a:r>
              <a:rPr lang="ru-RU" sz="1600" dirty="0" smtClean="0"/>
              <a:t> 70 % </a:t>
            </a:r>
            <a:r>
              <a:rPr lang="ru-RU" sz="1600" dirty="0" err="1" smtClean="0"/>
              <a:t>території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Південної</a:t>
            </a:r>
            <a:r>
              <a:rPr lang="ru-RU" sz="1600" dirty="0" smtClean="0"/>
              <a:t> Америки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200 млн. </a:t>
            </a:r>
            <a:r>
              <a:rPr lang="ru-RU" sz="1600" dirty="0" err="1" smtClean="0"/>
              <a:t>чол</a:t>
            </a:r>
            <a:r>
              <a:rPr lang="ru-RU" sz="1600" dirty="0" smtClean="0"/>
              <a:t>. </a:t>
            </a:r>
            <a:r>
              <a:rPr lang="ru-RU" sz="1600" dirty="0" err="1" smtClean="0"/>
              <a:t>і</a:t>
            </a:r>
            <a:r>
              <a:rPr lang="ru-RU" sz="1600" dirty="0" smtClean="0"/>
              <a:t> ВВП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900 млрд. дол. З 1991 по 1996 р. </a:t>
            </a:r>
            <a:r>
              <a:rPr lang="ru-RU" sz="1600" dirty="0" err="1" smtClean="0"/>
              <a:t>обсяг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торгівлі</a:t>
            </a:r>
            <a:r>
              <a:rPr lang="ru-RU" sz="1600" dirty="0" smtClean="0"/>
              <a:t> </a:t>
            </a:r>
            <a:r>
              <a:rPr lang="ru-RU" sz="1600" dirty="0" err="1" smtClean="0"/>
              <a:t>усередині</a:t>
            </a:r>
            <a:r>
              <a:rPr lang="ru-RU" sz="1600" dirty="0" smtClean="0"/>
              <a:t> блоку </a:t>
            </a:r>
            <a:r>
              <a:rPr lang="ru-RU" sz="1600" dirty="0" err="1" smtClean="0"/>
              <a:t>збільшився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чотири</a:t>
            </a:r>
            <a:r>
              <a:rPr lang="ru-RU" sz="1600" dirty="0" smtClean="0"/>
              <a:t> рази (</a:t>
            </a:r>
            <a:r>
              <a:rPr lang="ru-RU" sz="1600" dirty="0" err="1" smtClean="0"/>
              <a:t>з</a:t>
            </a:r>
            <a:r>
              <a:rPr lang="ru-RU" sz="1600" dirty="0" smtClean="0"/>
              <a:t> 4,1 млрд. до 15 млрд. дол.).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0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chemeClr val="tx2"/>
                </a:solidFill>
              </a:rPr>
              <a:t>Латинська</a:t>
            </a:r>
            <a:r>
              <a:rPr lang="ru-RU" smtClean="0">
                <a:solidFill>
                  <a:schemeClr val="tx2"/>
                </a:solidFill>
              </a:rPr>
              <a:t> Америка </a:t>
            </a:r>
            <a:r>
              <a:rPr lang="ru-RU" smtClean="0">
                <a:solidFill>
                  <a:schemeClr val="tx2"/>
                </a:solidFill>
              </a:rPr>
              <a:t>наприкінці</a:t>
            </a:r>
            <a:r>
              <a:rPr lang="ru-RU" smtClean="0">
                <a:solidFill>
                  <a:schemeClr val="tx2"/>
                </a:solidFill>
              </a:rPr>
              <a:t> XX ст. - початку XXI ст.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92961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 smtClean="0"/>
              <a:t>Населення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Латинської</a:t>
            </a:r>
            <a:r>
              <a:rPr lang="ru-RU" sz="3100" dirty="0" smtClean="0"/>
              <a:t> </a:t>
            </a:r>
            <a:r>
              <a:rPr lang="ru-RU" sz="3100" dirty="0" smtClean="0"/>
              <a:t>Америки(</a:t>
            </a:r>
            <a:r>
              <a:rPr lang="en-US" sz="3100" dirty="0" smtClean="0"/>
              <a:t>XXI</a:t>
            </a:r>
            <a:r>
              <a:rPr lang="uk-UA" sz="3100" dirty="0" smtClean="0"/>
              <a:t>ст.)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4857752" cy="6286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err="1" smtClean="0"/>
              <a:t>Сучасні</a:t>
            </a:r>
            <a:r>
              <a:rPr lang="ru-RU" sz="1400" dirty="0" smtClean="0"/>
              <a:t> </a:t>
            </a:r>
            <a:r>
              <a:rPr lang="ru-RU" sz="1400" dirty="0" err="1" smtClean="0"/>
              <a:t>латиноамериканці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нащадками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багатьох</a:t>
            </a:r>
            <a:r>
              <a:rPr lang="ru-RU" sz="1400" dirty="0" smtClean="0"/>
              <a:t> </a:t>
            </a:r>
            <a:r>
              <a:rPr lang="ru-RU" sz="1400" dirty="0" err="1" smtClean="0"/>
              <a:t>етносів</a:t>
            </a:r>
            <a:r>
              <a:rPr lang="ru-RU" sz="1400" dirty="0" smtClean="0"/>
              <a:t>. У </a:t>
            </a:r>
            <a:r>
              <a:rPr lang="ru-RU" sz="1400" dirty="0" err="1" smtClean="0"/>
              <a:t>доколумбову</a:t>
            </a:r>
            <a:r>
              <a:rPr lang="ru-RU" sz="1400" dirty="0" smtClean="0"/>
              <a:t> </a:t>
            </a:r>
            <a:r>
              <a:rPr lang="ru-RU" sz="1400" dirty="0" err="1" smtClean="0"/>
              <a:t>епоху</a:t>
            </a:r>
            <a:r>
              <a:rPr lang="ru-RU" sz="1400" dirty="0" smtClean="0"/>
              <a:t> тут жили </a:t>
            </a:r>
            <a:r>
              <a:rPr lang="ru-RU" sz="1400" dirty="0" err="1" smtClean="0"/>
              <a:t>індіанці-монголоїди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сімей</a:t>
            </a:r>
            <a:r>
              <a:rPr lang="ru-RU" sz="1400" dirty="0" smtClean="0"/>
              <a:t>. </a:t>
            </a:r>
            <a:r>
              <a:rPr lang="ru-RU" sz="1400" dirty="0" err="1" smtClean="0"/>
              <a:t>Іспанці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португальці</a:t>
            </a:r>
            <a:r>
              <a:rPr lang="ru-RU" sz="1400" dirty="0" smtClean="0"/>
              <a:t> – </a:t>
            </a:r>
            <a:r>
              <a:rPr lang="ru-RU" sz="1400" dirty="0" err="1" smtClean="0"/>
              <a:t>європеоїди</a:t>
            </a:r>
            <a:r>
              <a:rPr lang="ru-RU" sz="1400" dirty="0" smtClean="0"/>
              <a:t>, </a:t>
            </a:r>
            <a:r>
              <a:rPr lang="ru-RU" sz="1400" dirty="0" err="1" smtClean="0"/>
              <a:t>їхні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походять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стародавньої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латини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звідси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назва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регіону</a:t>
            </a:r>
            <a:r>
              <a:rPr lang="ru-RU" sz="1400" dirty="0" smtClean="0"/>
              <a:t>. З Африки в </a:t>
            </a:r>
            <a:r>
              <a:rPr lang="ru-RU" sz="1400" dirty="0" err="1" smtClean="0"/>
              <a:t>свій</a:t>
            </a:r>
            <a:r>
              <a:rPr lang="ru-RU" sz="1400" dirty="0" smtClean="0"/>
              <a:t> час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завезено </a:t>
            </a:r>
            <a:r>
              <a:rPr lang="ru-RU" sz="1400" dirty="0" err="1" smtClean="0"/>
              <a:t>понад</a:t>
            </a:r>
            <a:r>
              <a:rPr lang="ru-RU" sz="1400" dirty="0" smtClean="0"/>
              <a:t> 10 млн. </a:t>
            </a:r>
            <a:r>
              <a:rPr lang="ru-RU" sz="1400" dirty="0" err="1" smtClean="0"/>
              <a:t>рабів-негроїдів</a:t>
            </a:r>
            <a:r>
              <a:rPr lang="ru-RU" sz="1400" dirty="0" smtClean="0"/>
              <a:t>. </a:t>
            </a:r>
            <a:r>
              <a:rPr lang="ru-RU" sz="1400" dirty="0" err="1" smtClean="0"/>
              <a:t>Звичайно</a:t>
            </a:r>
            <a:r>
              <a:rPr lang="ru-RU" sz="1400" dirty="0" smtClean="0"/>
              <a:t>, </a:t>
            </a:r>
            <a:r>
              <a:rPr lang="ru-RU" sz="1400" dirty="0" err="1" smtClean="0"/>
              <a:t>є</a:t>
            </a:r>
            <a:r>
              <a:rPr lang="ru-RU" sz="1400" dirty="0" smtClean="0"/>
              <a:t> «</a:t>
            </a:r>
            <a:r>
              <a:rPr lang="ru-RU" sz="1400" dirty="0" err="1" smtClean="0"/>
              <a:t>чисті</a:t>
            </a:r>
            <a:r>
              <a:rPr lang="ru-RU" sz="1400" dirty="0" smtClean="0"/>
              <a:t>» </a:t>
            </a:r>
            <a:r>
              <a:rPr lang="ru-RU" sz="1400" dirty="0" err="1" smtClean="0"/>
              <a:t>представники</a:t>
            </a:r>
            <a:r>
              <a:rPr lang="ru-RU" sz="1400" dirty="0" smtClean="0"/>
              <a:t> </a:t>
            </a:r>
            <a:r>
              <a:rPr lang="ru-RU" sz="1400" dirty="0" err="1" smtClean="0"/>
              <a:t>тієї</a:t>
            </a:r>
            <a:r>
              <a:rPr lang="ru-RU" sz="1400" dirty="0" smtClean="0"/>
              <a:t> </a:t>
            </a:r>
            <a:r>
              <a:rPr lang="ru-RU" sz="1400" dirty="0" err="1" smtClean="0"/>
              <a:t>чи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раси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значна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частка</a:t>
            </a:r>
            <a:r>
              <a:rPr lang="ru-RU" sz="1400" dirty="0" smtClean="0"/>
              <a:t> </a:t>
            </a:r>
            <a:r>
              <a:rPr lang="ru-RU" sz="1400" dirty="0" err="1" smtClean="0"/>
              <a:t>нащадків</a:t>
            </a:r>
            <a:r>
              <a:rPr lang="ru-RU" sz="1400" dirty="0" smtClean="0"/>
              <a:t> </a:t>
            </a:r>
            <a:r>
              <a:rPr lang="ru-RU" sz="1400" dirty="0" err="1" smtClean="0"/>
              <a:t>змішаних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шлюбів</a:t>
            </a:r>
            <a:r>
              <a:rPr lang="ru-RU" sz="1400" dirty="0" smtClean="0"/>
              <a:t>: </a:t>
            </a:r>
            <a:r>
              <a:rPr lang="ru-RU" sz="1400" dirty="0" err="1" smtClean="0"/>
              <a:t>метисів</a:t>
            </a:r>
            <a:r>
              <a:rPr lang="ru-RU" sz="1400" dirty="0" smtClean="0"/>
              <a:t>, </a:t>
            </a:r>
            <a:r>
              <a:rPr lang="ru-RU" sz="1400" dirty="0" err="1" smtClean="0"/>
              <a:t>мулатів</a:t>
            </a:r>
            <a:r>
              <a:rPr lang="ru-RU" sz="1400" dirty="0" smtClean="0"/>
              <a:t>, самбо.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стверджувати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індіанський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</a:t>
            </a:r>
            <a:r>
              <a:rPr lang="ru-RU" sz="1400" dirty="0" smtClean="0"/>
              <a:t> </a:t>
            </a:r>
            <a:r>
              <a:rPr lang="ru-RU" sz="1400" dirty="0" err="1" smtClean="0"/>
              <a:t>найсильнішим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в </a:t>
            </a:r>
            <a:r>
              <a:rPr lang="ru-RU" sz="1400" dirty="0" err="1" smtClean="0"/>
              <a:t>Кордильєро-Андській</a:t>
            </a:r>
            <a:r>
              <a:rPr lang="ru-RU" sz="1400" dirty="0" smtClean="0"/>
              <a:t> </a:t>
            </a:r>
            <a:r>
              <a:rPr lang="ru-RU" sz="1400" dirty="0" err="1" smtClean="0"/>
              <a:t>зоні</a:t>
            </a:r>
            <a:r>
              <a:rPr lang="ru-RU" sz="1400" dirty="0" smtClean="0"/>
              <a:t>.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 тут </a:t>
            </a:r>
            <a:r>
              <a:rPr lang="ru-RU" sz="1400" dirty="0" err="1" smtClean="0"/>
              <a:t>існували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великі</a:t>
            </a:r>
            <a:r>
              <a:rPr lang="ru-RU" sz="1400" dirty="0" smtClean="0"/>
              <a:t> </a:t>
            </a:r>
            <a:r>
              <a:rPr lang="ru-RU" sz="1400" dirty="0" err="1" smtClean="0"/>
              <a:t>доколумбові</a:t>
            </a:r>
            <a:r>
              <a:rPr lang="ru-RU" sz="1400" dirty="0" smtClean="0"/>
              <a:t> </a:t>
            </a:r>
            <a:r>
              <a:rPr lang="ru-RU" sz="1400" dirty="0" err="1" smtClean="0"/>
              <a:t>цивілізації</a:t>
            </a:r>
            <a:r>
              <a:rPr lang="ru-RU" sz="1400" dirty="0" smtClean="0"/>
              <a:t> </a:t>
            </a:r>
            <a:r>
              <a:rPr lang="ru-RU" sz="1400" b="1" dirty="0" err="1" smtClean="0"/>
              <a:t>ацтеків</a:t>
            </a:r>
            <a:r>
              <a:rPr lang="ru-RU" sz="1400" dirty="0" smtClean="0"/>
              <a:t>(</a:t>
            </a:r>
            <a:r>
              <a:rPr lang="ru-RU" sz="1400" dirty="0" err="1" smtClean="0"/>
              <a:t>Мексиканське</a:t>
            </a:r>
            <a:r>
              <a:rPr lang="ru-RU" sz="1400" dirty="0" smtClean="0"/>
              <a:t> </a:t>
            </a:r>
            <a:r>
              <a:rPr lang="ru-RU" sz="1400" dirty="0" err="1" smtClean="0"/>
              <a:t>нагір'я</a:t>
            </a:r>
            <a:r>
              <a:rPr lang="ru-RU" sz="1400" dirty="0" smtClean="0"/>
              <a:t>), </a:t>
            </a:r>
            <a:r>
              <a:rPr lang="ru-RU" sz="1400" b="1" dirty="0" smtClean="0"/>
              <a:t>майя</a:t>
            </a:r>
            <a:r>
              <a:rPr lang="ru-RU" sz="1400" dirty="0" smtClean="0"/>
              <a:t> (</a:t>
            </a:r>
            <a:r>
              <a:rPr lang="ru-RU" sz="1400" dirty="0" err="1" smtClean="0"/>
              <a:t>півострів</a:t>
            </a:r>
            <a:r>
              <a:rPr lang="ru-RU" sz="1400" dirty="0" smtClean="0"/>
              <a:t> Юкатан), </a:t>
            </a:r>
            <a:r>
              <a:rPr lang="ru-RU" sz="1400" b="1" dirty="0" err="1" smtClean="0"/>
              <a:t>інків</a:t>
            </a:r>
            <a:r>
              <a:rPr lang="ru-RU" sz="1400" dirty="0" smtClean="0"/>
              <a:t> (</a:t>
            </a:r>
            <a:r>
              <a:rPr lang="ru-RU" sz="1400" dirty="0" err="1" smtClean="0"/>
              <a:t>центральні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Анди</a:t>
            </a:r>
            <a:r>
              <a:rPr lang="ru-RU" sz="1400" dirty="0" smtClean="0"/>
              <a:t>). </a:t>
            </a:r>
            <a:r>
              <a:rPr lang="ru-RU" sz="1400" dirty="0" err="1" smtClean="0"/>
              <a:t>Негритянський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</a:t>
            </a:r>
            <a:r>
              <a:rPr lang="ru-RU" sz="1400" dirty="0" smtClean="0"/>
              <a:t> </a:t>
            </a:r>
            <a:r>
              <a:rPr lang="ru-RU" sz="1400" dirty="0" err="1" smtClean="0"/>
              <a:t>найсильніший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східному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узбережжі</a:t>
            </a:r>
            <a:r>
              <a:rPr lang="ru-RU" sz="1400" dirty="0" smtClean="0"/>
              <a:t> </a:t>
            </a:r>
            <a:r>
              <a:rPr lang="ru-RU" sz="1400" dirty="0" err="1" smtClean="0"/>
              <a:t>Бразилії</a:t>
            </a:r>
            <a:r>
              <a:rPr lang="ru-RU" sz="1400" dirty="0" smtClean="0"/>
              <a:t> та на островах </a:t>
            </a:r>
            <a:r>
              <a:rPr lang="ru-RU" sz="1400" dirty="0" err="1" smtClean="0"/>
              <a:t>Вест-Індії</a:t>
            </a:r>
            <a:r>
              <a:rPr lang="ru-RU" sz="1400" dirty="0" smtClean="0"/>
              <a:t>. </a:t>
            </a:r>
            <a:r>
              <a:rPr lang="ru-RU" sz="1400" dirty="0" err="1" smtClean="0"/>
              <a:t>Європейський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</a:t>
            </a:r>
            <a:r>
              <a:rPr lang="ru-RU" sz="1400" dirty="0" smtClean="0"/>
              <a:t> </a:t>
            </a:r>
            <a:r>
              <a:rPr lang="ru-RU" sz="1400" dirty="0" err="1" smtClean="0"/>
              <a:t>домінує</a:t>
            </a:r>
            <a:r>
              <a:rPr lang="ru-RU" sz="1400" dirty="0" smtClean="0"/>
              <a:t> в </a:t>
            </a:r>
            <a:r>
              <a:rPr lang="ru-RU" sz="1400" dirty="0" err="1" smtClean="0"/>
              <a:t>Аргентині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Уругваї</a:t>
            </a:r>
            <a:r>
              <a:rPr lang="ru-RU" sz="1400" dirty="0" smtClean="0"/>
              <a:t>, де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мало </a:t>
            </a:r>
            <a:r>
              <a:rPr lang="ru-RU" sz="1400" dirty="0" err="1" smtClean="0"/>
              <a:t>індіанців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куди</a:t>
            </a:r>
            <a:r>
              <a:rPr lang="ru-RU" sz="1400" dirty="0" smtClean="0"/>
              <a:t> не завозили </a:t>
            </a:r>
            <a:r>
              <a:rPr lang="ru-RU" sz="1400" dirty="0" err="1" smtClean="0"/>
              <a:t>негрів</a:t>
            </a:r>
            <a:r>
              <a:rPr lang="ru-RU" sz="1400" dirty="0" smtClean="0"/>
              <a:t>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Коста-Ріці</a:t>
            </a:r>
            <a:r>
              <a:rPr lang="ru-RU" sz="1400" dirty="0" smtClean="0"/>
              <a:t>, де </a:t>
            </a:r>
            <a:r>
              <a:rPr lang="ru-RU" sz="1400" dirty="0" err="1" smtClean="0"/>
              <a:t>індіанці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майже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повністю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знищені</a:t>
            </a:r>
            <a:r>
              <a:rPr lang="ru-RU" sz="1400" dirty="0" smtClean="0"/>
              <a:t>. </a:t>
            </a:r>
            <a:r>
              <a:rPr lang="ru-RU" sz="1400" dirty="0" err="1" smtClean="0"/>
              <a:t>Домінуючими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державними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іспанська</a:t>
            </a:r>
            <a:r>
              <a:rPr lang="ru-RU" sz="1400" dirty="0" smtClean="0"/>
              <a:t>, а в </a:t>
            </a:r>
            <a:r>
              <a:rPr lang="ru-RU" sz="1400" dirty="0" err="1" smtClean="0"/>
              <a:t>Бразилії</a:t>
            </a:r>
            <a:r>
              <a:rPr lang="ru-RU" sz="1400" dirty="0" smtClean="0"/>
              <a:t> – </a:t>
            </a:r>
            <a:r>
              <a:rPr lang="ru-RU" sz="1400" dirty="0" err="1" smtClean="0"/>
              <a:t>португальська</a:t>
            </a:r>
            <a:r>
              <a:rPr lang="ru-RU" sz="1400" dirty="0" smtClean="0"/>
              <a:t>. </a:t>
            </a:r>
            <a:r>
              <a:rPr lang="ru-RU" sz="1400" dirty="0" err="1" smtClean="0"/>
              <a:t>Багато</a:t>
            </a:r>
            <a:r>
              <a:rPr lang="ru-RU" sz="1400" dirty="0" smtClean="0"/>
              <a:t> </a:t>
            </a:r>
            <a:r>
              <a:rPr lang="ru-RU" sz="1400" dirty="0" err="1" smtClean="0"/>
              <a:t>індіанців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розмовляють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своїми</a:t>
            </a:r>
            <a:r>
              <a:rPr lang="ru-RU" sz="1400" dirty="0" smtClean="0"/>
              <a:t> </a:t>
            </a:r>
            <a:r>
              <a:rPr lang="ru-RU" sz="1400" dirty="0" err="1" smtClean="0"/>
              <a:t>традиційними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мовами</a:t>
            </a:r>
            <a:r>
              <a:rPr lang="ru-RU" sz="1400" dirty="0" smtClean="0"/>
              <a:t>. </a:t>
            </a:r>
            <a:r>
              <a:rPr lang="ru-RU" sz="1400" dirty="0" err="1" smtClean="0"/>
              <a:t>Гуарані</a:t>
            </a:r>
            <a:r>
              <a:rPr lang="ru-RU" sz="1400" dirty="0" smtClean="0"/>
              <a:t> в </a:t>
            </a:r>
            <a:r>
              <a:rPr lang="ru-RU" sz="1400" dirty="0" err="1" smtClean="0"/>
              <a:t>Парагваї</a:t>
            </a:r>
            <a:r>
              <a:rPr lang="ru-RU" sz="1400" dirty="0" smtClean="0"/>
              <a:t>, кечуа в Перу, кечуа та </a:t>
            </a:r>
            <a:r>
              <a:rPr lang="ru-RU" sz="1400" dirty="0" err="1" smtClean="0"/>
              <a:t>аймара</a:t>
            </a:r>
            <a:r>
              <a:rPr lang="ru-RU" sz="1400" dirty="0" smtClean="0"/>
              <a:t> в </a:t>
            </a:r>
            <a:r>
              <a:rPr lang="ru-RU" sz="1400" dirty="0" err="1" smtClean="0"/>
              <a:t>Болівії</a:t>
            </a:r>
            <a:r>
              <a:rPr lang="ru-RU" sz="1400" dirty="0" smtClean="0"/>
              <a:t> –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офіційні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поряд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іспанською</a:t>
            </a:r>
            <a:r>
              <a:rPr lang="ru-RU" sz="1400" dirty="0" smtClean="0"/>
              <a:t>. У </a:t>
            </a:r>
            <a:r>
              <a:rPr lang="ru-RU" sz="1400" dirty="0" err="1" smtClean="0"/>
              <a:t>Вест-Індії</a:t>
            </a:r>
            <a:r>
              <a:rPr lang="ru-RU" sz="1400" dirty="0" smtClean="0"/>
              <a:t>, </a:t>
            </a:r>
            <a:r>
              <a:rPr lang="ru-RU" sz="1400" dirty="0" err="1" smtClean="0"/>
              <a:t>Белізі</a:t>
            </a:r>
            <a:r>
              <a:rPr lang="ru-RU" sz="1400" dirty="0" smtClean="0"/>
              <a:t>, </a:t>
            </a:r>
            <a:r>
              <a:rPr lang="ru-RU" sz="1400" dirty="0" err="1" smtClean="0"/>
              <a:t>Гайані</a:t>
            </a:r>
            <a:r>
              <a:rPr lang="ru-RU" sz="1400" dirty="0" smtClean="0"/>
              <a:t> та на </a:t>
            </a:r>
            <a:r>
              <a:rPr lang="ru-RU" sz="1400" dirty="0" err="1" smtClean="0"/>
              <a:t>Фолклендських</a:t>
            </a:r>
            <a:r>
              <a:rPr lang="ru-RU" sz="1400" dirty="0" smtClean="0"/>
              <a:t> островах </a:t>
            </a:r>
            <a:r>
              <a:rPr lang="ru-RU" sz="1400" dirty="0" err="1" smtClean="0"/>
              <a:t>поширені</a:t>
            </a:r>
            <a:r>
              <a:rPr lang="ru-RU" sz="1400" dirty="0" smtClean="0"/>
              <a:t> </a:t>
            </a:r>
            <a:r>
              <a:rPr lang="ru-RU" sz="1400" dirty="0" err="1" smtClean="0"/>
              <a:t>англійська</a:t>
            </a:r>
            <a:r>
              <a:rPr lang="ru-RU" sz="1400" dirty="0" smtClean="0"/>
              <a:t>, </a:t>
            </a:r>
            <a:r>
              <a:rPr lang="ru-RU" sz="1400" dirty="0" err="1" smtClean="0"/>
              <a:t>французька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голландська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мови</a:t>
            </a:r>
            <a:r>
              <a:rPr lang="ru-RU" sz="1400" dirty="0" smtClean="0"/>
              <a:t>. </a:t>
            </a:r>
            <a:endParaRPr lang="ru-RU" sz="1400" dirty="0"/>
          </a:p>
        </p:txBody>
      </p:sp>
      <p:pic>
        <p:nvPicPr>
          <p:cNvPr id="5" name="Рисунок 4" descr="KlspbVEJhV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245" y="500042"/>
            <a:ext cx="4291755" cy="6357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696200" cy="60580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Населення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Латинської</a:t>
            </a:r>
            <a:r>
              <a:rPr lang="ru-RU" sz="2800" dirty="0" smtClean="0"/>
              <a:t> Америки</a:t>
            </a:r>
            <a:endParaRPr lang="ru-RU" sz="2800" dirty="0"/>
          </a:p>
        </p:txBody>
      </p:sp>
      <p:pic>
        <p:nvPicPr>
          <p:cNvPr id="4" name="Содержимое 3" descr="img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3452833" cy="2290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g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143380"/>
            <a:ext cx="2119323" cy="2572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g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929066"/>
            <a:ext cx="3357586" cy="2527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geo_latamer1_te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285860"/>
            <a:ext cx="3681420" cy="24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43900" cy="89153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Економіка Латинської Америки у післявоєнний період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43900" cy="535785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економічне</a:t>
            </a:r>
            <a:r>
              <a:rPr lang="ru-RU" dirty="0" smtClean="0"/>
              <a:t> становище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Латинської</a:t>
            </a:r>
            <a:r>
              <a:rPr lang="ru-RU" dirty="0" smtClean="0"/>
              <a:t> Америки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сприятливим</a:t>
            </a:r>
            <a:r>
              <a:rPr lang="ru-RU" dirty="0" smtClean="0"/>
              <a:t>: вони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накопичені</a:t>
            </a:r>
            <a:r>
              <a:rPr lang="ru-RU" dirty="0" smtClean="0"/>
              <a:t> </a:t>
            </a:r>
            <a:r>
              <a:rPr lang="ru-RU" dirty="0" err="1" smtClean="0"/>
              <a:t>золотовалютні</a:t>
            </a:r>
            <a:r>
              <a:rPr lang="ru-RU" dirty="0" smtClean="0"/>
              <a:t> </a:t>
            </a:r>
            <a:r>
              <a:rPr lang="ru-RU" dirty="0" err="1" smtClean="0"/>
              <a:t>резерви</a:t>
            </a:r>
            <a:r>
              <a:rPr lang="ru-RU" dirty="0" smtClean="0"/>
              <a:t>,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у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збільшилася</a:t>
            </a:r>
            <a:r>
              <a:rPr lang="ru-RU" dirty="0" smtClean="0"/>
              <a:t>. 40–50-ті роки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Латинської</a:t>
            </a:r>
            <a:r>
              <a:rPr lang="ru-RU" dirty="0" smtClean="0"/>
              <a:t> Америки стали часом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сприяла</a:t>
            </a:r>
            <a:r>
              <a:rPr lang="ru-RU" dirty="0" smtClean="0"/>
              <a:t> </a:t>
            </a:r>
            <a:r>
              <a:rPr lang="ru-RU" dirty="0" err="1" smtClean="0"/>
              <a:t>протекціоністська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r>
              <a:rPr lang="ru-RU" dirty="0" err="1" smtClean="0"/>
              <a:t>Зміцнювалися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буржуазії.Друга</a:t>
            </a:r>
            <a:r>
              <a:rPr lang="ru-RU" dirty="0" smtClean="0"/>
              <a:t>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спричинила</a:t>
            </a:r>
            <a:r>
              <a:rPr lang="ru-RU" dirty="0" smtClean="0"/>
              <a:t> </a:t>
            </a:r>
            <a:r>
              <a:rPr lang="ru-RU" dirty="0" err="1" smtClean="0"/>
              <a:t>різке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припливу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до </a:t>
            </a:r>
            <a:r>
              <a:rPr lang="ru-RU" dirty="0" err="1" smtClean="0"/>
              <a:t>Латинської</a:t>
            </a:r>
            <a:r>
              <a:rPr lang="ru-RU" dirty="0" smtClean="0"/>
              <a:t> Америки, особливо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</a:t>
            </a:r>
            <a:r>
              <a:rPr lang="ru-RU" dirty="0" err="1" smtClean="0"/>
              <a:t>Одночасно</a:t>
            </a:r>
            <a:r>
              <a:rPr lang="ru-RU" dirty="0" smtClean="0"/>
              <a:t> на </a:t>
            </a:r>
            <a:r>
              <a:rPr lang="ru-RU" dirty="0" err="1" smtClean="0"/>
              <a:t>світовому</a:t>
            </a:r>
            <a:r>
              <a:rPr lang="ru-RU" dirty="0" smtClean="0"/>
              <a:t> ринку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зросли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на </a:t>
            </a:r>
            <a:r>
              <a:rPr lang="ru-RU" dirty="0" err="1" smtClean="0"/>
              <a:t>аграрно-сировинну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Америки.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латиноамериканського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збільшилася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1938 р. по 1948 р. </a:t>
            </a:r>
            <a:r>
              <a:rPr lang="ru-RU" dirty="0" err="1" smtClean="0"/>
              <a:t>майже</a:t>
            </a:r>
            <a:r>
              <a:rPr lang="ru-RU" dirty="0" smtClean="0"/>
              <a:t> в 4 рази. </a:t>
            </a:r>
            <a:r>
              <a:rPr lang="ru-RU" dirty="0" err="1" smtClean="0"/>
              <a:t>Це</a:t>
            </a:r>
            <a:r>
              <a:rPr lang="ru-RU" dirty="0" smtClean="0"/>
              <a:t> дозволило державам </a:t>
            </a:r>
            <a:r>
              <a:rPr lang="ru-RU" dirty="0" err="1" smtClean="0"/>
              <a:t>регіону</a:t>
            </a:r>
            <a:r>
              <a:rPr lang="ru-RU" dirty="0" smtClean="0"/>
              <a:t> </a:t>
            </a:r>
            <a:r>
              <a:rPr lang="ru-RU" dirty="0" err="1" smtClean="0"/>
              <a:t>нагромадити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направити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стимулювався</a:t>
            </a:r>
            <a:r>
              <a:rPr lang="ru-RU" dirty="0" smtClean="0"/>
              <a:t> недостачею </a:t>
            </a:r>
            <a:r>
              <a:rPr lang="ru-RU" dirty="0" err="1" smtClean="0"/>
              <a:t>імпортних</a:t>
            </a:r>
            <a:r>
              <a:rPr lang="ru-RU" dirty="0" smtClean="0"/>
              <a:t> </a:t>
            </a:r>
            <a:r>
              <a:rPr lang="ru-RU" dirty="0" err="1" smtClean="0"/>
              <a:t>товарів.За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умов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масштабів</a:t>
            </a:r>
            <a:r>
              <a:rPr lang="ru-RU" dirty="0" smtClean="0"/>
              <a:t> 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«</a:t>
            </a:r>
            <a:r>
              <a:rPr lang="ru-RU" dirty="0" err="1" smtClean="0"/>
              <a:t>імпортозаміщувальної</a:t>
            </a:r>
            <a:r>
              <a:rPr lang="ru-RU" dirty="0" smtClean="0"/>
              <a:t> </a:t>
            </a:r>
            <a:r>
              <a:rPr lang="ru-RU" dirty="0" err="1" smtClean="0"/>
              <a:t>індустріалізації</a:t>
            </a:r>
            <a:r>
              <a:rPr lang="ru-RU" dirty="0" smtClean="0"/>
              <a:t>» — </a:t>
            </a:r>
            <a:r>
              <a:rPr lang="ru-RU" dirty="0" err="1" smtClean="0"/>
              <a:t>заміни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місці.Провідні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перетворювалися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промис­лово-аграрні</a:t>
            </a:r>
            <a:r>
              <a:rPr lang="ru-RU" dirty="0" smtClean="0"/>
              <a:t>. </a:t>
            </a:r>
            <a:r>
              <a:rPr lang="ru-RU" dirty="0" err="1" smtClean="0"/>
              <a:t>Важливим</a:t>
            </a:r>
            <a:r>
              <a:rPr lang="ru-RU" dirty="0" smtClean="0"/>
              <a:t> фактором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стала роль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посилилася</a:t>
            </a:r>
            <a:r>
              <a:rPr lang="ru-RU" dirty="0" smtClean="0"/>
              <a:t>, в </a:t>
            </a:r>
            <a:r>
              <a:rPr lang="ru-RU" dirty="0" err="1" smtClean="0"/>
              <a:t>економіці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особливо в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виробництв</a:t>
            </a:r>
            <a:r>
              <a:rPr lang="ru-RU" dirty="0" smtClean="0"/>
              <a:t>,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</a:t>
            </a:r>
            <a:r>
              <a:rPr lang="ru-RU" dirty="0" err="1" smtClean="0"/>
              <a:t>Політика</a:t>
            </a:r>
            <a:r>
              <a:rPr lang="ru-RU" dirty="0" smtClean="0"/>
              <a:t> «</a:t>
            </a:r>
            <a:r>
              <a:rPr lang="ru-RU" dirty="0" err="1" smtClean="0"/>
              <a:t>імпортозаміщувальної</a:t>
            </a:r>
            <a:r>
              <a:rPr lang="ru-RU" dirty="0" smtClean="0"/>
              <a:t> </a:t>
            </a:r>
            <a:r>
              <a:rPr lang="ru-RU" dirty="0" err="1" smtClean="0"/>
              <a:t>індустріалізації</a:t>
            </a:r>
            <a:r>
              <a:rPr lang="ru-RU" dirty="0" smtClean="0"/>
              <a:t>» </a:t>
            </a:r>
            <a:r>
              <a:rPr lang="ru-RU" dirty="0" err="1" smtClean="0"/>
              <a:t>свідомо</a:t>
            </a:r>
            <a:r>
              <a:rPr lang="ru-RU" dirty="0" smtClean="0"/>
              <a:t> </a:t>
            </a:r>
            <a:r>
              <a:rPr lang="ru-RU" dirty="0" err="1" smtClean="0"/>
              <a:t>стимулювалася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держави</a:t>
            </a:r>
            <a:r>
              <a:rPr lang="ru-RU" dirty="0" smtClean="0"/>
              <a:t>. На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в </a:t>
            </a:r>
            <a:r>
              <a:rPr lang="ru-RU" dirty="0" err="1" smtClean="0"/>
              <a:t>післявоєнні</a:t>
            </a:r>
            <a:r>
              <a:rPr lang="ru-RU" dirty="0" smtClean="0"/>
              <a:t> роки в </a:t>
            </a:r>
            <a:r>
              <a:rPr lang="ru-RU" dirty="0" err="1" smtClean="0"/>
              <a:t>Мексиці</a:t>
            </a:r>
            <a:r>
              <a:rPr lang="ru-RU" dirty="0" smtClean="0"/>
              <a:t> припадало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третини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, у </a:t>
            </a:r>
            <a:r>
              <a:rPr lang="ru-RU" dirty="0" err="1" smtClean="0"/>
              <a:t>Бразилії</a:t>
            </a:r>
            <a:r>
              <a:rPr lang="ru-RU" dirty="0" smtClean="0"/>
              <a:t> — </a:t>
            </a:r>
            <a:r>
              <a:rPr lang="ru-RU" dirty="0" err="1" smtClean="0"/>
              <a:t>від</a:t>
            </a:r>
            <a:r>
              <a:rPr lang="ru-RU" dirty="0" smtClean="0"/>
              <a:t> 1/6 до 1/3.Виникло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. В </a:t>
            </a:r>
            <a:r>
              <a:rPr lang="ru-RU" dirty="0" err="1" smtClean="0"/>
              <a:t>Аргентині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Бра­зилії</a:t>
            </a:r>
            <a:r>
              <a:rPr lang="ru-RU" dirty="0" smtClean="0"/>
              <a:t> </a:t>
            </a:r>
            <a:r>
              <a:rPr lang="ru-RU" dirty="0" err="1" smtClean="0"/>
              <a:t>їхнє</a:t>
            </a:r>
            <a:r>
              <a:rPr lang="ru-RU" dirty="0" smtClean="0"/>
              <a:t> число за 40-ві роки </a:t>
            </a:r>
            <a:r>
              <a:rPr lang="ru-RU" dirty="0" err="1" smtClean="0"/>
              <a:t>зросло</a:t>
            </a:r>
            <a:r>
              <a:rPr lang="ru-RU" dirty="0" smtClean="0"/>
              <a:t> </a:t>
            </a:r>
            <a:r>
              <a:rPr lang="ru-RU" dirty="0" err="1" smtClean="0"/>
              <a:t>удвічі</a:t>
            </a:r>
            <a:r>
              <a:rPr lang="ru-RU" dirty="0" smtClean="0"/>
              <a:t>. </a:t>
            </a:r>
            <a:r>
              <a:rPr lang="ru-RU" dirty="0" err="1" smtClean="0"/>
              <a:t>Потужний</a:t>
            </a:r>
            <a:r>
              <a:rPr lang="ru-RU" dirty="0" smtClean="0"/>
              <a:t> стимул одержала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ряд великих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заво­дів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чверті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Мексики в 50-ті ро­ки </a:t>
            </a:r>
            <a:r>
              <a:rPr lang="ru-RU" dirty="0" err="1" smtClean="0"/>
              <a:t>працювали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зайнятих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500 </a:t>
            </a:r>
            <a:r>
              <a:rPr lang="ru-RU" dirty="0" err="1" smtClean="0"/>
              <a:t>чоловік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Інтеграція</a:t>
            </a:r>
            <a:endParaRPr lang="ru-RU" dirty="0"/>
          </a:p>
        </p:txBody>
      </p:sp>
      <p:pic>
        <p:nvPicPr>
          <p:cNvPr id="4" name="Содержимое 3" descr="image0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5643570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71786" y="4826675"/>
            <a:ext cx="6072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Інтегр</a:t>
            </a:r>
            <a:r>
              <a:rPr lang="en-US" b="1" dirty="0" smtClean="0"/>
              <a:t>á</a:t>
            </a:r>
            <a:r>
              <a:rPr lang="ru-RU" b="1" dirty="0" err="1" smtClean="0"/>
              <a:t>ція</a:t>
            </a:r>
            <a:r>
              <a:rPr lang="ru-RU" dirty="0" smtClean="0"/>
              <a:t> (</a:t>
            </a:r>
            <a:r>
              <a:rPr lang="ru-RU" dirty="0" err="1" smtClean="0"/>
              <a:t>від</a:t>
            </a:r>
            <a:r>
              <a:rPr lang="ru-RU" dirty="0" smtClean="0"/>
              <a:t> лат. </a:t>
            </a:r>
            <a:r>
              <a:rPr lang="en-US" i="1" dirty="0" err="1" smtClean="0"/>
              <a:t>integrum</a:t>
            </a:r>
            <a:r>
              <a:rPr lang="en-US" dirty="0" smtClean="0"/>
              <a:t> - </a:t>
            </a:r>
            <a:r>
              <a:rPr lang="ru-RU" dirty="0" err="1" smtClean="0"/>
              <a:t>ціле</a:t>
            </a:r>
            <a:r>
              <a:rPr lang="ru-RU" dirty="0" smtClean="0"/>
              <a:t>, </a:t>
            </a:r>
            <a:r>
              <a:rPr lang="en-US" i="1" dirty="0" err="1" smtClean="0"/>
              <a:t>integratio</a:t>
            </a:r>
            <a:r>
              <a:rPr lang="en-US" dirty="0" smtClean="0"/>
              <a:t> - </a:t>
            </a:r>
            <a:r>
              <a:rPr lang="ru-RU" dirty="0" err="1" smtClean="0"/>
              <a:t>відновлення</a:t>
            </a:r>
            <a:r>
              <a:rPr lang="ru-RU" dirty="0" smtClean="0"/>
              <a:t>) — 1)</a:t>
            </a:r>
            <a:r>
              <a:rPr lang="ru-RU" dirty="0" err="1" smtClean="0"/>
              <a:t>поєднання</a:t>
            </a:r>
            <a:r>
              <a:rPr lang="ru-RU" dirty="0" smtClean="0"/>
              <a:t>, </a:t>
            </a:r>
            <a:r>
              <a:rPr lang="ru-RU" dirty="0" err="1" smtClean="0"/>
              <a:t>взаємопроникнення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(</a:t>
            </a:r>
            <a:r>
              <a:rPr lang="ru-RU" dirty="0" err="1" smtClean="0"/>
              <a:t>частин</a:t>
            </a:r>
            <a:r>
              <a:rPr lang="ru-RU" dirty="0" smtClean="0"/>
              <a:t>) в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ціле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взаємозближення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взаємозв'язків</a:t>
            </a:r>
            <a:r>
              <a:rPr lang="ru-RU" dirty="0" smtClean="0"/>
              <a:t>; 2)</a:t>
            </a:r>
            <a:r>
              <a:rPr lang="ru-RU" dirty="0" err="1" smtClean="0"/>
              <a:t>згуртування</a:t>
            </a:r>
            <a:r>
              <a:rPr lang="ru-RU" dirty="0" smtClean="0"/>
              <a:t>,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, </a:t>
            </a:r>
            <a:r>
              <a:rPr lang="ru-RU" dirty="0" err="1" smtClean="0"/>
              <a:t>економічних</a:t>
            </a:r>
            <a:r>
              <a:rPr lang="ru-RU" dirty="0" smtClean="0"/>
              <a:t>,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громадських</a:t>
            </a:r>
            <a:r>
              <a:rPr lang="ru-RU" dirty="0" smtClean="0"/>
              <a:t> структур в рамках </a:t>
            </a:r>
            <a:r>
              <a:rPr lang="ru-RU" dirty="0" err="1" smtClean="0"/>
              <a:t>регіону</a:t>
            </a:r>
            <a:r>
              <a:rPr lang="ru-RU" dirty="0" smtClean="0"/>
              <a:t>,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ysClr val="windowText" lastClr="000000"/>
      </a:dk1>
      <a:lt1>
        <a:srgbClr val="480000"/>
      </a:lt1>
      <a:dk2>
        <a:srgbClr val="68452D"/>
      </a:dk2>
      <a:lt2>
        <a:srgbClr val="6C0000"/>
      </a:lt2>
      <a:accent1>
        <a:srgbClr val="C00000"/>
      </a:accent1>
      <a:accent2>
        <a:srgbClr val="EF0000"/>
      </a:accent2>
      <a:accent3>
        <a:srgbClr val="BD8A67"/>
      </a:accent3>
      <a:accent4>
        <a:srgbClr val="C4652D"/>
      </a:accent4>
      <a:accent5>
        <a:srgbClr val="8B5D3D"/>
      </a:accent5>
      <a:accent6>
        <a:srgbClr val="FF4040"/>
      </a:accent6>
      <a:hlink>
        <a:srgbClr val="900000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</TotalTime>
  <Words>1938</Words>
  <PresentationFormat>Экран (4:3)</PresentationFormat>
  <Paragraphs>34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Інтеграційні процеси в країнах Латинської Америки </vt:lpstr>
      <vt:lpstr>Слайд 2</vt:lpstr>
      <vt:lpstr>Країни Латинської Америки наприкінці XIX – на початку XX ст. </vt:lpstr>
      <vt:lpstr>Країни Латинської Америки наприкінці XIX – на початку XX ст. </vt:lpstr>
      <vt:lpstr>Слайд 5</vt:lpstr>
      <vt:lpstr>Населення Латинської Америки(XXIст.) </vt:lpstr>
      <vt:lpstr>Населення Латинської Америки</vt:lpstr>
      <vt:lpstr>Економіка Латинської Америки у післявоєнний період</vt:lpstr>
      <vt:lpstr>Інтеграція</vt:lpstr>
      <vt:lpstr>Інтеграційні процеси в Латинській Америці</vt:lpstr>
      <vt:lpstr>Розвиток інтеграційних процесів у Латинській Америці</vt:lpstr>
      <vt:lpstr>Центральноамериканський спільний ринок (ЦАСР)</vt:lpstr>
      <vt:lpstr>Субрегіональна Андська група</vt:lpstr>
      <vt:lpstr>Слайд 14</vt:lpstr>
      <vt:lpstr>МЕРКОСУР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2014-02-16T17:54:50Z</dcterms:created>
  <dcterms:modified xsi:type="dcterms:W3CDTF">2014-02-18T22:50:49Z</dcterms:modified>
</cp:coreProperties>
</file>