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400"/>
            </a:pPr>
            <a:r>
              <a:rPr lang="ru-RU" sz="3200" dirty="0"/>
              <a:t>Частка США у світовій економіці в </a:t>
            </a:r>
            <a:r>
              <a:rPr lang="ru-RU" sz="3200" dirty="0" smtClean="0"/>
              <a:t>1920р (%)</a:t>
            </a:r>
            <a:endParaRPr lang="ru-RU" sz="3200" dirty="0"/>
          </a:p>
        </c:rich>
      </c:tx>
      <c:layout>
        <c:manualLayout>
          <c:xMode val="edge"/>
          <c:yMode val="edge"/>
          <c:x val="0.19759955908169782"/>
          <c:y val="0"/>
        </c:manualLayout>
      </c:layout>
      <c:spPr>
        <a:ln>
          <a:solidFill>
            <a:schemeClr val="accent1"/>
          </a:solidFill>
        </a:ln>
      </c:sp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.27746211029555862"/>
          <c:w val="0.63521824904057123"/>
          <c:h val="0.7146948073442540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Частка США у світовій економіці в 1920р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Вугілля</c:v>
                </c:pt>
                <c:pt idx="1">
                  <c:v>Сталь</c:v>
                </c:pt>
                <c:pt idx="2">
                  <c:v>Автомобілі</c:v>
                </c:pt>
                <c:pt idx="3">
                  <c:v>Чавун</c:v>
                </c:pt>
                <c:pt idx="4">
                  <c:v>Нафта</c:v>
                </c:pt>
                <c:pt idx="5">
                  <c:v>Світові запаси золота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50</c:v>
                </c:pt>
                <c:pt idx="1">
                  <c:v>60</c:v>
                </c:pt>
                <c:pt idx="2">
                  <c:v>85</c:v>
                </c:pt>
                <c:pt idx="3">
                  <c:v>60</c:v>
                </c:pt>
                <c:pt idx="4">
                  <c:v>67</c:v>
                </c:pt>
                <c:pt idx="5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Вугілля</c:v>
                </c:pt>
                <c:pt idx="1">
                  <c:v>Сталь</c:v>
                </c:pt>
                <c:pt idx="2">
                  <c:v>Автомобілі</c:v>
                </c:pt>
                <c:pt idx="3">
                  <c:v>Чавун</c:v>
                </c:pt>
                <c:pt idx="4">
                  <c:v>Нафта</c:v>
                </c:pt>
                <c:pt idx="5">
                  <c:v>Світові запаси золота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5">
                  <c:v>50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100924533631556"/>
          <c:y val="0.19315165104088611"/>
          <c:w val="0.30554401185962865"/>
          <c:h val="0.69833518657486271"/>
        </c:manualLayout>
      </c:layout>
      <c:txPr>
        <a:bodyPr/>
        <a:lstStyle/>
        <a:p>
          <a:pPr>
            <a:defRPr sz="18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0.13441</cdr:x>
      <cdr:y>0.26471</cdr:y>
    </cdr:from>
    <cdr:to>
      <cdr:x>0.21505</cdr:x>
      <cdr:y>0.45588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71570" y="1285884"/>
          <a:ext cx="642942" cy="928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uk-UA" sz="3200" dirty="0"/>
            <a:t>5</a:t>
          </a:r>
          <a:r>
            <a:rPr lang="uk-UA" sz="3200" dirty="0" smtClean="0"/>
            <a:t>0</a:t>
          </a:r>
          <a:endParaRPr lang="ru-RU" sz="3200" dirty="0"/>
        </a:p>
      </cdr:txBody>
    </cdr:sp>
  </cdr:relSizeAnchor>
  <cdr:relSizeAnchor xmlns:cdr="http://schemas.openxmlformats.org/drawingml/2006/chartDrawing">
    <cdr:from>
      <cdr:x>0.44803</cdr:x>
      <cdr:y>0.26471</cdr:y>
    </cdr:from>
    <cdr:to>
      <cdr:x>0.60036</cdr:x>
      <cdr:y>0.36765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571900" y="1285884"/>
          <a:ext cx="1214446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uk-UA" sz="3200" dirty="0" smtClean="0"/>
            <a:t>50</a:t>
          </a:r>
          <a:endParaRPr lang="ru-RU" sz="3200" dirty="0"/>
        </a:p>
      </cdr:txBody>
    </cdr:sp>
  </cdr:relSizeAnchor>
  <cdr:relSizeAnchor xmlns:cdr="http://schemas.openxmlformats.org/drawingml/2006/chartDrawing">
    <cdr:from>
      <cdr:x>0.06272</cdr:x>
      <cdr:y>0.82353</cdr:y>
    </cdr:from>
    <cdr:to>
      <cdr:x>0.16129</cdr:x>
      <cdr:y>0.91176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0066" y="4000528"/>
          <a:ext cx="785818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uk-UA" sz="3600" dirty="0" smtClean="0"/>
            <a:t>60</a:t>
          </a:r>
          <a:endParaRPr lang="ru-RU" sz="3600" dirty="0"/>
        </a:p>
      </cdr:txBody>
    </cdr:sp>
  </cdr:relSizeAnchor>
  <cdr:relSizeAnchor xmlns:cdr="http://schemas.openxmlformats.org/drawingml/2006/chartDrawing">
    <cdr:from>
      <cdr:x>0.01792</cdr:x>
      <cdr:y>0.38235</cdr:y>
    </cdr:from>
    <cdr:to>
      <cdr:x>0.08065</cdr:x>
      <cdr:y>0.47059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2876" y="1857388"/>
          <a:ext cx="50006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0.00896</cdr:x>
      <cdr:y>0.42647</cdr:y>
    </cdr:from>
    <cdr:to>
      <cdr:x>0.08065</cdr:x>
      <cdr:y>0.51471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1438" y="2071702"/>
          <a:ext cx="57150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0.0448</cdr:x>
      <cdr:y>0.41176</cdr:y>
    </cdr:from>
    <cdr:to>
      <cdr:x>0.1595</cdr:x>
      <cdr:y>0.6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57190" y="2000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0.02688</cdr:x>
      <cdr:y>0.33824</cdr:y>
    </cdr:from>
    <cdr:to>
      <cdr:x>0.09857</cdr:x>
      <cdr:y>0.44118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4314" y="1643074"/>
          <a:ext cx="571504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0.00896</cdr:x>
      <cdr:y>0.36765</cdr:y>
    </cdr:from>
    <cdr:to>
      <cdr:x>0.13441</cdr:x>
      <cdr:y>0.5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1438" y="1785950"/>
          <a:ext cx="1000132" cy="6429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uk-UA" sz="3600" dirty="0" smtClean="0"/>
            <a:t>67</a:t>
          </a:r>
          <a:endParaRPr lang="ru-RU" sz="36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398356-2B4E-4FEF-992F-E46F40762BD7}" type="datetimeFigureOut">
              <a:rPr lang="ru-RU" smtClean="0"/>
              <a:t>11.12.2011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6F55BAB-7081-44BE-9227-EABDB6B3979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571536" y="4214818"/>
            <a:ext cx="4643470" cy="1643074"/>
          </a:xfrm>
        </p:spPr>
        <p:txBody>
          <a:bodyPr/>
          <a:lstStyle/>
          <a:p>
            <a:r>
              <a:rPr lang="uk-UA" sz="2800" dirty="0" smtClean="0"/>
              <a:t>Виконала:</a:t>
            </a:r>
          </a:p>
          <a:p>
            <a:r>
              <a:rPr lang="uk-UA" sz="2800" dirty="0" smtClean="0"/>
              <a:t>уч</a:t>
            </a:r>
            <a:r>
              <a:rPr lang="uk-UA" sz="2800" dirty="0" smtClean="0"/>
              <a:t>. 10 класу</a:t>
            </a:r>
          </a:p>
          <a:p>
            <a:r>
              <a:rPr lang="uk-UA" sz="2800" dirty="0" smtClean="0"/>
              <a:t>Шибка </a:t>
            </a:r>
            <a:r>
              <a:rPr lang="uk-UA" sz="2800" smtClean="0"/>
              <a:t>Каріна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305800" cy="1571636"/>
          </a:xfrm>
        </p:spPr>
        <p:txBody>
          <a:bodyPr/>
          <a:lstStyle/>
          <a:p>
            <a:r>
              <a:rPr lang="ru-RU" sz="6000" b="1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«США в 1920-х роках»</a:t>
            </a:r>
            <a:endParaRPr lang="ru-RU" sz="6000" b="1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2143116"/>
            <a:ext cx="2714644" cy="33597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Warren_G_Hardi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2571744"/>
            <a:ext cx="2857520" cy="3795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1643042" y="357166"/>
            <a:ext cx="5929354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Передумови економічної депресії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85720" y="1357298"/>
            <a:ext cx="2500330" cy="164307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Стихійне зростання  обсягів виробництва.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500034" y="3071810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57158" y="3500438"/>
            <a:ext cx="2428892" cy="18573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Товари не розкуповувались і залишалися на складах.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500034" y="5357826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28596" y="5786454"/>
            <a:ext cx="2428892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Зростання безробіття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3929058" y="1071546"/>
            <a:ext cx="71438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3214678" y="1357298"/>
            <a:ext cx="2714644" cy="15716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Непомірно великі пільги монополіям.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4000496" y="3000372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3286116" y="3500438"/>
            <a:ext cx="3000396" cy="18573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Виробники диктували ціни  на сировину і на готову продукцію</a:t>
            </a:r>
            <a:r>
              <a:rPr lang="uk-UA" sz="2400" dirty="0" smtClean="0"/>
              <a:t>.</a:t>
            </a:r>
            <a:endParaRPr lang="ru-RU" sz="24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071934" y="5357826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3571868" y="5786454"/>
            <a:ext cx="2357454" cy="7143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Зростання цін.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6429388" y="1357298"/>
            <a:ext cx="2286016" cy="164307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Доступність дешевих кредитів для населення.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7143768" y="3000372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Блок-схема: альтернативный процесс 20"/>
          <p:cNvSpPr/>
          <p:nvPr/>
        </p:nvSpPr>
        <p:spPr>
          <a:xfrm>
            <a:off x="6643702" y="3500438"/>
            <a:ext cx="2214578" cy="114300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Спекуляція кредитами.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7072330" y="4643446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6286512" y="5072074"/>
            <a:ext cx="2500330" cy="150019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Нестача грошей на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розрахування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 за кредити.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Двойная стрелка влево/вверх 24"/>
          <p:cNvSpPr/>
          <p:nvPr/>
        </p:nvSpPr>
        <p:spPr>
          <a:xfrm rot="10800000">
            <a:off x="357158" y="357166"/>
            <a:ext cx="1143008" cy="857256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войная стрелка влево/вверх 26"/>
          <p:cNvSpPr/>
          <p:nvPr/>
        </p:nvSpPr>
        <p:spPr>
          <a:xfrm rot="16200000">
            <a:off x="7693345" y="273033"/>
            <a:ext cx="852399" cy="1020663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2714620"/>
            <a:ext cx="8229600" cy="3095628"/>
          </a:xfrm>
        </p:spPr>
        <p:txBody>
          <a:bodyPr>
            <a:noAutofit/>
          </a:bodyPr>
          <a:lstStyle/>
          <a:p>
            <a:r>
              <a:rPr lang="uk-UA" sz="3600" i="1" dirty="0" smtClean="0">
                <a:solidFill>
                  <a:schemeClr val="tx2">
                    <a:lumMod val="75000"/>
                  </a:schemeClr>
                </a:solidFill>
              </a:rPr>
              <a:t>Ізоляціонізм-політична течія і напрям зовнішньої політики, що передбачає захист національних інтересів ,уникаючи участі у міжнародних справах,зокрема у збройних конфліктах.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0503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Після Першої світової війни США повернулися до політики </a:t>
            </a:r>
            <a:r>
              <a:rPr lang="uk-UA" i="1" dirty="0" smtClean="0">
                <a:solidFill>
                  <a:schemeClr val="tx2">
                    <a:lumMod val="75000"/>
                  </a:schemeClr>
                </a:solidFill>
              </a:rPr>
              <a:t>ізоляціонізму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071546"/>
          <a:ext cx="797245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00694" y="3357562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chemeClr val="bg1"/>
                </a:solidFill>
              </a:rPr>
              <a:t>60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9124" y="514351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85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528641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На двох поспіль виборах народ проголосував за республіканців: Воррена Гардінга т а Келвіна Куліджа.</a:t>
            </a:r>
            <a:br>
              <a:rPr lang="uk-UA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Республіканські уряди обіцяли виборцям роботу, добробут й автомобіль для кожної сім'ї.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500042"/>
            <a:ext cx="4329114" cy="5572164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tx2">
                    <a:lumMod val="75000"/>
                  </a:schemeClr>
                </a:solidFill>
              </a:rPr>
              <a:t>Гардінг Воррен(1865-1923)-20-й президент США(1921-1923).Член Республіканської партії.За його президенства було введено восьмигодинний робочий день</a:t>
            </a:r>
            <a:r>
              <a:rPr lang="uk-UA" sz="4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461px-Warren_G_Harding-Harris_&amp;_Ewing-cr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000108"/>
            <a:ext cx="3857652" cy="50208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0503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Келвін Кулідж-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тридцятий президент США з 1923 по 1929, від Республіканської партії США.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2357430"/>
            <a:ext cx="4286280" cy="4018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405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Правління Куліджа, який керувався принципом невтручання в економіку, було досить успішним. Штати переживали бурхливе економічне зростання («Процвітання», «Двадцяті, що ревуть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»).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3143240" y="2928934"/>
            <a:ext cx="2857520" cy="221457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Засади економічної політики президентів В.Гардінга та К.Куліджа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2285984" y="3643314"/>
            <a:ext cx="857256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85720" y="2928934"/>
            <a:ext cx="2000264" cy="235745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Захист американського товаровиробника.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8047533">
            <a:off x="2898514" y="2132560"/>
            <a:ext cx="462491" cy="8572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00034" y="1214422"/>
            <a:ext cx="2143140" cy="142876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Надання переваги приватному бізнесу.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Стрелка вверх 8"/>
          <p:cNvSpPr/>
          <p:nvPr/>
        </p:nvSpPr>
        <p:spPr>
          <a:xfrm>
            <a:off x="4143372" y="1785926"/>
            <a:ext cx="642942" cy="107157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2857488" y="285728"/>
            <a:ext cx="3429024" cy="142876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Громадяни самі повинні дбати про власний добробут та статок своєї сім'ї.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Стрелка вверх 10"/>
          <p:cNvSpPr/>
          <p:nvPr/>
        </p:nvSpPr>
        <p:spPr>
          <a:xfrm rot="2223358">
            <a:off x="5822345" y="2205805"/>
            <a:ext cx="458406" cy="74698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6572264" y="1000108"/>
            <a:ext cx="2071702" cy="235745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Обмеження державного втручання  в  економіку.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1911720">
            <a:off x="6180544" y="3960264"/>
            <a:ext cx="854880" cy="3838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6357950" y="4500570"/>
            <a:ext cx="2500330" cy="20002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Скорочення державних видатків на соціальні програми.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4000496" y="5143512"/>
            <a:ext cx="64294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1000100" y="5786454"/>
            <a:ext cx="4643470" cy="7858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</a:rPr>
              <a:t>Скорочення податків на великі прибутки.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Обсяги продажу побутової техніки.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3" y="1428736"/>
          <a:ext cx="6643734" cy="1180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24"/>
                <a:gridCol w="3214710"/>
              </a:tblGrid>
              <a:tr h="118015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Продаж холодильників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Продаж радіоприймачів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357291" y="2643182"/>
          <a:ext cx="6500856" cy="3429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952"/>
                <a:gridCol w="2166952"/>
                <a:gridCol w="2166952"/>
              </a:tblGrid>
              <a:tr h="661667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1920-1921 рр.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5000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              -</a:t>
                      </a:r>
                      <a:endParaRPr lang="ru-RU" sz="2400" dirty="0"/>
                    </a:p>
                  </a:txBody>
                  <a:tcPr/>
                </a:tc>
              </a:tr>
              <a:tr h="83452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1922-1923 рр.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18000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600000</a:t>
                      </a:r>
                      <a:endParaRPr lang="ru-RU" sz="2400" dirty="0"/>
                    </a:p>
                  </a:txBody>
                  <a:tcPr/>
                </a:tc>
              </a:tr>
              <a:tr h="647234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1924-1925 рр.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75000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3500000</a:t>
                      </a:r>
                      <a:endParaRPr lang="ru-RU" sz="2400" dirty="0"/>
                    </a:p>
                  </a:txBody>
                  <a:tcPr/>
                </a:tc>
              </a:tr>
              <a:tr h="647234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1926-1927 рр.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390000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4100000</a:t>
                      </a:r>
                      <a:endParaRPr lang="ru-RU" sz="2400" dirty="0"/>
                    </a:p>
                  </a:txBody>
                  <a:tcPr/>
                </a:tc>
              </a:tr>
              <a:tr h="638368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1928-1929</a:t>
                      </a:r>
                      <a:r>
                        <a:rPr lang="uk-UA" sz="2400" baseline="0" dirty="0" smtClean="0"/>
                        <a:t> рр.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890000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7678000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119</TotalTime>
  <Words>272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«США в 1920-х роках»</vt:lpstr>
      <vt:lpstr>Після Першої світової війни США повернулися до політики ізоляціонізму.</vt:lpstr>
      <vt:lpstr>Слайд 3</vt:lpstr>
      <vt:lpstr>На двох поспіль виборах народ проголосував за республіканців: Воррена Гардінга т а Келвіна Куліджа. Республіканські уряди обіцяли виборцям роботу, добробут й автомобіль для кожної сім'ї.</vt:lpstr>
      <vt:lpstr>Гардінг Воррен(1865-1923)-20-й президент США(1921-1923).Член Республіканської партії.За його президенства було введено восьмигодинний робочий день.</vt:lpstr>
      <vt:lpstr>Келвін Кулідж- тридцятий президент США з 1923 по 1929, від Республіканської партії США. </vt:lpstr>
      <vt:lpstr>Правління Куліджа, який керувався принципом невтручання в економіку, було досить успішним. Штати переживали бурхливе економічне зростання («Процвітання», «Двадцяті, що ревуть»).</vt:lpstr>
      <vt:lpstr>Слайд 8</vt:lpstr>
      <vt:lpstr>Обсяги продажу побутової техніки.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«США в 1920-х роках»</dc:title>
  <dc:creator>admin</dc:creator>
  <cp:lastModifiedBy>admin</cp:lastModifiedBy>
  <cp:revision>13</cp:revision>
  <dcterms:created xsi:type="dcterms:W3CDTF">2011-12-11T14:42:52Z</dcterms:created>
  <dcterms:modified xsi:type="dcterms:W3CDTF">2011-12-11T16:42:51Z</dcterms:modified>
</cp:coreProperties>
</file>