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61" r:id="rId4"/>
    <p:sldId id="268" r:id="rId5"/>
    <p:sldId id="269" r:id="rId6"/>
    <p:sldId id="263" r:id="rId7"/>
    <p:sldId id="270" r:id="rId8"/>
    <p:sldId id="271" r:id="rId9"/>
    <p:sldId id="272" r:id="rId10"/>
    <p:sldId id="273" r:id="rId11"/>
    <p:sldId id="264" r:id="rId12"/>
    <p:sldId id="274" r:id="rId13"/>
    <p:sldId id="275" r:id="rId14"/>
    <p:sldId id="265" r:id="rId15"/>
    <p:sldId id="276" r:id="rId16"/>
    <p:sldId id="277" r:id="rId17"/>
    <p:sldId id="266" r:id="rId18"/>
    <p:sldId id="289" r:id="rId19"/>
    <p:sldId id="278" r:id="rId20"/>
    <p:sldId id="290" r:id="rId21"/>
    <p:sldId id="291" r:id="rId22"/>
    <p:sldId id="292" r:id="rId23"/>
    <p:sldId id="293" r:id="rId24"/>
    <p:sldId id="294" r:id="rId25"/>
    <p:sldId id="295" r:id="rId26"/>
    <p:sldId id="296" r:id="rId27"/>
    <p:sldId id="297" r:id="rId28"/>
    <p:sldId id="279" r:id="rId29"/>
    <p:sldId id="298" r:id="rId30"/>
    <p:sldId id="280" r:id="rId31"/>
    <p:sldId id="301" r:id="rId32"/>
    <p:sldId id="299" r:id="rId33"/>
    <p:sldId id="300" r:id="rId34"/>
    <p:sldId id="281" r:id="rId35"/>
    <p:sldId id="302" r:id="rId36"/>
    <p:sldId id="282" r:id="rId37"/>
    <p:sldId id="283" r:id="rId38"/>
    <p:sldId id="284" r:id="rId39"/>
    <p:sldId id="303" r:id="rId40"/>
    <p:sldId id="285" r:id="rId41"/>
    <p:sldId id="286" r:id="rId42"/>
    <p:sldId id="304" r:id="rId43"/>
    <p:sldId id="287" r:id="rId44"/>
    <p:sldId id="305" r:id="rId45"/>
    <p:sldId id="288" r:id="rId46"/>
    <p:sldId id="267" r:id="rId47"/>
    <p:sldId id="310" r:id="rId48"/>
    <p:sldId id="311" r:id="rId49"/>
    <p:sldId id="306" r:id="rId50"/>
    <p:sldId id="312" r:id="rId51"/>
    <p:sldId id="313" r:id="rId52"/>
    <p:sldId id="314" r:id="rId53"/>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FF"/>
    <a:srgbClr val="3399FF"/>
    <a:srgbClr val="33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8" d="100"/>
          <a:sy n="88" d="100"/>
        </p:scale>
        <p:origin x="-1062"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755650" y="87313"/>
            <a:ext cx="7772400" cy="1470025"/>
          </a:xfrm>
          <a:solidFill>
            <a:schemeClr val="bg1">
              <a:alpha val="39999"/>
            </a:schemeClr>
          </a:solidFill>
        </p:spPr>
        <p:txBody>
          <a:bodyPr/>
          <a:lstStyle>
            <a:lvl1pPr algn="ctr">
              <a:defRPr/>
            </a:lvl1pPr>
          </a:lstStyle>
          <a:p>
            <a:r>
              <a:rPr lang="ru-RU" smtClean="0"/>
              <a:t>Образец заголовка</a:t>
            </a:r>
            <a:endParaRPr lang="ru-RU"/>
          </a:p>
        </p:txBody>
      </p:sp>
      <p:sp>
        <p:nvSpPr>
          <p:cNvPr id="3075" name="Rectangle 3"/>
          <p:cNvSpPr>
            <a:spLocks noGrp="1" noChangeArrowheads="1"/>
          </p:cNvSpPr>
          <p:nvPr>
            <p:ph type="subTitle" idx="1"/>
          </p:nvPr>
        </p:nvSpPr>
        <p:spPr>
          <a:xfrm>
            <a:off x="1371600" y="4124325"/>
            <a:ext cx="6400800" cy="1752600"/>
          </a:xfrm>
          <a:ln w="9525">
            <a:noFill/>
          </a:ln>
        </p:spPr>
        <p:txBody>
          <a:bodyPr/>
          <a:lstStyle>
            <a:lvl1pPr marL="0" indent="0" algn="ctr">
              <a:buFontTx/>
              <a:buNone/>
              <a:defRPr/>
            </a:lvl1pPr>
          </a:lstStyle>
          <a:p>
            <a:r>
              <a:rPr lang="ru-RU" smtClean="0"/>
              <a:t>Образец подзаголовка</a:t>
            </a:r>
            <a:endParaRPr lang="ru-RU"/>
          </a:p>
        </p:txBody>
      </p:sp>
      <p:sp>
        <p:nvSpPr>
          <p:cNvPr id="4" name="Rectangle 4"/>
          <p:cNvSpPr>
            <a:spLocks noGrp="1" noChangeArrowheads="1"/>
          </p:cNvSpPr>
          <p:nvPr>
            <p:ph type="dt" sz="half" idx="10"/>
          </p:nvPr>
        </p:nvSpPr>
        <p:spPr/>
        <p:txBody>
          <a:bodyPr/>
          <a:lstStyle>
            <a:lvl1pPr>
              <a:defRPr/>
            </a:lvl1pPr>
          </a:lstStyle>
          <a:p>
            <a:pPr>
              <a:defRPr/>
            </a:pPr>
            <a:endParaRPr lang="ru-RU"/>
          </a:p>
        </p:txBody>
      </p:sp>
      <p:sp>
        <p:nvSpPr>
          <p:cNvPr id="5" name="Rectangle 5"/>
          <p:cNvSpPr>
            <a:spLocks noGrp="1" noChangeArrowheads="1"/>
          </p:cNvSpPr>
          <p:nvPr>
            <p:ph type="ftr" sz="quarter" idx="11"/>
          </p:nvPr>
        </p:nvSpPr>
        <p:spPr/>
        <p:txBody>
          <a:bodyPr/>
          <a:lstStyle>
            <a:lvl1pPr>
              <a:defRPr/>
            </a:lvl1pPr>
          </a:lstStyle>
          <a:p>
            <a:pPr>
              <a:defRPr/>
            </a:pPr>
            <a:endParaRPr lang="ru-RU"/>
          </a:p>
        </p:txBody>
      </p:sp>
      <p:sp>
        <p:nvSpPr>
          <p:cNvPr id="6" name="Rectangle 6"/>
          <p:cNvSpPr>
            <a:spLocks noGrp="1" noChangeArrowheads="1"/>
          </p:cNvSpPr>
          <p:nvPr>
            <p:ph type="sldNum" sz="quarter" idx="12"/>
          </p:nvPr>
        </p:nvSpPr>
        <p:spPr/>
        <p:txBody>
          <a:bodyPr/>
          <a:lstStyle>
            <a:lvl1pPr>
              <a:defRPr/>
            </a:lvl1pPr>
          </a:lstStyle>
          <a:p>
            <a:pPr>
              <a:defRPr/>
            </a:pPr>
            <a:fld id="{271A3881-0F75-407D-9C82-ED7A4AA9DC04}"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4"/>
          <p:cNvSpPr>
            <a:spLocks noGrp="1" noChangeArrowheads="1"/>
          </p:cNvSpPr>
          <p:nvPr>
            <p:ph type="dt" sz="half" idx="11"/>
          </p:nvPr>
        </p:nvSpPr>
        <p:spPr>
          <a:ln/>
        </p:spPr>
        <p:txBody>
          <a:bodyPr/>
          <a:lstStyle>
            <a:lvl1pPr>
              <a:defRPr/>
            </a:lvl1pPr>
          </a:lstStyle>
          <a:p>
            <a:pPr>
              <a:defRPr/>
            </a:pPr>
            <a:endParaRPr lang="ru-RU"/>
          </a:p>
        </p:txBody>
      </p:sp>
      <p:sp>
        <p:nvSpPr>
          <p:cNvPr id="6" name="Rectangle 5"/>
          <p:cNvSpPr>
            <a:spLocks noGrp="1" noChangeArrowheads="1"/>
          </p:cNvSpPr>
          <p:nvPr>
            <p:ph type="ftr" sz="quarter" idx="12"/>
          </p:nvPr>
        </p:nvSpPr>
        <p:spPr>
          <a:ln/>
        </p:spPr>
        <p:txBody>
          <a:bodyPr/>
          <a:lstStyle>
            <a:lvl1pPr>
              <a:defRPr/>
            </a:lvl1pPr>
          </a:lstStyle>
          <a:p>
            <a:pPr>
              <a:defRPr/>
            </a:pPr>
            <a:endParaRPr lang="ru-RU"/>
          </a:p>
        </p:txBody>
      </p:sp>
      <p:sp>
        <p:nvSpPr>
          <p:cNvPr id="7" name="Rectangle 6"/>
          <p:cNvSpPr>
            <a:spLocks noGrp="1" noChangeArrowheads="1"/>
          </p:cNvSpPr>
          <p:nvPr>
            <p:ph type="sldNum" sz="quarter" idx="13"/>
          </p:nvPr>
        </p:nvSpPr>
        <p:spPr>
          <a:ln/>
        </p:spPr>
        <p:txBody>
          <a:bodyPr/>
          <a:lstStyle>
            <a:lvl1pPr>
              <a:defRPr/>
            </a:lvl1pPr>
          </a:lstStyle>
          <a:p>
            <a:pPr>
              <a:defRPr/>
            </a:pPr>
            <a:fld id="{A846B1BF-F389-409A-85F9-22AFC15EAA9D}"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uk-UA"/>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4"/>
          <p:cNvSpPr>
            <a:spLocks noGrp="1" noChangeArrowheads="1"/>
          </p:cNvSpPr>
          <p:nvPr>
            <p:ph type="dt" sz="half" idx="11"/>
          </p:nvPr>
        </p:nvSpPr>
        <p:spPr>
          <a:ln/>
        </p:spPr>
        <p:txBody>
          <a:bodyPr/>
          <a:lstStyle>
            <a:lvl1pPr>
              <a:defRPr/>
            </a:lvl1pPr>
          </a:lstStyle>
          <a:p>
            <a:pPr>
              <a:defRPr/>
            </a:pPr>
            <a:endParaRPr lang="ru-RU"/>
          </a:p>
        </p:txBody>
      </p:sp>
      <p:sp>
        <p:nvSpPr>
          <p:cNvPr id="6" name="Rectangle 5"/>
          <p:cNvSpPr>
            <a:spLocks noGrp="1" noChangeArrowheads="1"/>
          </p:cNvSpPr>
          <p:nvPr>
            <p:ph type="ftr" sz="quarter" idx="12"/>
          </p:nvPr>
        </p:nvSpPr>
        <p:spPr>
          <a:ln/>
        </p:spPr>
        <p:txBody>
          <a:bodyPr/>
          <a:lstStyle>
            <a:lvl1pPr>
              <a:defRPr/>
            </a:lvl1pPr>
          </a:lstStyle>
          <a:p>
            <a:pPr>
              <a:defRPr/>
            </a:pPr>
            <a:endParaRPr lang="ru-RU"/>
          </a:p>
        </p:txBody>
      </p:sp>
      <p:sp>
        <p:nvSpPr>
          <p:cNvPr id="7" name="Rectangle 6"/>
          <p:cNvSpPr>
            <a:spLocks noGrp="1" noChangeArrowheads="1"/>
          </p:cNvSpPr>
          <p:nvPr>
            <p:ph type="sldNum" sz="quarter" idx="13"/>
          </p:nvPr>
        </p:nvSpPr>
        <p:spPr>
          <a:ln/>
        </p:spPr>
        <p:txBody>
          <a:bodyPr/>
          <a:lstStyle>
            <a:lvl1pPr>
              <a:defRPr/>
            </a:lvl1pPr>
          </a:lstStyle>
          <a:p>
            <a:pPr>
              <a:defRPr/>
            </a:pPr>
            <a:fld id="{2E09C1A4-7837-491B-BDF3-D1FFD8A53D16}"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4"/>
          <p:cNvSpPr>
            <a:spLocks noGrp="1" noChangeArrowheads="1"/>
          </p:cNvSpPr>
          <p:nvPr>
            <p:ph type="dt" sz="half" idx="11"/>
          </p:nvPr>
        </p:nvSpPr>
        <p:spPr>
          <a:ln/>
        </p:spPr>
        <p:txBody>
          <a:bodyPr/>
          <a:lstStyle>
            <a:lvl1pPr>
              <a:defRPr/>
            </a:lvl1pPr>
          </a:lstStyle>
          <a:p>
            <a:pPr>
              <a:defRPr/>
            </a:pPr>
            <a:endParaRPr lang="ru-RU"/>
          </a:p>
        </p:txBody>
      </p:sp>
      <p:sp>
        <p:nvSpPr>
          <p:cNvPr id="6" name="Rectangle 5"/>
          <p:cNvSpPr>
            <a:spLocks noGrp="1" noChangeArrowheads="1"/>
          </p:cNvSpPr>
          <p:nvPr>
            <p:ph type="ftr" sz="quarter" idx="12"/>
          </p:nvPr>
        </p:nvSpPr>
        <p:spPr>
          <a:ln/>
        </p:spPr>
        <p:txBody>
          <a:bodyPr/>
          <a:lstStyle>
            <a:lvl1pPr>
              <a:defRPr/>
            </a:lvl1pPr>
          </a:lstStyle>
          <a:p>
            <a:pPr>
              <a:defRPr/>
            </a:pPr>
            <a:endParaRPr lang="ru-RU"/>
          </a:p>
        </p:txBody>
      </p:sp>
      <p:sp>
        <p:nvSpPr>
          <p:cNvPr id="7" name="Rectangle 6"/>
          <p:cNvSpPr>
            <a:spLocks noGrp="1" noChangeArrowheads="1"/>
          </p:cNvSpPr>
          <p:nvPr>
            <p:ph type="sldNum" sz="quarter" idx="13"/>
          </p:nvPr>
        </p:nvSpPr>
        <p:spPr>
          <a:ln/>
        </p:spPr>
        <p:txBody>
          <a:bodyPr/>
          <a:lstStyle>
            <a:lvl1pPr>
              <a:defRPr/>
            </a:lvl1pPr>
          </a:lstStyle>
          <a:p>
            <a:pPr>
              <a:defRPr/>
            </a:pPr>
            <a:fld id="{7BC86C6A-B2C5-47AC-8161-0C7BAE325C81}"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uk-UA"/>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4"/>
          <p:cNvSpPr>
            <a:spLocks noGrp="1" noChangeArrowheads="1"/>
          </p:cNvSpPr>
          <p:nvPr>
            <p:ph type="dt" sz="half" idx="11"/>
          </p:nvPr>
        </p:nvSpPr>
        <p:spPr>
          <a:ln/>
        </p:spPr>
        <p:txBody>
          <a:bodyPr/>
          <a:lstStyle>
            <a:lvl1pPr>
              <a:defRPr/>
            </a:lvl1pPr>
          </a:lstStyle>
          <a:p>
            <a:pPr>
              <a:defRPr/>
            </a:pPr>
            <a:endParaRPr lang="ru-RU"/>
          </a:p>
        </p:txBody>
      </p:sp>
      <p:sp>
        <p:nvSpPr>
          <p:cNvPr id="6" name="Rectangle 5"/>
          <p:cNvSpPr>
            <a:spLocks noGrp="1" noChangeArrowheads="1"/>
          </p:cNvSpPr>
          <p:nvPr>
            <p:ph type="ftr" sz="quarter" idx="12"/>
          </p:nvPr>
        </p:nvSpPr>
        <p:spPr>
          <a:ln/>
        </p:spPr>
        <p:txBody>
          <a:bodyPr/>
          <a:lstStyle>
            <a:lvl1pPr>
              <a:defRPr/>
            </a:lvl1pPr>
          </a:lstStyle>
          <a:p>
            <a:pPr>
              <a:defRPr/>
            </a:pPr>
            <a:endParaRPr lang="ru-RU"/>
          </a:p>
        </p:txBody>
      </p:sp>
      <p:sp>
        <p:nvSpPr>
          <p:cNvPr id="7" name="Rectangle 6"/>
          <p:cNvSpPr>
            <a:spLocks noGrp="1" noChangeArrowheads="1"/>
          </p:cNvSpPr>
          <p:nvPr>
            <p:ph type="sldNum" sz="quarter" idx="13"/>
          </p:nvPr>
        </p:nvSpPr>
        <p:spPr>
          <a:ln/>
        </p:spPr>
        <p:txBody>
          <a:bodyPr/>
          <a:lstStyle>
            <a:lvl1pPr>
              <a:defRPr/>
            </a:lvl1pPr>
          </a:lstStyle>
          <a:p>
            <a:pPr>
              <a:defRPr/>
            </a:pPr>
            <a:fld id="{53ABC20B-C7E5-48FF-8235-2EFD55FCAD19}"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4"/>
          <p:cNvSpPr>
            <a:spLocks noGrp="1" noChangeArrowheads="1"/>
          </p:cNvSpPr>
          <p:nvPr>
            <p:ph type="dt" sz="half" idx="11"/>
          </p:nvPr>
        </p:nvSpPr>
        <p:spPr>
          <a:ln/>
        </p:spPr>
        <p:txBody>
          <a:bodyPr/>
          <a:lstStyle>
            <a:lvl1pPr>
              <a:defRPr/>
            </a:lvl1pPr>
          </a:lstStyle>
          <a:p>
            <a:pPr>
              <a:defRPr/>
            </a:pPr>
            <a:endParaRPr lang="ru-RU"/>
          </a:p>
        </p:txBody>
      </p:sp>
      <p:sp>
        <p:nvSpPr>
          <p:cNvPr id="7" name="Rectangle 5"/>
          <p:cNvSpPr>
            <a:spLocks noGrp="1" noChangeArrowheads="1"/>
          </p:cNvSpPr>
          <p:nvPr>
            <p:ph type="ftr" sz="quarter" idx="12"/>
          </p:nvPr>
        </p:nvSpPr>
        <p:spPr>
          <a:ln/>
        </p:spPr>
        <p:txBody>
          <a:bodyPr/>
          <a:lstStyle>
            <a:lvl1pPr>
              <a:defRPr/>
            </a:lvl1pPr>
          </a:lstStyle>
          <a:p>
            <a:pPr>
              <a:defRPr/>
            </a:pPr>
            <a:endParaRPr lang="ru-RU"/>
          </a:p>
        </p:txBody>
      </p:sp>
      <p:sp>
        <p:nvSpPr>
          <p:cNvPr id="8" name="Rectangle 6"/>
          <p:cNvSpPr>
            <a:spLocks noGrp="1" noChangeArrowheads="1"/>
          </p:cNvSpPr>
          <p:nvPr>
            <p:ph type="sldNum" sz="quarter" idx="13"/>
          </p:nvPr>
        </p:nvSpPr>
        <p:spPr>
          <a:ln/>
        </p:spPr>
        <p:txBody>
          <a:bodyPr/>
          <a:lstStyle>
            <a:lvl1pPr>
              <a:defRPr/>
            </a:lvl1pPr>
          </a:lstStyle>
          <a:p>
            <a:pPr>
              <a:defRPr/>
            </a:pPr>
            <a:fld id="{622D0A47-2460-41D7-9EE7-DF51EFCB3EA4}"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uk-UA"/>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7" name="Rectangle 4"/>
          <p:cNvSpPr>
            <a:spLocks noGrp="1" noChangeArrowheads="1"/>
          </p:cNvSpPr>
          <p:nvPr>
            <p:ph type="dt" sz="half" idx="10"/>
          </p:nvPr>
        </p:nvSpPr>
        <p:spPr>
          <a:ln/>
        </p:spPr>
        <p:txBody>
          <a:bodyPr/>
          <a:lstStyle>
            <a:lvl1pPr>
              <a:defRPr/>
            </a:lvl1pPr>
          </a:lstStyle>
          <a:p>
            <a:pPr>
              <a:defRPr/>
            </a:pPr>
            <a:endParaRPr lang="ru-RU"/>
          </a:p>
        </p:txBody>
      </p:sp>
      <p:sp>
        <p:nvSpPr>
          <p:cNvPr id="8" name="Rectangle 4"/>
          <p:cNvSpPr>
            <a:spLocks noGrp="1" noChangeArrowheads="1"/>
          </p:cNvSpPr>
          <p:nvPr>
            <p:ph type="dt" sz="half" idx="11"/>
          </p:nvPr>
        </p:nvSpPr>
        <p:spPr>
          <a:ln/>
        </p:spPr>
        <p:txBody>
          <a:bodyPr/>
          <a:lstStyle>
            <a:lvl1pPr>
              <a:defRPr/>
            </a:lvl1pPr>
          </a:lstStyle>
          <a:p>
            <a:pPr>
              <a:defRPr/>
            </a:pPr>
            <a:endParaRPr lang="ru-RU"/>
          </a:p>
        </p:txBody>
      </p:sp>
      <p:sp>
        <p:nvSpPr>
          <p:cNvPr id="9" name="Rectangle 5"/>
          <p:cNvSpPr>
            <a:spLocks noGrp="1" noChangeArrowheads="1"/>
          </p:cNvSpPr>
          <p:nvPr>
            <p:ph type="ftr" sz="quarter" idx="12"/>
          </p:nvPr>
        </p:nvSpPr>
        <p:spPr>
          <a:ln/>
        </p:spPr>
        <p:txBody>
          <a:bodyPr/>
          <a:lstStyle>
            <a:lvl1pPr>
              <a:defRPr/>
            </a:lvl1pPr>
          </a:lstStyle>
          <a:p>
            <a:pPr>
              <a:defRPr/>
            </a:pPr>
            <a:endParaRPr lang="ru-RU"/>
          </a:p>
        </p:txBody>
      </p:sp>
      <p:sp>
        <p:nvSpPr>
          <p:cNvPr id="10" name="Rectangle 6"/>
          <p:cNvSpPr>
            <a:spLocks noGrp="1" noChangeArrowheads="1"/>
          </p:cNvSpPr>
          <p:nvPr>
            <p:ph type="sldNum" sz="quarter" idx="13"/>
          </p:nvPr>
        </p:nvSpPr>
        <p:spPr>
          <a:ln/>
        </p:spPr>
        <p:txBody>
          <a:bodyPr/>
          <a:lstStyle>
            <a:lvl1pPr>
              <a:defRPr/>
            </a:lvl1pPr>
          </a:lstStyle>
          <a:p>
            <a:pPr>
              <a:defRPr/>
            </a:pPr>
            <a:fld id="{51B61C80-D773-41F0-8F92-3A5D7CDD31EF}"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Rectangle 4"/>
          <p:cNvSpPr>
            <a:spLocks noGrp="1" noChangeArrowheads="1"/>
          </p:cNvSpPr>
          <p:nvPr>
            <p:ph type="dt" sz="half" idx="10"/>
          </p:nvPr>
        </p:nvSpPr>
        <p:spPr>
          <a:ln/>
        </p:spPr>
        <p:txBody>
          <a:bodyPr/>
          <a:lstStyle>
            <a:lvl1pPr>
              <a:defRPr/>
            </a:lvl1pPr>
          </a:lstStyle>
          <a:p>
            <a:pPr>
              <a:defRPr/>
            </a:pPr>
            <a:endParaRPr lang="ru-RU"/>
          </a:p>
        </p:txBody>
      </p:sp>
      <p:sp>
        <p:nvSpPr>
          <p:cNvPr id="4" name="Rectangle 4"/>
          <p:cNvSpPr>
            <a:spLocks noGrp="1" noChangeArrowheads="1"/>
          </p:cNvSpPr>
          <p:nvPr>
            <p:ph type="dt" sz="half" idx="11"/>
          </p:nvPr>
        </p:nvSpPr>
        <p:spPr>
          <a:ln/>
        </p:spPr>
        <p:txBody>
          <a:bodyPr/>
          <a:lstStyle>
            <a:lvl1pPr>
              <a:defRPr/>
            </a:lvl1pPr>
          </a:lstStyle>
          <a:p>
            <a:pPr>
              <a:defRPr/>
            </a:pPr>
            <a:endParaRPr lang="ru-RU"/>
          </a:p>
        </p:txBody>
      </p:sp>
      <p:sp>
        <p:nvSpPr>
          <p:cNvPr id="5" name="Rectangle 5"/>
          <p:cNvSpPr>
            <a:spLocks noGrp="1" noChangeArrowheads="1"/>
          </p:cNvSpPr>
          <p:nvPr>
            <p:ph type="ftr" sz="quarter" idx="12"/>
          </p:nvPr>
        </p:nvSpPr>
        <p:spPr>
          <a:ln/>
        </p:spPr>
        <p:txBody>
          <a:bodyPr/>
          <a:lstStyle>
            <a:lvl1pPr>
              <a:defRPr/>
            </a:lvl1pPr>
          </a:lstStyle>
          <a:p>
            <a:pPr>
              <a:defRPr/>
            </a:pPr>
            <a:endParaRPr lang="ru-RU"/>
          </a:p>
        </p:txBody>
      </p:sp>
      <p:sp>
        <p:nvSpPr>
          <p:cNvPr id="6" name="Rectangle 6"/>
          <p:cNvSpPr>
            <a:spLocks noGrp="1" noChangeArrowheads="1"/>
          </p:cNvSpPr>
          <p:nvPr>
            <p:ph type="sldNum" sz="quarter" idx="13"/>
          </p:nvPr>
        </p:nvSpPr>
        <p:spPr>
          <a:ln/>
        </p:spPr>
        <p:txBody>
          <a:bodyPr/>
          <a:lstStyle>
            <a:lvl1pPr>
              <a:defRPr/>
            </a:lvl1pPr>
          </a:lstStyle>
          <a:p>
            <a:pPr>
              <a:defRPr/>
            </a:pPr>
            <a:fld id="{A656CF59-788A-4751-8E03-CF8B9F2642AE}"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p>
        </p:txBody>
      </p:sp>
      <p:sp>
        <p:nvSpPr>
          <p:cNvPr id="3" name="Rectangle 4"/>
          <p:cNvSpPr>
            <a:spLocks noGrp="1" noChangeArrowheads="1"/>
          </p:cNvSpPr>
          <p:nvPr>
            <p:ph type="dt" sz="half" idx="11"/>
          </p:nvPr>
        </p:nvSpPr>
        <p:spPr>
          <a:ln/>
        </p:spPr>
        <p:txBody>
          <a:bodyPr/>
          <a:lstStyle>
            <a:lvl1pPr>
              <a:defRPr/>
            </a:lvl1pPr>
          </a:lstStyle>
          <a:p>
            <a:pPr>
              <a:defRPr/>
            </a:pPr>
            <a:endParaRPr lang="ru-RU"/>
          </a:p>
        </p:txBody>
      </p:sp>
      <p:sp>
        <p:nvSpPr>
          <p:cNvPr id="4" name="Rectangle 5"/>
          <p:cNvSpPr>
            <a:spLocks noGrp="1" noChangeArrowheads="1"/>
          </p:cNvSpPr>
          <p:nvPr>
            <p:ph type="ftr" sz="quarter" idx="12"/>
          </p:nvPr>
        </p:nvSpPr>
        <p:spPr>
          <a:ln/>
        </p:spPr>
        <p:txBody>
          <a:bodyPr/>
          <a:lstStyle>
            <a:lvl1pPr>
              <a:defRPr/>
            </a:lvl1pPr>
          </a:lstStyle>
          <a:p>
            <a:pPr>
              <a:defRPr/>
            </a:pPr>
            <a:endParaRPr lang="ru-RU"/>
          </a:p>
        </p:txBody>
      </p:sp>
      <p:sp>
        <p:nvSpPr>
          <p:cNvPr id="5" name="Rectangle 6"/>
          <p:cNvSpPr>
            <a:spLocks noGrp="1" noChangeArrowheads="1"/>
          </p:cNvSpPr>
          <p:nvPr>
            <p:ph type="sldNum" sz="quarter" idx="13"/>
          </p:nvPr>
        </p:nvSpPr>
        <p:spPr>
          <a:ln/>
        </p:spPr>
        <p:txBody>
          <a:bodyPr/>
          <a:lstStyle>
            <a:lvl1pPr>
              <a:defRPr/>
            </a:lvl1pPr>
          </a:lstStyle>
          <a:p>
            <a:pPr>
              <a:defRPr/>
            </a:pPr>
            <a:fld id="{967909BE-BFF0-4073-9793-33AE7924C121}"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uk-UA"/>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4"/>
          <p:cNvSpPr>
            <a:spLocks noGrp="1" noChangeArrowheads="1"/>
          </p:cNvSpPr>
          <p:nvPr>
            <p:ph type="dt" sz="half" idx="11"/>
          </p:nvPr>
        </p:nvSpPr>
        <p:spPr>
          <a:ln/>
        </p:spPr>
        <p:txBody>
          <a:bodyPr/>
          <a:lstStyle>
            <a:lvl1pPr>
              <a:defRPr/>
            </a:lvl1pPr>
          </a:lstStyle>
          <a:p>
            <a:pPr>
              <a:defRPr/>
            </a:pPr>
            <a:endParaRPr lang="ru-RU"/>
          </a:p>
        </p:txBody>
      </p:sp>
      <p:sp>
        <p:nvSpPr>
          <p:cNvPr id="7" name="Rectangle 5"/>
          <p:cNvSpPr>
            <a:spLocks noGrp="1" noChangeArrowheads="1"/>
          </p:cNvSpPr>
          <p:nvPr>
            <p:ph type="ftr" sz="quarter" idx="12"/>
          </p:nvPr>
        </p:nvSpPr>
        <p:spPr>
          <a:ln/>
        </p:spPr>
        <p:txBody>
          <a:bodyPr/>
          <a:lstStyle>
            <a:lvl1pPr>
              <a:defRPr/>
            </a:lvl1pPr>
          </a:lstStyle>
          <a:p>
            <a:pPr>
              <a:defRPr/>
            </a:pPr>
            <a:endParaRPr lang="ru-RU"/>
          </a:p>
        </p:txBody>
      </p:sp>
      <p:sp>
        <p:nvSpPr>
          <p:cNvPr id="8" name="Rectangle 6"/>
          <p:cNvSpPr>
            <a:spLocks noGrp="1" noChangeArrowheads="1"/>
          </p:cNvSpPr>
          <p:nvPr>
            <p:ph type="sldNum" sz="quarter" idx="13"/>
          </p:nvPr>
        </p:nvSpPr>
        <p:spPr>
          <a:ln/>
        </p:spPr>
        <p:txBody>
          <a:bodyPr/>
          <a:lstStyle>
            <a:lvl1pPr>
              <a:defRPr/>
            </a:lvl1pPr>
          </a:lstStyle>
          <a:p>
            <a:pPr>
              <a:defRPr/>
            </a:pPr>
            <a:fld id="{BD003259-3475-4F56-BFA8-1E18E9F5D85A}"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uk-UA"/>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uk-UA"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4"/>
          <p:cNvSpPr>
            <a:spLocks noGrp="1" noChangeArrowheads="1"/>
          </p:cNvSpPr>
          <p:nvPr>
            <p:ph type="dt" sz="half" idx="11"/>
          </p:nvPr>
        </p:nvSpPr>
        <p:spPr>
          <a:ln/>
        </p:spPr>
        <p:txBody>
          <a:bodyPr/>
          <a:lstStyle>
            <a:lvl1pPr>
              <a:defRPr/>
            </a:lvl1pPr>
          </a:lstStyle>
          <a:p>
            <a:pPr>
              <a:defRPr/>
            </a:pPr>
            <a:endParaRPr lang="ru-RU"/>
          </a:p>
        </p:txBody>
      </p:sp>
      <p:sp>
        <p:nvSpPr>
          <p:cNvPr id="7" name="Rectangle 5"/>
          <p:cNvSpPr>
            <a:spLocks noGrp="1" noChangeArrowheads="1"/>
          </p:cNvSpPr>
          <p:nvPr>
            <p:ph type="ftr" sz="quarter" idx="12"/>
          </p:nvPr>
        </p:nvSpPr>
        <p:spPr>
          <a:ln/>
        </p:spPr>
        <p:txBody>
          <a:bodyPr/>
          <a:lstStyle>
            <a:lvl1pPr>
              <a:defRPr/>
            </a:lvl1pPr>
          </a:lstStyle>
          <a:p>
            <a:pPr>
              <a:defRPr/>
            </a:pPr>
            <a:endParaRPr lang="ru-RU"/>
          </a:p>
        </p:txBody>
      </p:sp>
      <p:sp>
        <p:nvSpPr>
          <p:cNvPr id="8" name="Rectangle 6"/>
          <p:cNvSpPr>
            <a:spLocks noGrp="1" noChangeArrowheads="1"/>
          </p:cNvSpPr>
          <p:nvPr>
            <p:ph type="sldNum" sz="quarter" idx="13"/>
          </p:nvPr>
        </p:nvSpPr>
        <p:spPr>
          <a:ln/>
        </p:spPr>
        <p:txBody>
          <a:bodyPr/>
          <a:lstStyle>
            <a:lvl1pPr>
              <a:defRPr/>
            </a:lvl1pPr>
          </a:lstStyle>
          <a:p>
            <a:pPr>
              <a:defRPr/>
            </a:pPr>
            <a:fld id="{9C58CEE2-0B2E-49CB-B9A0-1E806C9C0E87}"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8" descr="int1234ыярфенш"/>
          <p:cNvPicPr>
            <a:picLocks noChangeAspect="1" noChangeArrowheads="1"/>
          </p:cNvPicPr>
          <p:nvPr/>
        </p:nvPicPr>
        <p:blipFill>
          <a:blip r:embed="rId13"/>
          <a:srcRect/>
          <a:stretch>
            <a:fillRect/>
          </a:stretch>
        </p:blipFill>
        <p:spPr bwMode="auto">
          <a:xfrm>
            <a:off x="0" y="0"/>
            <a:ext cx="2335213" cy="1798638"/>
          </a:xfrm>
          <a:prstGeom prst="rect">
            <a:avLst/>
          </a:prstGeom>
          <a:noFill/>
          <a:ln w="9525">
            <a:noFill/>
            <a:miter lim="800000"/>
            <a:headEnd/>
            <a:tailEnd/>
          </a:ln>
        </p:spPr>
      </p:pic>
      <p:sp>
        <p:nvSpPr>
          <p:cNvPr id="1027"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8" name="Rectangle 3"/>
          <p:cNvSpPr>
            <a:spLocks noGrp="1" noChangeArrowheads="1"/>
          </p:cNvSpPr>
          <p:nvPr>
            <p:ph type="body" idx="1"/>
          </p:nvPr>
        </p:nvSpPr>
        <p:spPr bwMode="auto">
          <a:xfrm>
            <a:off x="457200" y="1600200"/>
            <a:ext cx="8229600" cy="4525963"/>
          </a:xfrm>
          <a:prstGeom prst="rect">
            <a:avLst/>
          </a:prstGeom>
          <a:noFill/>
          <a:ln w="3175">
            <a:solidFill>
              <a:srgbClr val="3399FF"/>
            </a:solid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a:defRPr/>
            </a:pPr>
            <a:endParaRPr lang="ru-RU"/>
          </a:p>
        </p:txBody>
      </p:sp>
      <p:sp>
        <p:nvSpPr>
          <p:cNvPr id="3"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atin typeface="+mn-lt"/>
              </a:defRPr>
            </a:lvl1pPr>
          </a:lstStyle>
          <a:p>
            <a:pPr>
              <a:defRPr/>
            </a:pPr>
            <a:endParaRPr lang="ru-RU"/>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endParaRPr lang="ru-RU"/>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fld id="{95FBE7E6-C992-4DFA-8BCE-74D27D2E1E1C}"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60" r:id="rId1"/>
    <p:sldLayoutId id="2147483659" r:id="rId2"/>
    <p:sldLayoutId id="2147483658" r:id="rId3"/>
    <p:sldLayoutId id="2147483657" r:id="rId4"/>
    <p:sldLayoutId id="2147483656" r:id="rId5"/>
    <p:sldLayoutId id="2147483655" r:id="rId6"/>
    <p:sldLayoutId id="2147483654" r:id="rId7"/>
    <p:sldLayoutId id="2147483653" r:id="rId8"/>
    <p:sldLayoutId id="2147483652" r:id="rId9"/>
    <p:sldLayoutId id="2147483651" r:id="rId10"/>
    <p:sldLayoutId id="2147483650" r:id="rId11"/>
  </p:sldLayoutIdLst>
  <p:txStyles>
    <p:titleStyle>
      <a:lvl1pPr algn="r" rtl="0" fontAlgn="base">
        <a:spcBef>
          <a:spcPct val="0"/>
        </a:spcBef>
        <a:spcAft>
          <a:spcPct val="0"/>
        </a:spcAft>
        <a:defRPr sz="4400" b="1">
          <a:solidFill>
            <a:srgbClr val="3399FF"/>
          </a:solidFill>
          <a:latin typeface="+mj-lt"/>
          <a:ea typeface="+mj-ea"/>
          <a:cs typeface="+mj-cs"/>
        </a:defRPr>
      </a:lvl1pPr>
      <a:lvl2pPr algn="r" rtl="0" fontAlgn="base">
        <a:spcBef>
          <a:spcPct val="0"/>
        </a:spcBef>
        <a:spcAft>
          <a:spcPct val="0"/>
        </a:spcAft>
        <a:defRPr sz="4400" b="1">
          <a:solidFill>
            <a:srgbClr val="3399FF"/>
          </a:solidFill>
          <a:latin typeface="Century Gothic" pitchFamily="34" charset="0"/>
        </a:defRPr>
      </a:lvl2pPr>
      <a:lvl3pPr algn="r" rtl="0" fontAlgn="base">
        <a:spcBef>
          <a:spcPct val="0"/>
        </a:spcBef>
        <a:spcAft>
          <a:spcPct val="0"/>
        </a:spcAft>
        <a:defRPr sz="4400" b="1">
          <a:solidFill>
            <a:srgbClr val="3399FF"/>
          </a:solidFill>
          <a:latin typeface="Century Gothic" pitchFamily="34" charset="0"/>
        </a:defRPr>
      </a:lvl3pPr>
      <a:lvl4pPr algn="r" rtl="0" fontAlgn="base">
        <a:spcBef>
          <a:spcPct val="0"/>
        </a:spcBef>
        <a:spcAft>
          <a:spcPct val="0"/>
        </a:spcAft>
        <a:defRPr sz="4400" b="1">
          <a:solidFill>
            <a:srgbClr val="3399FF"/>
          </a:solidFill>
          <a:latin typeface="Century Gothic" pitchFamily="34" charset="0"/>
        </a:defRPr>
      </a:lvl4pPr>
      <a:lvl5pPr algn="r" rtl="0" fontAlgn="base">
        <a:spcBef>
          <a:spcPct val="0"/>
        </a:spcBef>
        <a:spcAft>
          <a:spcPct val="0"/>
        </a:spcAft>
        <a:defRPr sz="4400" b="1">
          <a:solidFill>
            <a:srgbClr val="3399FF"/>
          </a:solidFill>
          <a:latin typeface="Century Gothic" pitchFamily="34" charset="0"/>
        </a:defRPr>
      </a:lvl5pPr>
      <a:lvl6pPr marL="457200" algn="r" rtl="0" eaLnBrk="1" fontAlgn="base" hangingPunct="1">
        <a:spcBef>
          <a:spcPct val="0"/>
        </a:spcBef>
        <a:spcAft>
          <a:spcPct val="0"/>
        </a:spcAft>
        <a:defRPr sz="4400" b="1">
          <a:solidFill>
            <a:srgbClr val="3399FF"/>
          </a:solidFill>
          <a:latin typeface="Century Gothic" pitchFamily="34" charset="0"/>
        </a:defRPr>
      </a:lvl6pPr>
      <a:lvl7pPr marL="914400" algn="r" rtl="0" eaLnBrk="1" fontAlgn="base" hangingPunct="1">
        <a:spcBef>
          <a:spcPct val="0"/>
        </a:spcBef>
        <a:spcAft>
          <a:spcPct val="0"/>
        </a:spcAft>
        <a:defRPr sz="4400" b="1">
          <a:solidFill>
            <a:srgbClr val="3399FF"/>
          </a:solidFill>
          <a:latin typeface="Century Gothic" pitchFamily="34" charset="0"/>
        </a:defRPr>
      </a:lvl7pPr>
      <a:lvl8pPr marL="1371600" algn="r" rtl="0" eaLnBrk="1" fontAlgn="base" hangingPunct="1">
        <a:spcBef>
          <a:spcPct val="0"/>
        </a:spcBef>
        <a:spcAft>
          <a:spcPct val="0"/>
        </a:spcAft>
        <a:defRPr sz="4400" b="1">
          <a:solidFill>
            <a:srgbClr val="3399FF"/>
          </a:solidFill>
          <a:latin typeface="Century Gothic" pitchFamily="34" charset="0"/>
        </a:defRPr>
      </a:lvl8pPr>
      <a:lvl9pPr marL="1828800" algn="r" rtl="0" eaLnBrk="1" fontAlgn="base" hangingPunct="1">
        <a:spcBef>
          <a:spcPct val="0"/>
        </a:spcBef>
        <a:spcAft>
          <a:spcPct val="0"/>
        </a:spcAft>
        <a:defRPr sz="4400" b="1">
          <a:solidFill>
            <a:srgbClr val="3399FF"/>
          </a:solidFill>
          <a:latin typeface="Century Gothic"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pPr>
              <a:defRPr/>
            </a:pPr>
            <a:r>
              <a:rPr lang="uk-UA" sz="5400" dirty="0">
                <a:solidFill>
                  <a:schemeClr val="tx1"/>
                </a:solidFill>
                <a:effectLst>
                  <a:outerShdw blurRad="38100" dist="38100" dir="2700000" algn="tl">
                    <a:srgbClr val="000000">
                      <a:alpha val="43137"/>
                    </a:srgbClr>
                  </a:outerShdw>
                </a:effectLst>
              </a:rPr>
              <a:t>Урок 24  </a:t>
            </a:r>
            <a:r>
              <a:rPr lang="uk-UA" sz="5400" dirty="0" smtClean="0">
                <a:solidFill>
                  <a:schemeClr val="tx1"/>
                </a:solidFill>
                <a:effectLst>
                  <a:outerShdw blurRad="38100" dist="38100" dir="2700000" algn="tl">
                    <a:srgbClr val="000000">
                      <a:alpha val="43137"/>
                    </a:srgbClr>
                  </a:outerShdw>
                </a:effectLst>
              </a:rPr>
              <a:t/>
            </a:r>
            <a:br>
              <a:rPr lang="uk-UA" sz="5400" dirty="0" smtClean="0">
                <a:solidFill>
                  <a:schemeClr val="tx1"/>
                </a:solidFill>
                <a:effectLst>
                  <a:outerShdw blurRad="38100" dist="38100" dir="2700000" algn="tl">
                    <a:srgbClr val="000000">
                      <a:alpha val="43137"/>
                    </a:srgbClr>
                  </a:outerShdw>
                </a:effectLst>
              </a:rPr>
            </a:br>
            <a:r>
              <a:rPr lang="uk-UA" sz="5400" dirty="0" smtClean="0">
                <a:solidFill>
                  <a:schemeClr val="tx1"/>
                </a:solidFill>
                <a:effectLst>
                  <a:outerShdw blurRad="38100" dist="38100" dir="2700000" algn="tl">
                    <a:srgbClr val="000000">
                      <a:alpha val="43137"/>
                    </a:srgbClr>
                  </a:outerShdw>
                </a:effectLst>
              </a:rPr>
              <a:t>Артюр </a:t>
            </a:r>
            <a:r>
              <a:rPr lang="uk-UA" sz="5400" dirty="0">
                <a:solidFill>
                  <a:schemeClr val="tx1"/>
                </a:solidFill>
                <a:effectLst>
                  <a:outerShdw blurRad="38100" dist="38100" dir="2700000" algn="tl">
                    <a:srgbClr val="000000">
                      <a:alpha val="43137"/>
                    </a:srgbClr>
                  </a:outerShdw>
                </a:effectLst>
              </a:rPr>
              <a:t>Рембо. </a:t>
            </a:r>
            <a:endParaRPr lang="ru-RU" sz="5400" dirty="0">
              <a:solidFill>
                <a:schemeClr val="tx1"/>
              </a:solidFill>
              <a:effectLst>
                <a:outerShdw blurRad="38100" dist="38100" dir="2700000" algn="tl">
                  <a:srgbClr val="000000">
                    <a:alpha val="43137"/>
                  </a:srgbClr>
                </a:outerShdw>
              </a:effectLst>
            </a:endParaRPr>
          </a:p>
        </p:txBody>
      </p:sp>
      <p:sp>
        <p:nvSpPr>
          <p:cNvPr id="6" name="Подзаголовок 2"/>
          <p:cNvSpPr txBox="1">
            <a:spLocks/>
          </p:cNvSpPr>
          <p:nvPr/>
        </p:nvSpPr>
        <p:spPr bwMode="auto">
          <a:xfrm>
            <a:off x="1143000" y="4714875"/>
            <a:ext cx="7772400" cy="1508125"/>
          </a:xfrm>
          <a:prstGeom prst="rect">
            <a:avLst/>
          </a:prstGeom>
          <a:noFill/>
          <a:ln w="9525">
            <a:noFill/>
            <a:miter lim="800000"/>
            <a:headEnd/>
            <a:tailEnd/>
          </a:ln>
          <a:effectLst/>
        </p:spPr>
        <p:txBody>
          <a:bodyPr/>
          <a:lstStyle/>
          <a:p>
            <a:pPr lvl="3">
              <a:spcBef>
                <a:spcPct val="20000"/>
              </a:spcBef>
              <a:defRPr/>
            </a:pPr>
            <a:r>
              <a:rPr lang="ru-RU" sz="3600" b="1" kern="0" dirty="0" err="1">
                <a:latin typeface="+mn-lt"/>
              </a:rPr>
              <a:t>Найдивніший</a:t>
            </a:r>
            <a:r>
              <a:rPr lang="ru-RU" sz="3600" b="1" kern="0" dirty="0">
                <a:latin typeface="+mn-lt"/>
              </a:rPr>
              <a:t> </a:t>
            </a:r>
            <a:r>
              <a:rPr lang="ru-RU" sz="3600" b="1" kern="0" dirty="0" err="1">
                <a:latin typeface="+mn-lt"/>
              </a:rPr>
              <a:t>поетичний</a:t>
            </a:r>
            <a:r>
              <a:rPr lang="ru-RU" sz="3600" b="1" kern="0" dirty="0">
                <a:latin typeface="+mn-lt"/>
              </a:rPr>
              <a:t> </a:t>
            </a:r>
            <a:r>
              <a:rPr lang="ru-RU" sz="3600" b="1" kern="0" dirty="0" err="1">
                <a:latin typeface="+mn-lt"/>
              </a:rPr>
              <a:t>геній</a:t>
            </a:r>
            <a:r>
              <a:rPr lang="ru-RU" sz="3600" b="1" kern="0" dirty="0">
                <a:latin typeface="+mn-lt"/>
              </a:rPr>
              <a:t> </a:t>
            </a:r>
            <a:r>
              <a:rPr lang="ru-RU" sz="3600" b="1" kern="0" dirty="0" err="1">
                <a:latin typeface="+mn-lt"/>
              </a:rPr>
              <a:t>Франції</a:t>
            </a:r>
            <a:r>
              <a:rPr lang="ru-RU" sz="3600" b="1" kern="0" dirty="0">
                <a:latin typeface="+mn-lt"/>
              </a:rPr>
              <a:t> </a:t>
            </a:r>
          </a:p>
          <a:p>
            <a:pPr algn="r">
              <a:spcBef>
                <a:spcPct val="20000"/>
              </a:spcBef>
              <a:defRPr/>
            </a:pPr>
            <a:r>
              <a:rPr lang="ru-RU" sz="3600" b="1" kern="0" dirty="0">
                <a:latin typeface="+mn-lt"/>
              </a:rPr>
              <a:t>Е. </a:t>
            </a:r>
            <a:r>
              <a:rPr lang="ru-RU" sz="3600" b="1" kern="0" dirty="0" err="1">
                <a:latin typeface="+mn-lt"/>
              </a:rPr>
              <a:t>Клансьє</a:t>
            </a:r>
            <a:endParaRPr lang="ru-RU" sz="3600" b="1" kern="0"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800" decel="100000"/>
                                        <p:tgtEl>
                                          <p:spTgt spid="2050"/>
                                        </p:tgtEl>
                                      </p:cBhvr>
                                    </p:animEffect>
                                    <p:anim calcmode="lin" valueType="num">
                                      <p:cBhvr>
                                        <p:cTn id="8" dur="800" decel="100000" fill="hold"/>
                                        <p:tgtEl>
                                          <p:spTgt spid="2050"/>
                                        </p:tgtEl>
                                        <p:attrNameLst>
                                          <p:attrName>style.rotation</p:attrName>
                                        </p:attrNameLst>
                                      </p:cBhvr>
                                      <p:tavLst>
                                        <p:tav tm="0">
                                          <p:val>
                                            <p:fltVal val="-90"/>
                                          </p:val>
                                        </p:tav>
                                        <p:tav tm="100000">
                                          <p:val>
                                            <p:fltVal val="0"/>
                                          </p:val>
                                        </p:tav>
                                      </p:tavLst>
                                    </p:anim>
                                    <p:anim calcmode="lin" valueType="num">
                                      <p:cBhvr>
                                        <p:cTn id="9" dur="800" decel="100000" fill="hold"/>
                                        <p:tgtEl>
                                          <p:spTgt spid="2050"/>
                                        </p:tgtEl>
                                        <p:attrNameLst>
                                          <p:attrName>ppt_x</p:attrName>
                                        </p:attrNameLst>
                                      </p:cBhvr>
                                      <p:tavLst>
                                        <p:tav tm="0">
                                          <p:val>
                                            <p:strVal val="#ppt_x+0.4"/>
                                          </p:val>
                                        </p:tav>
                                        <p:tav tm="100000">
                                          <p:val>
                                            <p:strVal val="#ppt_x-0.05"/>
                                          </p:val>
                                        </p:tav>
                                      </p:tavLst>
                                    </p:anim>
                                    <p:anim calcmode="lin" valueType="num">
                                      <p:cBhvr>
                                        <p:cTn id="10" dur="800" decel="100000" fill="hold"/>
                                        <p:tgtEl>
                                          <p:spTgt spid="2050"/>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050"/>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050"/>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800" decel="100000"/>
                                        <p:tgtEl>
                                          <p:spTgt spid="6"/>
                                        </p:tgtEl>
                                      </p:cBhvr>
                                    </p:animEffect>
                                    <p:anim calcmode="lin" valueType="num">
                                      <p:cBhvr>
                                        <p:cTn id="18" dur="800" decel="100000" fill="hold"/>
                                        <p:tgtEl>
                                          <p:spTgt spid="6"/>
                                        </p:tgtEl>
                                        <p:attrNameLst>
                                          <p:attrName>style.rotation</p:attrName>
                                        </p:attrNameLst>
                                      </p:cBhvr>
                                      <p:tavLst>
                                        <p:tav tm="0">
                                          <p:val>
                                            <p:fltVal val="-90"/>
                                          </p:val>
                                        </p:tav>
                                        <p:tav tm="100000">
                                          <p:val>
                                            <p:fltVal val="0"/>
                                          </p:val>
                                        </p:tav>
                                      </p:tavLst>
                                    </p:anim>
                                    <p:anim calcmode="lin" valueType="num">
                                      <p:cBhvr>
                                        <p:cTn id="19" dur="800" decel="100000" fill="hold"/>
                                        <p:tgtEl>
                                          <p:spTgt spid="6"/>
                                        </p:tgtEl>
                                        <p:attrNameLst>
                                          <p:attrName>ppt_x</p:attrName>
                                        </p:attrNameLst>
                                      </p:cBhvr>
                                      <p:tavLst>
                                        <p:tav tm="0">
                                          <p:val>
                                            <p:strVal val="#ppt_x+0.4"/>
                                          </p:val>
                                        </p:tav>
                                        <p:tav tm="100000">
                                          <p:val>
                                            <p:strVal val="#ppt_x-0.05"/>
                                          </p:val>
                                        </p:tav>
                                      </p:tavLst>
                                    </p:anim>
                                    <p:anim calcmode="lin" valueType="num">
                                      <p:cBhvr>
                                        <p:cTn id="20" dur="800" decel="100000" fill="hold"/>
                                        <p:tgtEl>
                                          <p:spTgt spid="6"/>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animBg="1"/>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214313" y="0"/>
            <a:ext cx="8643937" cy="5508625"/>
          </a:xfrm>
          <a:prstGeom prst="rect">
            <a:avLst/>
          </a:prstGeom>
          <a:noFill/>
          <a:ln w="9525">
            <a:noFill/>
            <a:miter lim="800000"/>
            <a:headEnd/>
            <a:tailEnd/>
          </a:ln>
        </p:spPr>
        <p:txBody>
          <a:bodyPr>
            <a:spAutoFit/>
          </a:bodyPr>
          <a:lstStyle/>
          <a:p>
            <a:r>
              <a:rPr lang="uk-UA" sz="3200" b="1" i="1"/>
              <a:t>                    Жорстокою, байдужою </a:t>
            </a:r>
          </a:p>
          <a:p>
            <a:r>
              <a:rPr lang="uk-UA" sz="3200" b="1" i="1"/>
              <a:t>                   постає у творі мати, на яку син дивиться сповненими ненависті очима. Тільки заховавшись від неї подалі - на горищі, у «передпокої, де цвіллю вкрились стіни», а то й «у клозетній прохолоді», - відчуває він свободу - свободу бути самим собою: перекривляти дорослих і фантазувати до запаморочення:</a:t>
            </a:r>
          </a:p>
          <a:p>
            <a:endParaRPr lang="uk-UA" sz="3200" b="1" i="1"/>
          </a:p>
        </p:txBody>
      </p:sp>
      <p:sp>
        <p:nvSpPr>
          <p:cNvPr id="3" name="TextBox 2"/>
          <p:cNvSpPr txBox="1">
            <a:spLocks noChangeArrowheads="1"/>
          </p:cNvSpPr>
          <p:nvPr/>
        </p:nvSpPr>
        <p:spPr bwMode="auto">
          <a:xfrm>
            <a:off x="1357313" y="5011738"/>
            <a:ext cx="8072437" cy="1846262"/>
          </a:xfrm>
          <a:prstGeom prst="rect">
            <a:avLst/>
          </a:prstGeom>
          <a:noFill/>
          <a:ln w="9525">
            <a:noFill/>
            <a:miter lim="800000"/>
            <a:headEnd/>
            <a:tailEnd/>
          </a:ln>
        </p:spPr>
        <p:txBody>
          <a:bodyPr>
            <a:spAutoFit/>
          </a:bodyPr>
          <a:lstStyle/>
          <a:p>
            <a:r>
              <a:rPr lang="uk-UA" sz="3200" b="1" i="1">
                <a:latin typeface="Corbel" pitchFamily="34" charset="0"/>
              </a:rPr>
              <a:t>В сім років він писав романи про пригоди </a:t>
            </a:r>
            <a:endParaRPr lang="ru-RU" sz="3200" b="1" i="1">
              <a:latin typeface="Corbel" pitchFamily="34" charset="0"/>
            </a:endParaRPr>
          </a:p>
          <a:p>
            <a:r>
              <a:rPr lang="uk-UA" sz="3200" b="1" i="1">
                <a:latin typeface="Corbel" pitchFamily="34" charset="0"/>
              </a:rPr>
              <a:t>В пустелі, де зоря виблискує Свободи, </a:t>
            </a:r>
            <a:endParaRPr lang="ru-RU" sz="3200" b="1" i="1">
              <a:latin typeface="Corbel" pitchFamily="34" charset="0"/>
            </a:endParaRPr>
          </a:p>
          <a:p>
            <a:r>
              <a:rPr lang="uk-UA" sz="3200" b="1" i="1">
                <a:latin typeface="Corbel" pitchFamily="34" charset="0"/>
              </a:rPr>
              <a:t>Ліси, сонця, яри, савани!</a:t>
            </a:r>
            <a:endParaRPr lang="ru-RU" sz="3200" b="1" i="1">
              <a:latin typeface="Corbel" pitchFamily="34" charset="0"/>
            </a:endParaRPr>
          </a:p>
          <a:p>
            <a:endParaRPr lang="uk-U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strips(downLeft)">
                                      <p:cBhvr>
                                        <p:cTn id="7" dur="500"/>
                                        <p:tgtEl>
                                          <p:spTgt spid="2">
                                            <p:txEl>
                                              <p:pRg st="0" end="0"/>
                                            </p:txEl>
                                          </p:spTgt>
                                        </p:tgtEl>
                                      </p:cBhvr>
                                    </p:animEffect>
                                  </p:childTnLst>
                                </p:cTn>
                              </p:par>
                            </p:childTnLst>
                          </p:cTn>
                        </p:par>
                        <p:par>
                          <p:cTn id="8" fill="hold">
                            <p:stCondLst>
                              <p:cond delay="500"/>
                            </p:stCondLst>
                            <p:childTnLst>
                              <p:par>
                                <p:cTn id="9" presetID="18" presetClass="entr" presetSubtype="12" fill="hold"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strips(downLeft)">
                                      <p:cBhvr>
                                        <p:cTn id="11" dur="500"/>
                                        <p:tgtEl>
                                          <p:spTgt spid="2">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214313" y="0"/>
            <a:ext cx="8715375" cy="6986588"/>
          </a:xfrm>
          <a:prstGeom prst="rect">
            <a:avLst/>
          </a:prstGeom>
          <a:noFill/>
          <a:ln w="9525">
            <a:noFill/>
            <a:miter lim="800000"/>
            <a:headEnd/>
            <a:tailEnd/>
          </a:ln>
        </p:spPr>
        <p:txBody>
          <a:bodyPr>
            <a:spAutoFit/>
          </a:bodyPr>
          <a:lstStyle/>
          <a:p>
            <a:r>
              <a:rPr lang="uk-UA" sz="3200" b="1" i="1"/>
              <a:t>                    Ось де був його світ, а не в </a:t>
            </a:r>
          </a:p>
          <a:p>
            <a:r>
              <a:rPr lang="uk-UA" sz="3200" b="1" i="1"/>
              <a:t>                    нудному Шарлевілі. У нього сформувався комплекс ворожості не тільки до того місця, де він виріс, а й до Франції, а згодом і до Європи, яка здавалась йому надто старою та маленькою. З них він тікатиме, бо краще безцільні поневіряння, ніж ситий спокій самозакоханого буржуа. Краще вдатися до авантюри, ніж втратити смак до життя і перетворитися на «добропорядного» адвоката або крамаря, які нічим, крім власного багатства, не переймаються.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Left)">
                                      <p:cBhvr>
                                        <p:cTn id="7" dur="500"/>
                                        <p:tgtEl>
                                          <p:spTgt spid="3">
                                            <p:txEl>
                                              <p:pRg st="0" end="0"/>
                                            </p:txEl>
                                          </p:spTgt>
                                        </p:tgtEl>
                                      </p:cBhvr>
                                    </p:animEffect>
                                  </p:childTnLst>
                                </p:cTn>
                              </p:par>
                            </p:childTnLst>
                          </p:cTn>
                        </p:par>
                        <p:par>
                          <p:cTn id="8" fill="hold">
                            <p:stCondLst>
                              <p:cond delay="500"/>
                            </p:stCondLst>
                            <p:childTnLst>
                              <p:par>
                                <p:cTn id="9" presetID="18" presetClass="entr" presetSubtype="12"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strips(downLeft)">
                                      <p:cBhvr>
                                        <p:cTn id="11"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4313" y="0"/>
            <a:ext cx="8715375" cy="5878513"/>
          </a:xfrm>
          <a:prstGeom prst="rect">
            <a:avLst/>
          </a:prstGeom>
          <a:noFill/>
        </p:spPr>
        <p:txBody>
          <a:bodyPr>
            <a:spAutoFit/>
          </a:bodyPr>
          <a:lstStyle/>
          <a:p>
            <a:pPr>
              <a:defRPr/>
            </a:pPr>
            <a:r>
              <a:rPr lang="uk-UA" sz="3200" b="1" i="1" dirty="0"/>
              <a:t>                 Найвідомішими з таких </a:t>
            </a:r>
          </a:p>
          <a:p>
            <a:pPr>
              <a:defRPr/>
            </a:pPr>
            <a:r>
              <a:rPr lang="uk-UA" sz="3200" b="1" i="1" dirty="0"/>
              <a:t>                авантюр стали блукання Рембо з Верленом, а також його африканський період. </a:t>
            </a:r>
          </a:p>
          <a:p>
            <a:pPr>
              <a:defRPr/>
            </a:pPr>
            <a:r>
              <a:rPr lang="uk-UA" sz="3200" b="1" i="1" dirty="0"/>
              <a:t>     Поетичний спосіб свого життя Рембо змалював у вірші </a:t>
            </a:r>
          </a:p>
          <a:p>
            <a:pPr>
              <a:defRPr/>
            </a:pPr>
            <a:r>
              <a:rPr lang="uk-UA" sz="4400" b="1" i="1" dirty="0">
                <a:solidFill>
                  <a:srgbClr val="C00000"/>
                </a:solidFill>
                <a:effectLst>
                  <a:outerShdw blurRad="38100" dist="38100" dir="2700000" algn="tl">
                    <a:srgbClr val="000000">
                      <a:alpha val="43137"/>
                    </a:srgbClr>
                  </a:outerShdw>
                </a:effectLst>
              </a:rPr>
              <a:t>«Моя </a:t>
            </a:r>
            <a:r>
              <a:rPr lang="uk-UA" sz="4400" b="1" i="1" dirty="0" err="1">
                <a:solidFill>
                  <a:srgbClr val="C00000"/>
                </a:solidFill>
                <a:effectLst>
                  <a:outerShdw blurRad="38100" dist="38100" dir="2700000" algn="tl">
                    <a:srgbClr val="000000">
                      <a:alpha val="43137"/>
                    </a:srgbClr>
                  </a:outerShdw>
                </a:effectLst>
              </a:rPr>
              <a:t>циганерія</a:t>
            </a:r>
            <a:r>
              <a:rPr lang="uk-UA" sz="4400" b="1" i="1" dirty="0">
                <a:solidFill>
                  <a:srgbClr val="C00000"/>
                </a:solidFill>
                <a:effectLst>
                  <a:outerShdw blurRad="38100" dist="38100" dir="2700000" algn="tl">
                    <a:srgbClr val="000000">
                      <a:alpha val="43137"/>
                    </a:srgbClr>
                  </a:outerShdw>
                </a:effectLst>
              </a:rPr>
              <a:t>».</a:t>
            </a:r>
            <a:r>
              <a:rPr lang="uk-UA" sz="3200" b="1" i="1" dirty="0"/>
              <a:t>  </a:t>
            </a:r>
          </a:p>
          <a:p>
            <a:pPr>
              <a:defRPr/>
            </a:pPr>
            <a:r>
              <a:rPr lang="uk-UA" sz="3200" b="1" i="1" dirty="0"/>
              <a:t>    Сміливий і безвідповідальний геній-юнак, «фертик», якому «по коліно море», з дірками в кишенях і на ліктях, що має в голові «лиш рими», мандрує без мети.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Left)">
                                      <p:cBhvr>
                                        <p:cTn id="7" dur="500"/>
                                        <p:tgtEl>
                                          <p:spTgt spid="3">
                                            <p:txEl>
                                              <p:pRg st="0" end="0"/>
                                            </p:txEl>
                                          </p:spTgt>
                                        </p:tgtEl>
                                      </p:cBhvr>
                                    </p:animEffect>
                                  </p:childTnLst>
                                </p:cTn>
                              </p:par>
                            </p:childTnLst>
                          </p:cTn>
                        </p:par>
                        <p:par>
                          <p:cTn id="8" fill="hold">
                            <p:stCondLst>
                              <p:cond delay="500"/>
                            </p:stCondLst>
                            <p:childTnLst>
                              <p:par>
                                <p:cTn id="9" presetID="18" presetClass="entr" presetSubtype="12"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strips(downLeft)">
                                      <p:cBhvr>
                                        <p:cTn id="11" dur="500"/>
                                        <p:tgtEl>
                                          <p:spTgt spid="3">
                                            <p:txEl>
                                              <p:pRg st="1" end="1"/>
                                            </p:txEl>
                                          </p:spTgt>
                                        </p:tgtEl>
                                      </p:cBhvr>
                                    </p:animEffect>
                                  </p:childTnLst>
                                </p:cTn>
                              </p:par>
                            </p:childTnLst>
                          </p:cTn>
                        </p:par>
                        <p:par>
                          <p:cTn id="12" fill="hold">
                            <p:stCondLst>
                              <p:cond delay="1000"/>
                            </p:stCondLst>
                            <p:childTnLst>
                              <p:par>
                                <p:cTn id="13" presetID="18" presetClass="entr" presetSubtype="12"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strips(downLeft)">
                                      <p:cBhvr>
                                        <p:cTn id="15" dur="500"/>
                                        <p:tgtEl>
                                          <p:spTgt spid="3">
                                            <p:txEl>
                                              <p:pRg st="2" end="2"/>
                                            </p:txEl>
                                          </p:spTgt>
                                        </p:tgtEl>
                                      </p:cBhvr>
                                    </p:animEffect>
                                  </p:childTnLst>
                                </p:cTn>
                              </p:par>
                            </p:childTnLst>
                          </p:cTn>
                        </p:par>
                        <p:par>
                          <p:cTn id="16" fill="hold">
                            <p:stCondLst>
                              <p:cond delay="1500"/>
                            </p:stCondLst>
                            <p:childTnLst>
                              <p:par>
                                <p:cTn id="17" presetID="18" presetClass="entr" presetSubtype="12"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strips(downLeft)">
                                      <p:cBhvr>
                                        <p:cTn id="19" dur="500"/>
                                        <p:tgtEl>
                                          <p:spTgt spid="3">
                                            <p:txEl>
                                              <p:pRg st="3" end="3"/>
                                            </p:txEl>
                                          </p:spTgt>
                                        </p:tgtEl>
                                      </p:cBhvr>
                                    </p:animEffect>
                                  </p:childTnLst>
                                </p:cTn>
                              </p:par>
                            </p:childTnLst>
                          </p:cTn>
                        </p:par>
                        <p:par>
                          <p:cTn id="20" fill="hold">
                            <p:stCondLst>
                              <p:cond delay="2000"/>
                            </p:stCondLst>
                            <p:childTnLst>
                              <p:par>
                                <p:cTn id="21" presetID="18" presetClass="entr" presetSubtype="12" fill="hold"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strips(downLeft)">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214313" y="0"/>
            <a:ext cx="8715375" cy="7478713"/>
          </a:xfrm>
          <a:prstGeom prst="rect">
            <a:avLst/>
          </a:prstGeom>
          <a:noFill/>
          <a:ln w="9525">
            <a:noFill/>
            <a:miter lim="800000"/>
            <a:headEnd/>
            <a:tailEnd/>
          </a:ln>
        </p:spPr>
        <p:txBody>
          <a:bodyPr>
            <a:spAutoFit/>
          </a:bodyPr>
          <a:lstStyle/>
          <a:p>
            <a:r>
              <a:rPr lang="uk-UA" sz="3200" b="1" i="1"/>
              <a:t>                   Відсутність доброї їжі або </a:t>
            </a:r>
          </a:p>
          <a:p>
            <a:r>
              <a:rPr lang="uk-UA" sz="3200" b="1" i="1"/>
              <a:t>                  одягу його не бентежить: йому відоме вище щастя - хмеліти від «вересневого вечора» і «капарити вірші, згорнувшись у калачик». Він розуміється у зірках, як добрий селянин на своєму подвір'ї («як зозулясті кури, сокочуть в небі зорі»). Юнак - брат неба і його ворог. Таким і був Артюр Рембо - один із найнезвичайніших поетів світу, непосидючий, з важкою і навіть агресивною вдачею, бунтівник і волоцюга, «ясновидець» і творець нової поетичної мови.</a:t>
            </a:r>
            <a:endParaRPr lang="ru-RU" sz="3200" b="1" i="1"/>
          </a:p>
          <a:p>
            <a:endParaRPr lang="uk-UA" sz="3200" b="1" i="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Left)">
                                      <p:cBhvr>
                                        <p:cTn id="7" dur="500"/>
                                        <p:tgtEl>
                                          <p:spTgt spid="3">
                                            <p:txEl>
                                              <p:pRg st="0" end="0"/>
                                            </p:txEl>
                                          </p:spTgt>
                                        </p:tgtEl>
                                      </p:cBhvr>
                                    </p:animEffect>
                                  </p:childTnLst>
                                </p:cTn>
                              </p:par>
                            </p:childTnLst>
                          </p:cTn>
                        </p:par>
                        <p:par>
                          <p:cTn id="8" fill="hold">
                            <p:stCondLst>
                              <p:cond delay="500"/>
                            </p:stCondLst>
                            <p:childTnLst>
                              <p:par>
                                <p:cTn id="9" presetID="18" presetClass="entr" presetSubtype="12"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strips(downLeft)">
                                      <p:cBhvr>
                                        <p:cTn id="11"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285750" y="363538"/>
            <a:ext cx="8572500" cy="6494462"/>
          </a:xfrm>
          <a:prstGeom prst="rect">
            <a:avLst/>
          </a:prstGeom>
          <a:noFill/>
          <a:ln w="9525">
            <a:noFill/>
            <a:miter lim="800000"/>
            <a:headEnd/>
            <a:tailEnd/>
          </a:ln>
        </p:spPr>
        <p:txBody>
          <a:bodyPr>
            <a:spAutoFit/>
          </a:bodyPr>
          <a:lstStyle/>
          <a:p>
            <a:r>
              <a:rPr lang="uk-UA" sz="3200" b="1" i="1"/>
              <a:t>                 Способу життя Рембо </a:t>
            </a:r>
          </a:p>
          <a:p>
            <a:r>
              <a:rPr lang="uk-UA" sz="3200" b="1" i="1"/>
              <a:t>                 відповідали його погляди - радикальні й несподівані. Він був послідовним бунтівником і рішуче відмовлявся від усіх форм цивілізації, яку оголосив втіленням буржуазності. Із захватом юнак зустрів звістку про Паризьку комуну, а потім зі сльозами гніву й болю описав її поразку. У віршах Рембо висловлює співчуття тим, хто страждає: бідним, сиротам, робітникам, солдатам.</a:t>
            </a:r>
            <a:endParaRPr lang="ru-RU" sz="3200" b="1" i="1"/>
          </a:p>
          <a:p>
            <a:r>
              <a:rPr lang="uk-UA" sz="3200" b="1" i="1"/>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strips(downLeft)">
                                      <p:cBhvr>
                                        <p:cTn id="7" dur="500"/>
                                        <p:tgtEl>
                                          <p:spTgt spid="2">
                                            <p:txEl>
                                              <p:pRg st="0" end="0"/>
                                            </p:txEl>
                                          </p:spTgt>
                                        </p:tgtEl>
                                      </p:cBhvr>
                                    </p:animEffect>
                                  </p:childTnLst>
                                </p:cTn>
                              </p:par>
                            </p:childTnLst>
                          </p:cTn>
                        </p:par>
                        <p:par>
                          <p:cTn id="8" fill="hold">
                            <p:stCondLst>
                              <p:cond delay="500"/>
                            </p:stCondLst>
                            <p:childTnLst>
                              <p:par>
                                <p:cTn id="9" presetID="18" presetClass="entr" presetSubtype="12" fill="hold"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strips(downLeft)">
                                      <p:cBhvr>
                                        <p:cTn id="11" dur="500"/>
                                        <p:tgtEl>
                                          <p:spTgt spid="2">
                                            <p:txEl>
                                              <p:pRg st="1" end="1"/>
                                            </p:txEl>
                                          </p:spTgt>
                                        </p:tgtEl>
                                      </p:cBhvr>
                                    </p:animEffect>
                                  </p:childTnLst>
                                </p:cTn>
                              </p:par>
                            </p:childTnLst>
                          </p:cTn>
                        </p:par>
                        <p:par>
                          <p:cTn id="12" fill="hold">
                            <p:stCondLst>
                              <p:cond delay="1000"/>
                            </p:stCondLst>
                            <p:childTnLst>
                              <p:par>
                                <p:cTn id="13" presetID="18" presetClass="entr" presetSubtype="12" fill="hold" nodeType="after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strips(downLeft)">
                                      <p:cBhvr>
                                        <p:cTn id="15"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50" y="0"/>
            <a:ext cx="8572500" cy="6678613"/>
          </a:xfrm>
          <a:prstGeom prst="rect">
            <a:avLst/>
          </a:prstGeom>
          <a:noFill/>
        </p:spPr>
        <p:txBody>
          <a:bodyPr>
            <a:spAutoFit/>
          </a:bodyPr>
          <a:lstStyle/>
          <a:p>
            <a:pPr>
              <a:defRPr/>
            </a:pPr>
            <a:r>
              <a:rPr lang="uk-UA" sz="3200" b="1" i="1" dirty="0"/>
              <a:t>                  Типовим у цьому плані є вірш </a:t>
            </a:r>
          </a:p>
          <a:p>
            <a:pPr>
              <a:defRPr/>
            </a:pPr>
            <a:r>
              <a:rPr lang="uk-UA" sz="4400" b="1" i="1" dirty="0">
                <a:solidFill>
                  <a:srgbClr val="C00000"/>
                </a:solidFill>
                <a:effectLst>
                  <a:outerShdw blurRad="38100" dist="38100" dir="2700000" algn="tl">
                    <a:srgbClr val="000000">
                      <a:alpha val="43137"/>
                    </a:srgbClr>
                  </a:outerShdw>
                </a:effectLst>
              </a:rPr>
              <a:t>              «Руки Жанни-Марі».                </a:t>
            </a:r>
            <a:r>
              <a:rPr lang="uk-UA" sz="3200" b="1" i="1" dirty="0"/>
              <a:t>Поет обрав дуже ефектний спосіб показати дух класової ненависті. Він відмовляється від риторичних звинувачень і гучних промов, а зосереджується тільки на одній деталі — жіночі руки постають втіленням ненависті й помсти. Вони не звикли виконувати те, що виконують руки жінок: колисати немовля, пестити коханого, приносити дари Богові. І навіть працювати.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strips(downLeft)">
                                      <p:cBhvr>
                                        <p:cTn id="7" dur="500"/>
                                        <p:tgtEl>
                                          <p:spTgt spid="2">
                                            <p:txEl>
                                              <p:pRg st="0" end="0"/>
                                            </p:txEl>
                                          </p:spTgt>
                                        </p:tgtEl>
                                      </p:cBhvr>
                                    </p:animEffect>
                                  </p:childTnLst>
                                </p:cTn>
                              </p:par>
                            </p:childTnLst>
                          </p:cTn>
                        </p:par>
                        <p:par>
                          <p:cTn id="8" fill="hold">
                            <p:stCondLst>
                              <p:cond delay="500"/>
                            </p:stCondLst>
                            <p:childTnLst>
                              <p:par>
                                <p:cTn id="9" presetID="18" presetClass="entr" presetSubtype="12" fill="hold"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strips(downLeft)">
                                      <p:cBhvr>
                                        <p:cTn id="11"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285750" y="1285875"/>
            <a:ext cx="8572500" cy="2062163"/>
          </a:xfrm>
          <a:prstGeom prst="rect">
            <a:avLst/>
          </a:prstGeom>
          <a:noFill/>
          <a:ln w="9525">
            <a:noFill/>
            <a:miter lim="800000"/>
            <a:headEnd/>
            <a:tailEnd/>
          </a:ln>
        </p:spPr>
        <p:txBody>
          <a:bodyPr>
            <a:spAutoFit/>
          </a:bodyPr>
          <a:lstStyle/>
          <a:p>
            <a:r>
              <a:rPr lang="uk-UA" sz="3200" b="1" i="1"/>
              <a:t>               Руки - втілення народного </a:t>
            </a:r>
          </a:p>
          <a:p>
            <a:r>
              <a:rPr lang="uk-UA" sz="3200" b="1" i="1"/>
              <a:t>болю - створені лише для того, щоб сіяти смерть ворогам. Це руки Брінії, богинь помсти:</a:t>
            </a:r>
          </a:p>
        </p:txBody>
      </p:sp>
      <p:sp>
        <p:nvSpPr>
          <p:cNvPr id="3" name="TextBox 2"/>
          <p:cNvSpPr txBox="1">
            <a:spLocks noChangeArrowheads="1"/>
          </p:cNvSpPr>
          <p:nvPr/>
        </p:nvSpPr>
        <p:spPr bwMode="auto">
          <a:xfrm>
            <a:off x="857250" y="3533775"/>
            <a:ext cx="7929563" cy="3324225"/>
          </a:xfrm>
          <a:prstGeom prst="rect">
            <a:avLst/>
          </a:prstGeom>
          <a:noFill/>
          <a:ln w="9525">
            <a:noFill/>
            <a:miter lim="800000"/>
            <a:headEnd/>
            <a:tailEnd/>
          </a:ln>
        </p:spPr>
        <p:txBody>
          <a:bodyPr>
            <a:spAutoFit/>
          </a:bodyPr>
          <a:lstStyle/>
          <a:p>
            <a:r>
              <a:rPr lang="uk-UA" sz="4800" b="1" i="1">
                <a:latin typeface="Corbel" pitchFamily="34" charset="0"/>
              </a:rPr>
              <a:t>Зате вп'ялися б вам у шиї </a:t>
            </a:r>
            <a:endParaRPr lang="ru-RU" sz="4800" b="1" i="1">
              <a:latin typeface="Corbel" pitchFamily="34" charset="0"/>
            </a:endParaRPr>
          </a:p>
          <a:p>
            <a:r>
              <a:rPr lang="uk-UA" sz="4800" b="1" i="1">
                <a:latin typeface="Corbel" pitchFamily="34" charset="0"/>
              </a:rPr>
              <a:t>Ці сильні руки залюбки, </a:t>
            </a:r>
            <a:endParaRPr lang="ru-RU" sz="4800" b="1" i="1">
              <a:latin typeface="Corbel" pitchFamily="34" charset="0"/>
            </a:endParaRPr>
          </a:p>
          <a:p>
            <a:r>
              <a:rPr lang="uk-UA" sz="4800" b="1" i="1">
                <a:latin typeface="Corbel" pitchFamily="34" charset="0"/>
              </a:rPr>
              <a:t>Вони б вас всіх передушили, </a:t>
            </a:r>
            <a:endParaRPr lang="ru-RU" sz="4800" b="1" i="1">
              <a:latin typeface="Corbel" pitchFamily="34" charset="0"/>
            </a:endParaRPr>
          </a:p>
          <a:p>
            <a:r>
              <a:rPr lang="uk-UA" sz="4800" b="1" i="1">
                <a:latin typeface="Corbel" pitchFamily="34" charset="0"/>
              </a:rPr>
              <a:t>Нікчемні, пещені ляльки!</a:t>
            </a:r>
            <a:endParaRPr lang="ru-RU" sz="4800" b="1" i="1">
              <a:latin typeface="Corbel" pitchFamily="34" charset="0"/>
            </a:endParaRPr>
          </a:p>
          <a:p>
            <a:endParaRPr lang="uk-U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strips(downLeft)">
                                      <p:cBhvr>
                                        <p:cTn id="7" dur="500"/>
                                        <p:tgtEl>
                                          <p:spTgt spid="2">
                                            <p:txEl>
                                              <p:pRg st="0" end="0"/>
                                            </p:txEl>
                                          </p:spTgt>
                                        </p:tgtEl>
                                      </p:cBhvr>
                                    </p:animEffect>
                                  </p:childTnLst>
                                </p:cTn>
                              </p:par>
                            </p:childTnLst>
                          </p:cTn>
                        </p:par>
                        <p:par>
                          <p:cTn id="8" fill="hold">
                            <p:stCondLst>
                              <p:cond delay="500"/>
                            </p:stCondLst>
                            <p:childTnLst>
                              <p:par>
                                <p:cTn id="9" presetID="18" presetClass="entr" presetSubtype="12" fill="hold"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strips(downLeft)">
                                      <p:cBhvr>
                                        <p:cTn id="11" dur="500"/>
                                        <p:tgtEl>
                                          <p:spTgt spid="2">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214313" y="0"/>
            <a:ext cx="8715375" cy="6494463"/>
          </a:xfrm>
          <a:prstGeom prst="rect">
            <a:avLst/>
          </a:prstGeom>
          <a:noFill/>
          <a:ln w="9525">
            <a:noFill/>
            <a:miter lim="800000"/>
            <a:headEnd/>
            <a:tailEnd/>
          </a:ln>
        </p:spPr>
        <p:txBody>
          <a:bodyPr>
            <a:spAutoFit/>
          </a:bodyPr>
          <a:lstStyle/>
          <a:p>
            <a:r>
              <a:rPr lang="uk-UA" sz="3200" b="1" i="1"/>
              <a:t>                 Ось такі руки цілує поет </a:t>
            </a:r>
          </a:p>
          <a:p>
            <a:r>
              <a:rPr lang="uk-UA" sz="3200" b="1" i="1"/>
              <a:t>                «святими цілунками Бунтаря!». Вірш вражає своєю агресивністю, різкою, навантаженою негативною енергією лексикою. Це виклик світові, для якого поет, крім смерті, нічого не передбачає. </a:t>
            </a:r>
          </a:p>
          <a:p>
            <a:r>
              <a:rPr lang="uk-UA" sz="3200" b="1" i="1"/>
              <a:t>       Проте не варто думати, що Рембо серйозно переймався проблемами реформування соціальних інституцій. Підтримувати Комуну його примушувала не любов до комунарів, а ненависть до буржуа .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strips(downLeft)">
                                      <p:cBhvr>
                                        <p:cTn id="7" dur="500"/>
                                        <p:tgtEl>
                                          <p:spTgt spid="2">
                                            <p:txEl>
                                              <p:pRg st="0" end="0"/>
                                            </p:txEl>
                                          </p:spTgt>
                                        </p:tgtEl>
                                      </p:cBhvr>
                                    </p:animEffect>
                                  </p:childTnLst>
                                </p:cTn>
                              </p:par>
                            </p:childTnLst>
                          </p:cTn>
                        </p:par>
                        <p:par>
                          <p:cTn id="8" fill="hold">
                            <p:stCondLst>
                              <p:cond delay="500"/>
                            </p:stCondLst>
                            <p:childTnLst>
                              <p:par>
                                <p:cTn id="9" presetID="18" presetClass="entr" presetSubtype="12" fill="hold"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strips(downLeft)">
                                      <p:cBhvr>
                                        <p:cTn id="11" dur="500"/>
                                        <p:tgtEl>
                                          <p:spTgt spid="2">
                                            <p:txEl>
                                              <p:pRg st="1" end="1"/>
                                            </p:txEl>
                                          </p:spTgt>
                                        </p:tgtEl>
                                      </p:cBhvr>
                                    </p:animEffect>
                                  </p:childTnLst>
                                </p:cTn>
                              </p:par>
                            </p:childTnLst>
                          </p:cTn>
                        </p:par>
                        <p:par>
                          <p:cTn id="12" fill="hold">
                            <p:stCondLst>
                              <p:cond delay="1000"/>
                            </p:stCondLst>
                            <p:childTnLst>
                              <p:par>
                                <p:cTn id="13" presetID="18" presetClass="entr" presetSubtype="12" fill="hold" nodeType="after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strips(downLeft)">
                                      <p:cBhvr>
                                        <p:cTn id="15"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214313" y="0"/>
            <a:ext cx="8715375" cy="5016500"/>
          </a:xfrm>
          <a:prstGeom prst="rect">
            <a:avLst/>
          </a:prstGeom>
          <a:noFill/>
          <a:ln w="9525">
            <a:noFill/>
            <a:miter lim="800000"/>
            <a:headEnd/>
            <a:tailEnd/>
          </a:ln>
        </p:spPr>
        <p:txBody>
          <a:bodyPr>
            <a:spAutoFit/>
          </a:bodyPr>
          <a:lstStyle/>
          <a:p>
            <a:r>
              <a:rPr lang="uk-UA" sz="3200" b="1" i="1"/>
              <a:t>                  Він погоджувався </a:t>
            </a:r>
          </a:p>
          <a:p>
            <a:r>
              <a:rPr lang="uk-UA" sz="3200" b="1" i="1"/>
              <a:t>                підтримувати будь-які заходи, навіть найбезглуздіші, аби тільки знищити несправедливість у світі. Поет відкидає усе: релігію, мораль, будь-які цінності і прагне бути надлюдиною. Яке презирство відчувається в його зверненні до праведника — втілення фальшивої суспільної моралі:</a:t>
            </a:r>
          </a:p>
        </p:txBody>
      </p:sp>
      <p:sp>
        <p:nvSpPr>
          <p:cNvPr id="3" name="TextBox 2"/>
          <p:cNvSpPr txBox="1">
            <a:spLocks noChangeArrowheads="1"/>
          </p:cNvSpPr>
          <p:nvPr/>
        </p:nvSpPr>
        <p:spPr bwMode="auto">
          <a:xfrm>
            <a:off x="357188" y="5000625"/>
            <a:ext cx="8572500" cy="2092325"/>
          </a:xfrm>
          <a:prstGeom prst="rect">
            <a:avLst/>
          </a:prstGeom>
          <a:noFill/>
          <a:ln w="9525">
            <a:noFill/>
            <a:miter lim="800000"/>
            <a:headEnd/>
            <a:tailEnd/>
          </a:ln>
        </p:spPr>
        <p:txBody>
          <a:bodyPr>
            <a:spAutoFit/>
          </a:bodyPr>
          <a:lstStyle/>
          <a:p>
            <a:r>
              <a:rPr lang="uk-UA" sz="2800" b="1" i="1">
                <a:latin typeface="Corbel" pitchFamily="34" charset="0"/>
              </a:rPr>
              <a:t>І стопи Божественні мене хай топчуть без вагань!</a:t>
            </a:r>
            <a:endParaRPr lang="ru-RU" sz="2800" b="1" i="1">
              <a:latin typeface="Corbel" pitchFamily="34" charset="0"/>
            </a:endParaRPr>
          </a:p>
          <a:p>
            <a:r>
              <a:rPr lang="uk-UA" sz="2800" b="1" i="1">
                <a:latin typeface="Corbel" pitchFamily="34" charset="0"/>
              </a:rPr>
              <a:t>У тебе в гнидах чуб, їх повно до хвороби! </a:t>
            </a:r>
            <a:endParaRPr lang="ru-RU" sz="2800" b="1" i="1">
              <a:latin typeface="Corbel" pitchFamily="34" charset="0"/>
            </a:endParaRPr>
          </a:p>
          <a:p>
            <a:r>
              <a:rPr lang="uk-UA" sz="2800" b="1" i="1">
                <a:latin typeface="Corbel" pitchFamily="34" charset="0"/>
              </a:rPr>
              <a:t>Сократи і Христи, Святі й Блаженні, твань! </a:t>
            </a:r>
            <a:endParaRPr lang="ru-RU" sz="2800" b="1" i="1">
              <a:latin typeface="Corbel" pitchFamily="34" charset="0"/>
            </a:endParaRPr>
          </a:p>
          <a:p>
            <a:r>
              <a:rPr lang="uk-UA" sz="2800" b="1" i="1">
                <a:latin typeface="Corbel" pitchFamily="34" charset="0"/>
              </a:rPr>
              <a:t>Ви перед Проклятим схиліться для шаноби!</a:t>
            </a:r>
            <a:endParaRPr lang="ru-RU" sz="2800" b="1" i="1">
              <a:latin typeface="Corbel" pitchFamily="34" charset="0"/>
            </a:endParaRPr>
          </a:p>
          <a:p>
            <a:endParaRPr lang="uk-U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strips(downLeft)">
                                      <p:cBhvr>
                                        <p:cTn id="7" dur="500"/>
                                        <p:tgtEl>
                                          <p:spTgt spid="2">
                                            <p:txEl>
                                              <p:pRg st="0" end="0"/>
                                            </p:txEl>
                                          </p:spTgt>
                                        </p:tgtEl>
                                      </p:cBhvr>
                                    </p:animEffect>
                                  </p:childTnLst>
                                </p:cTn>
                              </p:par>
                            </p:childTnLst>
                          </p:cTn>
                        </p:par>
                        <p:par>
                          <p:cTn id="8" fill="hold">
                            <p:stCondLst>
                              <p:cond delay="500"/>
                            </p:stCondLst>
                            <p:childTnLst>
                              <p:par>
                                <p:cTn id="9" presetID="18" presetClass="entr" presetSubtype="12" fill="hold"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strips(downLeft)">
                                      <p:cBhvr>
                                        <p:cTn id="11" dur="500"/>
                                        <p:tgtEl>
                                          <p:spTgt spid="2">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 calcmode="lin" valueType="num">
                                      <p:cBhvr additive="base">
                                        <p:cTn id="16"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additive="base">
                                        <p:cTn id="20"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1" end="1"/>
                                            </p:txEl>
                                          </p:spTgt>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additive="base">
                                        <p:cTn id="2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214313" y="500063"/>
            <a:ext cx="8643937" cy="6002337"/>
          </a:xfrm>
          <a:prstGeom prst="rect">
            <a:avLst/>
          </a:prstGeom>
          <a:noFill/>
          <a:ln w="9525">
            <a:noFill/>
            <a:miter lim="800000"/>
            <a:headEnd/>
            <a:tailEnd/>
          </a:ln>
        </p:spPr>
        <p:txBody>
          <a:bodyPr>
            <a:spAutoFit/>
          </a:bodyPr>
          <a:lstStyle/>
          <a:p>
            <a:r>
              <a:rPr lang="uk-UA" sz="3200" b="1" i="1"/>
              <a:t>                 Протягом наступних п'яти </a:t>
            </a:r>
          </a:p>
          <a:p>
            <a:r>
              <a:rPr lang="uk-UA" sz="3200" b="1" i="1"/>
              <a:t>                років Артюр Рембо цілком віддається творчості, більшу частину часу мандруючи з Полем Верленом північною Європою, їхні стосунки припиняються після 10 липня 1873 року, коли Верлен поранив свого друга пострілом з револьвера і потрапив до в'язниці. Поети зустрічаються востаннє 1875 р. у Штутгарті, щоб розійтися назавжди. Десь у цей період Рембо вирішує кинути писати вірші.</a:t>
            </a:r>
            <a:endParaRPr lang="ru-RU" sz="3200" b="1" i="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strips(downLeft)">
                                      <p:cBhvr>
                                        <p:cTn id="7" dur="500"/>
                                        <p:tgtEl>
                                          <p:spTgt spid="2">
                                            <p:txEl>
                                              <p:pRg st="0" end="0"/>
                                            </p:txEl>
                                          </p:spTgt>
                                        </p:tgtEl>
                                      </p:cBhvr>
                                    </p:animEffect>
                                  </p:childTnLst>
                                </p:cTn>
                              </p:par>
                              <p:par>
                                <p:cTn id="8" presetID="18" presetClass="entr" presetSubtype="12"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strips(downLeft)">
                                      <p:cBhvr>
                                        <p:cTn id="10"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500063" y="571500"/>
            <a:ext cx="8429625" cy="5724525"/>
          </a:xfrm>
          <a:prstGeom prst="rect">
            <a:avLst/>
          </a:prstGeom>
          <a:noFill/>
          <a:ln w="9525">
            <a:noFill/>
            <a:miter lim="800000"/>
            <a:headEnd/>
            <a:tailEnd/>
          </a:ln>
        </p:spPr>
        <p:txBody>
          <a:bodyPr>
            <a:spAutoFit/>
          </a:bodyPr>
          <a:lstStyle/>
          <a:p>
            <a:pPr algn="r"/>
            <a:r>
              <a:rPr lang="uk-UA" sz="5400" b="1"/>
              <a:t>Особливості поетики П.Верлена</a:t>
            </a:r>
            <a:endParaRPr lang="ru-RU" sz="5400" b="1"/>
          </a:p>
          <a:p>
            <a:r>
              <a:rPr lang="uk-UA" sz="4800"/>
              <a:t> </a:t>
            </a:r>
            <a:endParaRPr lang="ru-RU" sz="4800"/>
          </a:p>
          <a:p>
            <a:r>
              <a:rPr lang="uk-UA" sz="4800"/>
              <a:t>1. Модернізм. </a:t>
            </a:r>
            <a:endParaRPr lang="ru-RU" sz="4800"/>
          </a:p>
          <a:p>
            <a:r>
              <a:rPr lang="uk-UA" sz="4800"/>
              <a:t>2. Сугестивна лірика. </a:t>
            </a:r>
            <a:endParaRPr lang="ru-RU" sz="4800"/>
          </a:p>
          <a:p>
            <a:r>
              <a:rPr lang="uk-UA" sz="4800"/>
              <a:t>3. Імпресіонізм і символізм </a:t>
            </a:r>
            <a:endParaRPr lang="ru-RU" sz="4800"/>
          </a:p>
          <a:p>
            <a:r>
              <a:rPr lang="uk-UA" sz="4800"/>
              <a:t>4. Мелодійність</a:t>
            </a:r>
            <a:r>
              <a:rPr lang="uk-UA" sz="4400"/>
              <a:t>. </a:t>
            </a:r>
            <a:endParaRPr lang="ru-RU" sz="4400"/>
          </a:p>
          <a:p>
            <a:endParaRPr lang="uk-U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strips(down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strips(downLeft)">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strips(downLeft)">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strips(downLeft)">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strips(downLeft)">
                                      <p:cBhvr>
                                        <p:cTn id="27"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214313" y="0"/>
            <a:ext cx="8643937" cy="6494463"/>
          </a:xfrm>
          <a:prstGeom prst="rect">
            <a:avLst/>
          </a:prstGeom>
          <a:noFill/>
          <a:ln w="9525">
            <a:noFill/>
            <a:miter lim="800000"/>
            <a:headEnd/>
            <a:tailEnd/>
          </a:ln>
        </p:spPr>
        <p:txBody>
          <a:bodyPr>
            <a:spAutoFit/>
          </a:bodyPr>
          <a:lstStyle/>
          <a:p>
            <a:r>
              <a:rPr lang="uk-UA" sz="3200" b="1" i="1" dirty="0"/>
              <a:t>                Після розриву стосунків із </a:t>
            </a:r>
          </a:p>
          <a:p>
            <a:r>
              <a:rPr lang="uk-UA" sz="3200" b="1" i="1" dirty="0"/>
              <a:t>               Верленом, Рембо охопила глибока духовна криза. Він розчарувався в силі слова як засобу перебудови Всесвіту. Подальша доля його віршів поета більше не цікавить, а про те, що став </a:t>
            </a:r>
            <a:r>
              <a:rPr lang="uk-UA" sz="3200" b="1" i="1" dirty="0" err="1" smtClean="0"/>
              <a:t>відоий</a:t>
            </a:r>
            <a:r>
              <a:rPr lang="uk-UA" sz="3200" b="1" i="1" dirty="0" smtClean="0"/>
              <a:t> </a:t>
            </a:r>
            <a:r>
              <a:rPr lang="uk-UA" sz="3200" b="1" i="1" dirty="0"/>
              <a:t>, він майже нічого не знає. </a:t>
            </a:r>
          </a:p>
          <a:p>
            <a:r>
              <a:rPr lang="uk-UA" sz="3200" b="1" i="1" dirty="0"/>
              <a:t>      А.Рембо розпочинає другий етап своїх авантюр - цього разу земних: вирішує назавжди переселитися з Європи на Схід або до Африки. Проте не так легко було видертися з цупких обіймів Старого Світу. </a:t>
            </a:r>
            <a:endParaRPr lang="uk-U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strips(downLeft)">
                                      <p:cBhvr>
                                        <p:cTn id="7" dur="500"/>
                                        <p:tgtEl>
                                          <p:spTgt spid="2">
                                            <p:txEl>
                                              <p:pRg st="0" end="0"/>
                                            </p:txEl>
                                          </p:spTgt>
                                        </p:tgtEl>
                                      </p:cBhvr>
                                    </p:animEffect>
                                  </p:childTnLst>
                                </p:cTn>
                              </p:par>
                              <p:par>
                                <p:cTn id="8" presetID="18" presetClass="entr" presetSubtype="12"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strips(downLeft)">
                                      <p:cBhvr>
                                        <p:cTn id="10" dur="500"/>
                                        <p:tgtEl>
                                          <p:spTgt spid="2">
                                            <p:txEl>
                                              <p:pRg st="1" end="1"/>
                                            </p:txEl>
                                          </p:spTgt>
                                        </p:tgtEl>
                                      </p:cBhvr>
                                    </p:animEffect>
                                  </p:childTnLst>
                                </p:cTn>
                              </p:par>
                              <p:par>
                                <p:cTn id="11" presetID="18" presetClass="entr" presetSubtype="12"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strips(downLeft)">
                                      <p:cBhvr>
                                        <p:cTn id="13"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214313" y="928688"/>
            <a:ext cx="8643937" cy="5508625"/>
          </a:xfrm>
          <a:prstGeom prst="rect">
            <a:avLst/>
          </a:prstGeom>
          <a:noFill/>
          <a:ln w="9525">
            <a:noFill/>
            <a:miter lim="800000"/>
            <a:headEnd/>
            <a:tailEnd/>
          </a:ln>
        </p:spPr>
        <p:txBody>
          <a:bodyPr>
            <a:spAutoFit/>
          </a:bodyPr>
          <a:lstStyle/>
          <a:p>
            <a:r>
              <a:rPr lang="uk-UA" sz="3200" b="1" i="1"/>
              <a:t>                П'ять років Рембо поривався</a:t>
            </a:r>
          </a:p>
          <a:p>
            <a:r>
              <a:rPr lang="uk-UA" sz="3200" b="1" i="1"/>
              <a:t>                втекти, але, рухаючись зачарованим колом, знову і знову опинявся в Шарлевілі, на фермі матері.</a:t>
            </a:r>
          </a:p>
          <a:p>
            <a:r>
              <a:rPr lang="uk-UA" sz="3200" b="1" i="1"/>
              <a:t>    1875 р., зустрівшись з Верленом і жорстоко посварившись із ним, він пішки іде до Швейцарії, потім до Італії, аби втекти на Схід. Здійснити цей намір завадив йому сонячний удар - хворий і втомлений, він змушений повернутися до Шарлевіля. </a:t>
            </a:r>
            <a:endParaRPr lang="uk-UA" b="1" i="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strips(downLeft)">
                                      <p:cBhvr>
                                        <p:cTn id="7" dur="500"/>
                                        <p:tgtEl>
                                          <p:spTgt spid="2">
                                            <p:txEl>
                                              <p:pRg st="0" end="0"/>
                                            </p:txEl>
                                          </p:spTgt>
                                        </p:tgtEl>
                                      </p:cBhvr>
                                    </p:animEffect>
                                  </p:childTnLst>
                                </p:cTn>
                              </p:par>
                              <p:par>
                                <p:cTn id="8" presetID="18" presetClass="entr" presetSubtype="12"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strips(downLeft)">
                                      <p:cBhvr>
                                        <p:cTn id="10" dur="500"/>
                                        <p:tgtEl>
                                          <p:spTgt spid="2">
                                            <p:txEl>
                                              <p:pRg st="1" end="1"/>
                                            </p:txEl>
                                          </p:spTgt>
                                        </p:tgtEl>
                                      </p:cBhvr>
                                    </p:animEffect>
                                  </p:childTnLst>
                                </p:cTn>
                              </p:par>
                              <p:par>
                                <p:cTn id="11" presetID="18" presetClass="entr" presetSubtype="12"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strips(downLeft)">
                                      <p:cBhvr>
                                        <p:cTn id="13"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214313" y="0"/>
            <a:ext cx="8643937" cy="6986588"/>
          </a:xfrm>
          <a:prstGeom prst="rect">
            <a:avLst/>
          </a:prstGeom>
          <a:noFill/>
          <a:ln w="9525">
            <a:noFill/>
            <a:miter lim="800000"/>
            <a:headEnd/>
            <a:tailEnd/>
          </a:ln>
        </p:spPr>
        <p:txBody>
          <a:bodyPr>
            <a:spAutoFit/>
          </a:bodyPr>
          <a:lstStyle/>
          <a:p>
            <a:r>
              <a:rPr lang="uk-UA" sz="3200" b="1" i="1"/>
              <a:t>                    Влітку 1876 р. у складі </a:t>
            </a:r>
          </a:p>
          <a:p>
            <a:r>
              <a:rPr lang="uk-UA" sz="3200" b="1" i="1"/>
              <a:t>                   голландських військ А.Рембо перебуває на острові Ява, але його кар'єра солдата триває тільки два тижні - він дезертирує і повертається до рідного міста. 1877 р. спробував дістатися до Росії: під Віднем поета пограбували, і йому нічого не залишилося, як знову повернутися до Шарлевіля. Того ж року він подорожує з мандрівним цирком Німеччиною, Данією, Швецією. З останньої країни А.Рембо було вислано додому, але його це не зупиняє. </a:t>
            </a:r>
            <a:endParaRPr lang="uk-UA" b="1" i="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strips(downLeft)">
                                      <p:cBhvr>
                                        <p:cTn id="7" dur="500"/>
                                        <p:tgtEl>
                                          <p:spTgt spid="2">
                                            <p:txEl>
                                              <p:pRg st="0" end="0"/>
                                            </p:txEl>
                                          </p:spTgt>
                                        </p:tgtEl>
                                      </p:cBhvr>
                                    </p:animEffect>
                                  </p:childTnLst>
                                </p:cTn>
                              </p:par>
                              <p:par>
                                <p:cTn id="8" presetID="18" presetClass="entr" presetSubtype="12"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strips(downLeft)">
                                      <p:cBhvr>
                                        <p:cTn id="10"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214313" y="428625"/>
            <a:ext cx="8643937" cy="6002338"/>
          </a:xfrm>
          <a:prstGeom prst="rect">
            <a:avLst/>
          </a:prstGeom>
          <a:noFill/>
          <a:ln w="9525">
            <a:noFill/>
            <a:miter lim="800000"/>
            <a:headEnd/>
            <a:tailEnd/>
          </a:ln>
        </p:spPr>
        <p:txBody>
          <a:bodyPr>
            <a:spAutoFit/>
          </a:bodyPr>
          <a:lstStyle/>
          <a:p>
            <a:r>
              <a:rPr lang="uk-UA" sz="3200" b="1" i="1"/>
              <a:t>                Поет наймається </a:t>
            </a:r>
          </a:p>
          <a:p>
            <a:r>
              <a:rPr lang="uk-UA" sz="3200" b="1" i="1"/>
              <a:t>                вантажником на корабель у Марселі та відпливає до Олександрії. Ще раз хвороба стає на заваді, і він знову повертається до Шарлевіля. У 1878 р. А.Рембо зробив дві невдалі спроби потрапити на Схід - перша через Гамбург, а друга, коли він пішки восени перетнув Альпи, потрапив до Генуї, а звідти на Кіпр. Там поет захворів і 1879 р. знову повернувся до Шарлевіля. </a:t>
            </a:r>
            <a:endParaRPr lang="uk-UA" b="1" i="1"/>
          </a:p>
        </p:txBody>
      </p:sp>
      <p:pic>
        <p:nvPicPr>
          <p:cNvPr id="4098" name="Picture 2"/>
          <p:cNvPicPr>
            <a:picLocks noChangeAspect="1" noChangeArrowheads="1"/>
          </p:cNvPicPr>
          <p:nvPr/>
        </p:nvPicPr>
        <p:blipFill>
          <a:blip r:embed="rId2"/>
          <a:srcRect/>
          <a:stretch>
            <a:fillRect/>
          </a:stretch>
        </p:blipFill>
        <p:spPr bwMode="auto">
          <a:xfrm>
            <a:off x="0" y="0"/>
            <a:ext cx="9309100" cy="685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strips(downLeft)">
                                      <p:cBhvr>
                                        <p:cTn id="7" dur="500"/>
                                        <p:tgtEl>
                                          <p:spTgt spid="2">
                                            <p:txEl>
                                              <p:pRg st="0" end="0"/>
                                            </p:txEl>
                                          </p:spTgt>
                                        </p:tgtEl>
                                      </p:cBhvr>
                                    </p:animEffect>
                                  </p:childTnLst>
                                </p:cTn>
                              </p:par>
                              <p:par>
                                <p:cTn id="8" presetID="18" presetClass="entr" presetSubtype="12"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strips(downLeft)">
                                      <p:cBhvr>
                                        <p:cTn id="10" dur="500"/>
                                        <p:tgtEl>
                                          <p:spTgt spid="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nodeType="clickEffect">
                                  <p:stCondLst>
                                    <p:cond delay="0"/>
                                  </p:stCondLst>
                                  <p:childTnLst>
                                    <p:set>
                                      <p:cBhvr>
                                        <p:cTn id="14" dur="1" fill="hold">
                                          <p:stCondLst>
                                            <p:cond delay="0"/>
                                          </p:stCondLst>
                                        </p:cTn>
                                        <p:tgtEl>
                                          <p:spTgt spid="4098"/>
                                        </p:tgtEl>
                                        <p:attrNameLst>
                                          <p:attrName>style.visibility</p:attrName>
                                        </p:attrNameLst>
                                      </p:cBhvr>
                                      <p:to>
                                        <p:strVal val="visible"/>
                                      </p:to>
                                    </p:set>
                                    <p:anim to="" calcmode="lin" valueType="num">
                                      <p:cBhvr>
                                        <p:cTn id="15" dur="1" fill="hold"/>
                                        <p:tgtEl>
                                          <p:spTgt spid="4098"/>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214313" y="363538"/>
            <a:ext cx="8643937" cy="6494462"/>
          </a:xfrm>
          <a:prstGeom prst="rect">
            <a:avLst/>
          </a:prstGeom>
          <a:noFill/>
          <a:ln w="9525">
            <a:noFill/>
            <a:miter lim="800000"/>
            <a:headEnd/>
            <a:tailEnd/>
          </a:ln>
        </p:spPr>
        <p:txBody>
          <a:bodyPr>
            <a:spAutoFit/>
          </a:bodyPr>
          <a:lstStyle/>
          <a:p>
            <a:r>
              <a:rPr lang="uk-UA" sz="3200" b="1" i="1"/>
              <a:t>                  І тільки 1880 р. він зміг </a:t>
            </a:r>
          </a:p>
          <a:p>
            <a:r>
              <a:rPr lang="uk-UA" sz="3200" b="1" i="1"/>
              <a:t>                 відірватися від Європи: попрацювавши деякий час на будівництві на Кіпрі, стає агентом у фірмі, що торгувала в Ємені, Сомалі та Ефіопії. Двадцять разів А.Рембо ходив з караванами до сучасної Аддис-Абеби, але все ж таки йому судилося повернутися до Франції — аби зустріти свою смерть. Навесні 1891 р. у нього утворилася пухлина у правому коліні, і його вивезли до Марселя, де згодом ампутували ногу. </a:t>
            </a:r>
            <a:endParaRPr lang="uk-UA" b="1" i="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strips(downLeft)">
                                      <p:cBhvr>
                                        <p:cTn id="7" dur="500"/>
                                        <p:tgtEl>
                                          <p:spTgt spid="2">
                                            <p:txEl>
                                              <p:pRg st="0" end="0"/>
                                            </p:txEl>
                                          </p:spTgt>
                                        </p:tgtEl>
                                      </p:cBhvr>
                                    </p:animEffect>
                                  </p:childTnLst>
                                </p:cTn>
                              </p:par>
                              <p:par>
                                <p:cTn id="8" presetID="18" presetClass="entr" presetSubtype="12"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strips(downLeft)">
                                      <p:cBhvr>
                                        <p:cTn id="10"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285750" y="1071563"/>
            <a:ext cx="8643938" cy="3046412"/>
          </a:xfrm>
          <a:prstGeom prst="rect">
            <a:avLst/>
          </a:prstGeom>
          <a:noFill/>
          <a:ln w="9525">
            <a:noFill/>
            <a:miter lim="800000"/>
            <a:headEnd/>
            <a:tailEnd/>
          </a:ln>
        </p:spPr>
        <p:txBody>
          <a:bodyPr>
            <a:spAutoFit/>
          </a:bodyPr>
          <a:lstStyle/>
          <a:p>
            <a:r>
              <a:rPr lang="uk-UA" sz="3200" b="1" i="1"/>
              <a:t>                  Операція, що була зроблена </a:t>
            </a:r>
          </a:p>
          <a:p>
            <a:r>
              <a:rPr lang="uk-UA" sz="3200" b="1" i="1"/>
              <a:t>                  надто пізно, не врятувала поета. Лікар записав у книзі реєстрації померлих: «10 листопада 1891 р. у віці 37 років пішов з життя негоціант Артюр Рембо».</a:t>
            </a:r>
            <a:endParaRPr lang="ru-RU" sz="3200" b="1" i="1"/>
          </a:p>
        </p:txBody>
      </p:sp>
      <p:pic>
        <p:nvPicPr>
          <p:cNvPr id="10242" name="Picture 2"/>
          <p:cNvPicPr>
            <a:picLocks noChangeAspect="1" noChangeArrowheads="1"/>
          </p:cNvPicPr>
          <p:nvPr/>
        </p:nvPicPr>
        <p:blipFill>
          <a:blip r:embed="rId2"/>
          <a:srcRect/>
          <a:stretch>
            <a:fillRect/>
          </a:stretch>
        </p:blipFill>
        <p:spPr bwMode="auto">
          <a:xfrm>
            <a:off x="1979712" y="4232717"/>
            <a:ext cx="4929188" cy="25654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strips(downLeft)">
                                      <p:cBhvr>
                                        <p:cTn id="7" dur="500"/>
                                        <p:tgtEl>
                                          <p:spTgt spid="2">
                                            <p:txEl>
                                              <p:pRg st="0" end="0"/>
                                            </p:txEl>
                                          </p:spTgt>
                                        </p:tgtEl>
                                      </p:cBhvr>
                                    </p:animEffect>
                                  </p:childTnLst>
                                </p:cTn>
                              </p:par>
                              <p:par>
                                <p:cTn id="8" presetID="18" presetClass="entr" presetSubtype="12"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strips(downLeft)">
                                      <p:cBhvr>
                                        <p:cTn id="10" dur="500"/>
                                        <p:tgtEl>
                                          <p:spTgt spid="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nodeType="clickEffect">
                                  <p:stCondLst>
                                    <p:cond delay="0"/>
                                  </p:stCondLst>
                                  <p:childTnLst>
                                    <p:set>
                                      <p:cBhvr>
                                        <p:cTn id="14" dur="1" fill="hold">
                                          <p:stCondLst>
                                            <p:cond delay="0"/>
                                          </p:stCondLst>
                                        </p:cTn>
                                        <p:tgtEl>
                                          <p:spTgt spid="10242"/>
                                        </p:tgtEl>
                                        <p:attrNameLst>
                                          <p:attrName>style.visibility</p:attrName>
                                        </p:attrNameLst>
                                      </p:cBhvr>
                                      <p:to>
                                        <p:strVal val="visible"/>
                                      </p:to>
                                    </p:set>
                                    <p:anim to="" calcmode="lin" valueType="num">
                                      <p:cBhvr>
                                        <p:cTn id="15" dur="1" fill="hold"/>
                                        <p:tgtEl>
                                          <p:spTgt spid="10242"/>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313" y="0"/>
            <a:ext cx="8643937" cy="6862763"/>
          </a:xfrm>
          <a:prstGeom prst="rect">
            <a:avLst/>
          </a:prstGeom>
          <a:noFill/>
        </p:spPr>
        <p:txBody>
          <a:bodyPr>
            <a:spAutoFit/>
          </a:bodyPr>
          <a:lstStyle/>
          <a:p>
            <a:pPr>
              <a:defRPr/>
            </a:pPr>
            <a:r>
              <a:rPr lang="uk-UA" sz="3200" b="1" i="1" dirty="0"/>
              <a:t>                  Рембо створював вірші лише</a:t>
            </a:r>
          </a:p>
          <a:p>
            <a:pPr>
              <a:defRPr/>
            </a:pPr>
            <a:r>
              <a:rPr lang="uk-UA" sz="3200" b="1" i="1" dirty="0"/>
              <a:t>                 протягом кількох років - це, мабуть, найбільш вражаючий факт його творчої біографії. 1870 р. він показує свої перші спроби вчителю риторики Жоржу </a:t>
            </a:r>
            <a:r>
              <a:rPr lang="uk-UA" sz="3200" b="1" i="1" dirty="0" err="1"/>
              <a:t>Ізамбару</a:t>
            </a:r>
            <a:r>
              <a:rPr lang="uk-UA" sz="3200" b="1" i="1" dirty="0"/>
              <a:t>, який одразу помітив, що перед ним непересічний талант, який потребує підтримки, і по­радив йому продовжувати писати. Його доробок зовсім невеликий: кілька десятків поезій і дві збірки віршів у прозі – </a:t>
            </a:r>
          </a:p>
          <a:p>
            <a:pPr>
              <a:defRPr/>
            </a:pPr>
            <a:r>
              <a:rPr lang="uk-UA" sz="4400" b="1" i="1" dirty="0">
                <a:solidFill>
                  <a:srgbClr val="C00000"/>
                </a:solidFill>
                <a:effectLst>
                  <a:outerShdw blurRad="38100" dist="38100" dir="2700000" algn="tl">
                    <a:srgbClr val="000000">
                      <a:alpha val="43137"/>
                    </a:srgbClr>
                  </a:outerShdw>
                </a:effectLst>
              </a:rPr>
              <a:t>«Осяяння» </a:t>
            </a:r>
            <a:r>
              <a:rPr lang="uk-UA" sz="3200" b="1" i="1" dirty="0"/>
              <a:t>і </a:t>
            </a:r>
            <a:r>
              <a:rPr lang="uk-UA" sz="4400" b="1" i="1" dirty="0">
                <a:solidFill>
                  <a:srgbClr val="C00000"/>
                </a:solidFill>
                <a:effectLst>
                  <a:outerShdw blurRad="38100" dist="38100" dir="2700000" algn="tl">
                    <a:srgbClr val="000000">
                      <a:alpha val="43137"/>
                    </a:srgbClr>
                  </a:outerShdw>
                </a:effectLst>
              </a:rPr>
              <a:t>«Сезон у пеклі».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strips(downLeft)">
                                      <p:cBhvr>
                                        <p:cTn id="7" dur="500"/>
                                        <p:tgtEl>
                                          <p:spTgt spid="2">
                                            <p:txEl>
                                              <p:pRg st="0" end="0"/>
                                            </p:txEl>
                                          </p:spTgt>
                                        </p:tgtEl>
                                      </p:cBhvr>
                                    </p:animEffect>
                                  </p:childTnLst>
                                </p:cTn>
                              </p:par>
                              <p:par>
                                <p:cTn id="8" presetID="18" presetClass="entr" presetSubtype="12"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strips(downLeft)">
                                      <p:cBhvr>
                                        <p:cTn id="10" dur="500"/>
                                        <p:tgtEl>
                                          <p:spTgt spid="2">
                                            <p:txEl>
                                              <p:pRg st="1" end="1"/>
                                            </p:txEl>
                                          </p:spTgt>
                                        </p:tgtEl>
                                      </p:cBhvr>
                                    </p:animEffect>
                                  </p:childTnLst>
                                </p:cTn>
                              </p:par>
                              <p:par>
                                <p:cTn id="11" presetID="18" presetClass="entr" presetSubtype="12"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strips(downLeft)">
                                      <p:cBhvr>
                                        <p:cTn id="13"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285750" y="571500"/>
            <a:ext cx="8643938" cy="7756525"/>
          </a:xfrm>
          <a:prstGeom prst="rect">
            <a:avLst/>
          </a:prstGeom>
          <a:noFill/>
          <a:ln w="9525">
            <a:noFill/>
            <a:miter lim="800000"/>
            <a:headEnd/>
            <a:tailEnd/>
          </a:ln>
        </p:spPr>
        <p:txBody>
          <a:bodyPr>
            <a:spAutoFit/>
          </a:bodyPr>
          <a:lstStyle/>
          <a:p>
            <a:r>
              <a:rPr lang="uk-UA" sz="3200" b="1" i="1"/>
              <a:t>                За життя він опублікував два</a:t>
            </a:r>
          </a:p>
          <a:p>
            <a:r>
              <a:rPr lang="uk-UA" sz="3200" b="1" i="1"/>
              <a:t>                чи три вірші та свою останню книжку «Сезон у пеклі», яку ніхто не хотів купувати. Але й те, що було Артюром Рембо зроблено, без перебільшення можна вважати революцією в поезії.</a:t>
            </a:r>
            <a:endParaRPr lang="ru-RU" sz="3200" b="1" i="1"/>
          </a:p>
          <a:p>
            <a:r>
              <a:rPr lang="uk-UA" sz="3200" b="1" i="1"/>
              <a:t>    Всесвітня слава прийшла до поета після смерті. Ім'я А.Рембо стало символом світового поетичного авангарду. Без Рембо не було б великої поетичної революції  ХХ століття.</a:t>
            </a:r>
            <a:endParaRPr lang="ru-RU" sz="3200" b="1" i="1"/>
          </a:p>
          <a:p>
            <a:endParaRPr lang="ru-RU" sz="3200" b="1" i="1"/>
          </a:p>
          <a:p>
            <a:endParaRPr lang="ru-RU" sz="3200" b="1" i="1"/>
          </a:p>
          <a:p>
            <a:endParaRPr lang="ru-RU" sz="3200" b="1" i="1"/>
          </a:p>
          <a:p>
            <a:endParaRPr lang="uk-UA" b="1" i="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strips(downLeft)">
                                      <p:cBhvr>
                                        <p:cTn id="7" dur="500"/>
                                        <p:tgtEl>
                                          <p:spTgt spid="2">
                                            <p:txEl>
                                              <p:pRg st="0" end="0"/>
                                            </p:txEl>
                                          </p:spTgt>
                                        </p:tgtEl>
                                      </p:cBhvr>
                                    </p:animEffect>
                                  </p:childTnLst>
                                </p:cTn>
                              </p:par>
                              <p:par>
                                <p:cTn id="8" presetID="18" presetClass="entr" presetSubtype="12"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strips(downLeft)">
                                      <p:cBhvr>
                                        <p:cTn id="10" dur="500"/>
                                        <p:tgtEl>
                                          <p:spTgt spid="2">
                                            <p:txEl>
                                              <p:pRg st="1" end="1"/>
                                            </p:txEl>
                                          </p:spTgt>
                                        </p:tgtEl>
                                      </p:cBhvr>
                                    </p:animEffect>
                                  </p:childTnLst>
                                </p:cTn>
                              </p:par>
                              <p:par>
                                <p:cTn id="11" presetID="18" presetClass="entr" presetSubtype="12"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strips(downLeft)">
                                      <p:cBhvr>
                                        <p:cTn id="13"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85984" y="214290"/>
            <a:ext cx="6409640" cy="1323439"/>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ru-RU" sz="8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r>
              <a:rPr lang="ru-RU" sz="80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Голосівки</a:t>
            </a:r>
            <a:r>
              <a:rPr lang="ru-RU" sz="8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p>
        </p:txBody>
      </p:sp>
      <p:sp>
        <p:nvSpPr>
          <p:cNvPr id="3" name="TextBox 2"/>
          <p:cNvSpPr txBox="1">
            <a:spLocks noChangeArrowheads="1"/>
          </p:cNvSpPr>
          <p:nvPr/>
        </p:nvSpPr>
        <p:spPr bwMode="auto">
          <a:xfrm>
            <a:off x="285750" y="1571625"/>
            <a:ext cx="8572500" cy="5016500"/>
          </a:xfrm>
          <a:prstGeom prst="rect">
            <a:avLst/>
          </a:prstGeom>
          <a:noFill/>
          <a:ln w="9525">
            <a:noFill/>
            <a:miter lim="800000"/>
            <a:headEnd/>
            <a:tailEnd/>
          </a:ln>
        </p:spPr>
        <p:txBody>
          <a:bodyPr>
            <a:spAutoFit/>
          </a:bodyPr>
          <a:lstStyle/>
          <a:p>
            <a:r>
              <a:rPr lang="uk-UA" sz="3200" b="1" i="1"/>
              <a:t>Яскравим зразком символістської лірики  Артюра Рембо є сонет „Голосівки". 13 травня 1871 року він пише листа, в якому заявляє про свій намір створювати нову поезію: "Я хочу бути поетом, і я намагаюся перетворитися на ясновидця... Йдеться про те, щоб досягти невідомого шляхом </a:t>
            </a:r>
            <a:r>
              <a:rPr lang="uk-UA" sz="3200" b="1" i="1" u="sng"/>
              <a:t>розладу</a:t>
            </a:r>
            <a:r>
              <a:rPr lang="uk-UA" sz="3200" b="1" i="1"/>
              <a:t> </a:t>
            </a:r>
            <a:r>
              <a:rPr lang="uk-UA" sz="3200" b="1" i="1" u="sng"/>
              <a:t>всіх почуттів..</a:t>
            </a:r>
            <a:r>
              <a:rPr lang="uk-UA" sz="3200" b="1" i="1"/>
              <a:t>.". </a:t>
            </a:r>
            <a:endParaRPr lang="uk-UA" b="1" i="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nodeType="clickEffect">
                                  <p:stCondLst>
                                    <p:cond delay="0"/>
                                  </p:stCondLst>
                                  <p:iterate type="lt">
                                    <p:tmPct val="50000"/>
                                  </p:iterate>
                                  <p:childTnLst>
                                    <p:set>
                                      <p:cBhvr>
                                        <p:cTn id="6" dur="1" fill="hold">
                                          <p:stCondLst>
                                            <p:cond delay="0"/>
                                          </p:stCondLst>
                                        </p:cTn>
                                        <p:tgtEl>
                                          <p:spTgt spid="2">
                                            <p:txEl>
                                              <p:pRg st="0" end="0"/>
                                            </p:txEl>
                                          </p:spTgt>
                                        </p:tgtEl>
                                        <p:attrNameLst>
                                          <p:attrName>style.visibility</p:attrName>
                                        </p:attrNameLst>
                                      </p:cBhvr>
                                      <p:to>
                                        <p:strVal val="visible"/>
                                      </p:to>
                                    </p:set>
                                    <p:set>
                                      <p:cBhvr>
                                        <p:cTn id="7" dur="228" fill="hold">
                                          <p:stCondLst>
                                            <p:cond delay="0"/>
                                          </p:stCondLst>
                                        </p:cTn>
                                        <p:tgtEl>
                                          <p:spTgt spid="2">
                                            <p:txEl>
                                              <p:pRg st="0" end="0"/>
                                            </p:txEl>
                                          </p:spTgt>
                                        </p:tgtEl>
                                        <p:attrNameLst>
                                          <p:attrName>style.rotation</p:attrName>
                                        </p:attrNameLst>
                                      </p:cBhvr>
                                      <p:to>
                                        <p:strVal val="-45.0"/>
                                      </p:to>
                                    </p:set>
                                    <p:anim calcmode="lin" valueType="num">
                                      <p:cBhvr>
                                        <p:cTn id="8" dur="228" fill="hold">
                                          <p:stCondLst>
                                            <p:cond delay="228"/>
                                          </p:stCondLst>
                                        </p:cTn>
                                        <p:tgtEl>
                                          <p:spTgt spid="2">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9" dur="228" fill="hold">
                                          <p:stCondLst>
                                            <p:cond delay="0"/>
                                          </p:stCondLst>
                                        </p:cTn>
                                        <p:tgtEl>
                                          <p:spTgt spid="2">
                                            <p:txEl>
                                              <p:pRg st="0" end="0"/>
                                            </p:txEl>
                                          </p:spTgt>
                                        </p:tgtEl>
                                        <p:attrNameLst>
                                          <p:attrName>ppt_y</p:attrName>
                                        </p:attrNameLst>
                                      </p:cBhvr>
                                      <p:tavLst>
                                        <p:tav tm="0">
                                          <p:val>
                                            <p:strVal val="#ppt_y-1"/>
                                          </p:val>
                                        </p:tav>
                                        <p:tav tm="100000">
                                          <p:val>
                                            <p:strVal val="#ppt_y-(0.354*#ppt_w-0.172*#ppt_h)"/>
                                          </p:val>
                                        </p:tav>
                                      </p:tavLst>
                                    </p:anim>
                                    <p:anim calcmode="lin" valueType="num">
                                      <p:cBhvr>
                                        <p:cTn id="10" dur="78" decel="50000" autoRev="1" fill="hold">
                                          <p:stCondLst>
                                            <p:cond delay="228"/>
                                          </p:stCondLst>
                                        </p:cTn>
                                        <p:tgtEl>
                                          <p:spTgt spid="2">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11" dur="68" fill="hold">
                                          <p:stCondLst>
                                            <p:cond delay="432"/>
                                          </p:stCondLst>
                                        </p:cTn>
                                        <p:tgtEl>
                                          <p:spTgt spid="2">
                                            <p:txEl>
                                              <p:pRg st="0" end="0"/>
                                            </p:txEl>
                                          </p:spTgt>
                                        </p:tgtEl>
                                        <p:attrNameLst>
                                          <p:attrName>ppt_y</p:attrName>
                                        </p:attrNameLst>
                                      </p:cBhvr>
                                      <p:tavLst>
                                        <p:tav tm="0">
                                          <p:val>
                                            <p:strVal val="#ppt_y-(0.354*#ppt_w-0.172*#ppt_h)"/>
                                          </p:val>
                                        </p:tav>
                                        <p:tav tm="100000">
                                          <p:val>
                                            <p:strVal val="#ppt_y"/>
                                          </p:val>
                                        </p:tav>
                                      </p:tavLst>
                                    </p:anim>
                                  </p:childTnLst>
                                </p:cTn>
                              </p:par>
                            </p:childTnLst>
                          </p:cTn>
                        </p:par>
                        <p:par>
                          <p:cTn id="12" fill="hold">
                            <p:stCondLst>
                              <p:cond delay="3000"/>
                            </p:stCondLst>
                            <p:childTnLst>
                              <p:par>
                                <p:cTn id="13" presetID="18" presetClass="entr" presetSubtype="12" fill="hold"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strips(downLeft)">
                                      <p:cBhvr>
                                        <p:cTn id="15"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214313" y="928688"/>
            <a:ext cx="8572500" cy="5508625"/>
          </a:xfrm>
          <a:prstGeom prst="rect">
            <a:avLst/>
          </a:prstGeom>
          <a:noFill/>
          <a:ln w="9525">
            <a:noFill/>
            <a:miter lim="800000"/>
            <a:headEnd/>
            <a:tailEnd/>
          </a:ln>
        </p:spPr>
        <p:txBody>
          <a:bodyPr>
            <a:spAutoFit/>
          </a:bodyPr>
          <a:lstStyle/>
          <a:p>
            <a:r>
              <a:rPr lang="uk-UA" sz="3200" b="1" i="1"/>
              <a:t>                  Прагнення до "ясновидіння" </a:t>
            </a:r>
          </a:p>
          <a:p>
            <a:r>
              <a:rPr lang="uk-UA" sz="3200" b="1" i="1"/>
              <a:t>                  прямо пов'язується Рембо з бунтом, а "розлад почуттів" протиставляється "нормальному" соціальному буттю.</a:t>
            </a:r>
            <a:endParaRPr lang="ru-RU" sz="3200" b="1" i="1"/>
          </a:p>
          <a:p>
            <a:r>
              <a:rPr lang="uk-UA" sz="3200" b="1" i="1"/>
              <a:t>   У сонеті "Голосівки" Рембо пропонує новий принцип формування образу, який будується на вільній асоціації між звуком і кольором, зорових враженнях. У "Голосівках" "поет-ясновидець" усе підкоряє своїй свідомості. </a:t>
            </a:r>
            <a:endParaRPr lang="uk-UA" b="1" i="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Left)">
                                      <p:cBhvr>
                                        <p:cTn id="7" dur="500"/>
                                        <p:tgtEl>
                                          <p:spTgt spid="3">
                                            <p:txEl>
                                              <p:pRg st="0" end="0"/>
                                            </p:txEl>
                                          </p:spTgt>
                                        </p:tgtEl>
                                      </p:cBhvr>
                                    </p:animEffect>
                                  </p:childTnLst>
                                </p:cTn>
                              </p:par>
                            </p:childTnLst>
                          </p:cTn>
                        </p:par>
                        <p:par>
                          <p:cTn id="8" fill="hold">
                            <p:stCondLst>
                              <p:cond delay="500"/>
                            </p:stCondLst>
                            <p:childTnLst>
                              <p:par>
                                <p:cTn id="9" presetID="18" presetClass="entr" presetSubtype="12"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strips(downLeft)">
                                      <p:cBhvr>
                                        <p:cTn id="11" dur="500"/>
                                        <p:tgtEl>
                                          <p:spTgt spid="3">
                                            <p:txEl>
                                              <p:pRg st="1" end="1"/>
                                            </p:txEl>
                                          </p:spTgt>
                                        </p:tgtEl>
                                      </p:cBhvr>
                                    </p:animEffect>
                                  </p:childTnLst>
                                </p:cTn>
                              </p:par>
                            </p:childTnLst>
                          </p:cTn>
                        </p:par>
                        <p:par>
                          <p:cTn id="12" fill="hold">
                            <p:stCondLst>
                              <p:cond delay="1000"/>
                            </p:stCondLst>
                            <p:childTnLst>
                              <p:par>
                                <p:cTn id="13" presetID="18" presetClass="entr" presetSubtype="12"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strips(downLeft)">
                                      <p:cBhvr>
                                        <p:cTn id="1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143108" y="214290"/>
            <a:ext cx="6715172" cy="2585323"/>
          </a:xfrm>
          <a:prstGeom prst="rect">
            <a:avLst/>
          </a:prstGeom>
          <a:noFill/>
        </p:spPr>
        <p:txBody>
          <a:bodyPr>
            <a:spAutoFit/>
          </a:bodyPr>
          <a:lstStyle/>
          <a:p>
            <a:pPr algn="ctr">
              <a:defRPr/>
            </a:pPr>
            <a:r>
              <a:rPr lang="uk-UA" sz="5400" b="1" dirty="0">
                <a:ln w="17780" cmpd="sng">
                  <a:solidFill>
                    <a:schemeClr val="accent1">
                      <a:tint val="3000"/>
                    </a:schemeClr>
                  </a:solidFill>
                  <a:prstDash val="solid"/>
                  <a:miter lim="800000"/>
                </a:ln>
                <a:solidFill>
                  <a:sysClr val="windowText" lastClr="000000"/>
                </a:solidFill>
                <a:effectLst>
                  <a:outerShdw blurRad="55000" dist="50800" dir="5400000" algn="tl">
                    <a:srgbClr val="000000">
                      <a:alpha val="33000"/>
                    </a:srgbClr>
                  </a:outerShdw>
                </a:effectLst>
              </a:rPr>
              <a:t>Біографія </a:t>
            </a:r>
          </a:p>
          <a:p>
            <a:pPr algn="ctr">
              <a:defRPr/>
            </a:pPr>
            <a:r>
              <a:rPr lang="uk-UA" sz="5400" b="1" dirty="0">
                <a:ln w="17780" cmpd="sng">
                  <a:solidFill>
                    <a:schemeClr val="accent1">
                      <a:tint val="3000"/>
                    </a:schemeClr>
                  </a:solidFill>
                  <a:prstDash val="solid"/>
                  <a:miter lim="800000"/>
                </a:ln>
                <a:solidFill>
                  <a:sysClr val="windowText" lastClr="000000"/>
                </a:solidFill>
                <a:effectLst>
                  <a:outerShdw blurRad="55000" dist="50800" dir="5400000" algn="tl">
                    <a:srgbClr val="000000">
                      <a:alpha val="33000"/>
                    </a:srgbClr>
                  </a:outerShdw>
                </a:effectLst>
              </a:rPr>
              <a:t>Артюра Рембо (1854 — 1891)</a:t>
            </a:r>
          </a:p>
        </p:txBody>
      </p:sp>
      <p:sp>
        <p:nvSpPr>
          <p:cNvPr id="4" name="TextBox 3"/>
          <p:cNvSpPr txBox="1">
            <a:spLocks noChangeArrowheads="1"/>
          </p:cNvSpPr>
          <p:nvPr/>
        </p:nvSpPr>
        <p:spPr bwMode="auto">
          <a:xfrm>
            <a:off x="285750" y="3071813"/>
            <a:ext cx="8572500" cy="3540125"/>
          </a:xfrm>
          <a:prstGeom prst="rect">
            <a:avLst/>
          </a:prstGeom>
          <a:noFill/>
          <a:ln w="9525">
            <a:noFill/>
            <a:miter lim="800000"/>
            <a:headEnd/>
            <a:tailEnd/>
          </a:ln>
        </p:spPr>
        <p:txBody>
          <a:bodyPr>
            <a:spAutoFit/>
          </a:bodyPr>
          <a:lstStyle/>
          <a:p>
            <a:r>
              <a:rPr lang="uk-UA" sz="3200" b="1" i="1"/>
              <a:t>"Я був проклятий райдугою", — такими словами завершував своє творче життя 18-річний поет. Це не помилка, у 18 років він справді підбивав підсумки невдалого, на його думку, життєвого експерименту під назвою "Творчість Артюра Рембо". </a:t>
            </a:r>
          </a:p>
        </p:txBody>
      </p:sp>
      <p:pic>
        <p:nvPicPr>
          <p:cNvPr id="2051" name="Picture 3"/>
          <p:cNvPicPr>
            <a:picLocks noChangeAspect="1" noChangeArrowheads="1"/>
          </p:cNvPicPr>
          <p:nvPr/>
        </p:nvPicPr>
        <p:blipFill>
          <a:blip r:embed="rId2"/>
          <a:srcRect/>
          <a:stretch>
            <a:fillRect/>
          </a:stretch>
        </p:blipFill>
        <p:spPr bwMode="auto">
          <a:xfrm>
            <a:off x="285750" y="214313"/>
            <a:ext cx="8572500" cy="64293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18" presetClass="entr" presetSubtype="12" fill="hold" nodeType="after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animEffect transition="in" filter="strips(downLeft)">
                                      <p:cBhvr>
                                        <p:cTn id="16" dur="500"/>
                                        <p:tgtEl>
                                          <p:spTgt spid="4">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4" presetClass="entr" presetSubtype="0" fill="hold" nodeType="clickEffect">
                                  <p:stCondLst>
                                    <p:cond delay="0"/>
                                  </p:stCondLst>
                                  <p:childTnLst>
                                    <p:set>
                                      <p:cBhvr>
                                        <p:cTn id="20" dur="1" fill="hold">
                                          <p:stCondLst>
                                            <p:cond delay="0"/>
                                          </p:stCondLst>
                                        </p:cTn>
                                        <p:tgtEl>
                                          <p:spTgt spid="2051"/>
                                        </p:tgtEl>
                                        <p:attrNameLst>
                                          <p:attrName>style.visibility</p:attrName>
                                        </p:attrNameLst>
                                      </p:cBhvr>
                                      <p:to>
                                        <p:strVal val="visible"/>
                                      </p:to>
                                    </p:set>
                                    <p:anim to="" calcmode="lin" valueType="num">
                                      <p:cBhvr>
                                        <p:cTn id="21" dur="1" fill="hold"/>
                                        <p:tgtEl>
                                          <p:spTgt spid="2051"/>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928688" y="1500188"/>
            <a:ext cx="8501062" cy="5016500"/>
          </a:xfrm>
          <a:prstGeom prst="rect">
            <a:avLst/>
          </a:prstGeom>
          <a:noFill/>
          <a:ln w="9525">
            <a:noFill/>
            <a:miter lim="800000"/>
            <a:headEnd/>
            <a:tailEnd/>
          </a:ln>
        </p:spPr>
        <p:txBody>
          <a:bodyPr>
            <a:spAutoFit/>
          </a:bodyPr>
          <a:lstStyle/>
          <a:p>
            <a:r>
              <a:rPr lang="uk-UA" sz="3600" b="1" i="1">
                <a:latin typeface="Corbel" pitchFamily="34" charset="0"/>
              </a:rPr>
              <a:t>А</a:t>
            </a:r>
            <a:r>
              <a:rPr lang="uk-UA" sz="2800" b="1" i="1">
                <a:latin typeface="Corbel" pitchFamily="34" charset="0"/>
              </a:rPr>
              <a:t> чорне, біле </a:t>
            </a:r>
            <a:r>
              <a:rPr lang="uk-UA" sz="3600" b="1" i="1">
                <a:latin typeface="Corbel" pitchFamily="34" charset="0"/>
              </a:rPr>
              <a:t>Е</a:t>
            </a:r>
            <a:r>
              <a:rPr lang="uk-UA" sz="2800" b="1" i="1">
                <a:latin typeface="Corbel" pitchFamily="34" charset="0"/>
              </a:rPr>
              <a:t>, червоне </a:t>
            </a:r>
            <a:r>
              <a:rPr lang="uk-UA" sz="3600" b="1" i="1">
                <a:latin typeface="Corbel" pitchFamily="34" charset="0"/>
              </a:rPr>
              <a:t>І</a:t>
            </a:r>
            <a:r>
              <a:rPr lang="uk-UA" sz="2800" b="1" i="1">
                <a:latin typeface="Corbel" pitchFamily="34" charset="0"/>
              </a:rPr>
              <a:t>, зелене </a:t>
            </a:r>
          </a:p>
          <a:p>
            <a:r>
              <a:rPr lang="uk-UA" sz="3600" b="1" i="1">
                <a:latin typeface="Corbel" pitchFamily="34" charset="0"/>
              </a:rPr>
              <a:t>У</a:t>
            </a:r>
            <a:r>
              <a:rPr lang="uk-UA" sz="2800" b="1" i="1">
                <a:latin typeface="Corbel" pitchFamily="34" charset="0"/>
              </a:rPr>
              <a:t>, синє </a:t>
            </a:r>
            <a:r>
              <a:rPr lang="uk-UA" sz="3600" b="1" i="1">
                <a:latin typeface="Corbel" pitchFamily="34" charset="0"/>
              </a:rPr>
              <a:t>О</a:t>
            </a:r>
            <a:r>
              <a:rPr lang="uk-UA" sz="2800" b="1" i="1">
                <a:latin typeface="Corbel" pitchFamily="34" charset="0"/>
              </a:rPr>
              <a:t>, — про вас я нині б розповів:</a:t>
            </a:r>
          </a:p>
          <a:p>
            <a:r>
              <a:rPr lang="uk-UA" sz="3600" b="1" i="1">
                <a:latin typeface="Corbel" pitchFamily="34" charset="0"/>
              </a:rPr>
              <a:t>А</a:t>
            </a:r>
            <a:r>
              <a:rPr lang="uk-UA" sz="2800" b="1" i="1">
                <a:latin typeface="Corbel" pitchFamily="34" charset="0"/>
              </a:rPr>
              <a:t> — чорний мух корсет, довкола смітників</a:t>
            </a:r>
          </a:p>
          <a:p>
            <a:r>
              <a:rPr lang="uk-UA" sz="2800" b="1" i="1">
                <a:latin typeface="Corbel" pitchFamily="34" charset="0"/>
              </a:rPr>
              <a:t>Кружляння їх прудке, дзижчання тороплене;</a:t>
            </a:r>
          </a:p>
          <a:p>
            <a:endParaRPr lang="uk-UA" sz="2800" b="1" i="1">
              <a:latin typeface="Corbel" pitchFamily="34" charset="0"/>
            </a:endParaRPr>
          </a:p>
          <a:p>
            <a:r>
              <a:rPr lang="uk-UA" sz="3600" b="1" i="1">
                <a:latin typeface="Corbel" pitchFamily="34" charset="0"/>
              </a:rPr>
              <a:t>Е</a:t>
            </a:r>
            <a:r>
              <a:rPr lang="uk-UA" sz="2800" b="1" i="1">
                <a:latin typeface="Corbel" pitchFamily="34" charset="0"/>
              </a:rPr>
              <a:t> — шатра в білій млі, списи льодовиків,</a:t>
            </a:r>
          </a:p>
          <a:p>
            <a:r>
              <a:rPr lang="uk-UA" sz="2800" b="1" i="1">
                <a:latin typeface="Corbel" pitchFamily="34" charset="0"/>
              </a:rPr>
              <a:t>Ранкових випарів тремтіння незбагненне;</a:t>
            </a:r>
          </a:p>
          <a:p>
            <a:r>
              <a:rPr lang="uk-UA" sz="3600" b="1" i="1">
                <a:latin typeface="Corbel" pitchFamily="34" charset="0"/>
              </a:rPr>
              <a:t>І</a:t>
            </a:r>
            <a:r>
              <a:rPr lang="uk-UA" sz="2800" b="1" i="1">
                <a:latin typeface="Corbel" pitchFamily="34" charset="0"/>
              </a:rPr>
              <a:t> — пурпур, крові струм, прекрасних уст шалене,</a:t>
            </a:r>
          </a:p>
          <a:p>
            <a:r>
              <a:rPr lang="uk-UA" sz="2800" b="1" i="1">
                <a:latin typeface="Corbel" pitchFamily="34" charset="0"/>
              </a:rPr>
              <a:t>Сп'яніле каяття або нестримний гнів;</a:t>
            </a:r>
          </a:p>
          <a:p>
            <a:endParaRPr lang="uk-UA" sz="2800" b="1" i="1">
              <a:latin typeface="Corbe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2">
                                            <p:txEl>
                                              <p:pRg st="0" end="0"/>
                                            </p:txEl>
                                          </p:spTgt>
                                        </p:tgtEl>
                                        <p:attrNameLst>
                                          <p:attrName>style.visibility</p:attrName>
                                        </p:attrNameLst>
                                      </p:cBhvr>
                                      <p:to>
                                        <p:strVal val="visible"/>
                                      </p:to>
                                    </p:set>
                                    <p:anim calcmode="discrete" valueType="clr">
                                      <p:cBhvr override="childStyle">
                                        <p:cTn id="7" dur="80"/>
                                        <p:tgtEl>
                                          <p:spTgt spid="2">
                                            <p:txEl>
                                              <p:pRg st="0" end="0"/>
                                            </p:txEl>
                                          </p:spTgt>
                                        </p:tgtEl>
                                        <p:attrNameLst>
                                          <p:attrName>style.color</p:attrName>
                                        </p:attrNameLst>
                                      </p:cBhvr>
                                      <p:tavLst>
                                        <p:tav tm="0">
                                          <p:val>
                                            <p:clrVal>
                                              <a:schemeClr val="tx1"/>
                                            </p:clrVal>
                                          </p:val>
                                        </p:tav>
                                        <p:tav tm="50000">
                                          <p:val>
                                            <p:clrVal>
                                              <a:schemeClr val="tx1"/>
                                            </p:clrVal>
                                          </p:val>
                                        </p:tav>
                                      </p:tavLst>
                                    </p:anim>
                                    <p:anim calcmode="discrete" valueType="clr">
                                      <p:cBhvr>
                                        <p:cTn id="8" dur="80"/>
                                        <p:tgtEl>
                                          <p:spTgt spid="2">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2">
                                            <p:txEl>
                                              <p:pRg st="0" end="0"/>
                                            </p:txEl>
                                          </p:spTgt>
                                        </p:tgtEl>
                                        <p:attrNameLst>
                                          <p:attrName>fill.type</p:attrName>
                                        </p:attrNameLst>
                                      </p:cBhvr>
                                      <p:to>
                                        <p:strVal val="solid"/>
                                      </p:to>
                                    </p:set>
                                  </p:childTnLst>
                                </p:cTn>
                              </p:par>
                              <p:par>
                                <p:cTn id="10" presetID="27" presetClass="entr" presetSubtype="0" fill="hold" nodeType="withEffect">
                                  <p:stCondLst>
                                    <p:cond delay="0"/>
                                  </p:stCondLst>
                                  <p:iterate type="lt">
                                    <p:tmPct val="50000"/>
                                  </p:iterate>
                                  <p:childTnLst>
                                    <p:set>
                                      <p:cBhvr>
                                        <p:cTn id="11" dur="1" fill="hold">
                                          <p:stCondLst>
                                            <p:cond delay="0"/>
                                          </p:stCondLst>
                                        </p:cTn>
                                        <p:tgtEl>
                                          <p:spTgt spid="2">
                                            <p:txEl>
                                              <p:pRg st="1" end="1"/>
                                            </p:txEl>
                                          </p:spTgt>
                                        </p:tgtEl>
                                        <p:attrNameLst>
                                          <p:attrName>style.visibility</p:attrName>
                                        </p:attrNameLst>
                                      </p:cBhvr>
                                      <p:to>
                                        <p:strVal val="visible"/>
                                      </p:to>
                                    </p:set>
                                    <p:anim calcmode="discrete" valueType="clr">
                                      <p:cBhvr override="childStyle">
                                        <p:cTn id="12" dur="80"/>
                                        <p:tgtEl>
                                          <p:spTgt spid="2">
                                            <p:txEl>
                                              <p:pRg st="1" end="1"/>
                                            </p:txEl>
                                          </p:spTgt>
                                        </p:tgtEl>
                                        <p:attrNameLst>
                                          <p:attrName>style.color</p:attrName>
                                        </p:attrNameLst>
                                      </p:cBhvr>
                                      <p:tavLst>
                                        <p:tav tm="0">
                                          <p:val>
                                            <p:clrVal>
                                              <a:schemeClr val="tx1"/>
                                            </p:clrVal>
                                          </p:val>
                                        </p:tav>
                                        <p:tav tm="50000">
                                          <p:val>
                                            <p:clrVal>
                                              <a:schemeClr val="tx1"/>
                                            </p:clrVal>
                                          </p:val>
                                        </p:tav>
                                      </p:tavLst>
                                    </p:anim>
                                    <p:anim calcmode="discrete" valueType="clr">
                                      <p:cBhvr>
                                        <p:cTn id="13" dur="80"/>
                                        <p:tgtEl>
                                          <p:spTgt spid="2">
                                            <p:txEl>
                                              <p:pRg st="1" end="1"/>
                                            </p:txEl>
                                          </p:spTgt>
                                        </p:tgtEl>
                                        <p:attrNameLst>
                                          <p:attrName>fillcolor</p:attrName>
                                        </p:attrNameLst>
                                      </p:cBhvr>
                                      <p:tavLst>
                                        <p:tav tm="0">
                                          <p:val>
                                            <p:clrVal>
                                              <a:schemeClr val="accent2"/>
                                            </p:clrVal>
                                          </p:val>
                                        </p:tav>
                                        <p:tav tm="50000">
                                          <p:val>
                                            <p:clrVal>
                                              <a:schemeClr val="hlink"/>
                                            </p:clrVal>
                                          </p:val>
                                        </p:tav>
                                      </p:tavLst>
                                    </p:anim>
                                    <p:set>
                                      <p:cBhvr>
                                        <p:cTn id="14" dur="80"/>
                                        <p:tgtEl>
                                          <p:spTgt spid="2">
                                            <p:txEl>
                                              <p:pRg st="1" end="1"/>
                                            </p:txEl>
                                          </p:spTgt>
                                        </p:tgtEl>
                                        <p:attrNameLst>
                                          <p:attrName>fill.type</p:attrName>
                                        </p:attrNameLst>
                                      </p:cBhvr>
                                      <p:to>
                                        <p:strVal val="solid"/>
                                      </p:to>
                                    </p:set>
                                  </p:childTnLst>
                                </p:cTn>
                              </p:par>
                              <p:par>
                                <p:cTn id="15" presetID="27" presetClass="entr" presetSubtype="0" fill="hold" nodeType="withEffect">
                                  <p:stCondLst>
                                    <p:cond delay="0"/>
                                  </p:stCondLst>
                                  <p:iterate type="lt">
                                    <p:tmPct val="50000"/>
                                  </p:iterate>
                                  <p:childTnLst>
                                    <p:set>
                                      <p:cBhvr>
                                        <p:cTn id="16" dur="1" fill="hold">
                                          <p:stCondLst>
                                            <p:cond delay="0"/>
                                          </p:stCondLst>
                                        </p:cTn>
                                        <p:tgtEl>
                                          <p:spTgt spid="2">
                                            <p:txEl>
                                              <p:pRg st="2" end="2"/>
                                            </p:txEl>
                                          </p:spTgt>
                                        </p:tgtEl>
                                        <p:attrNameLst>
                                          <p:attrName>style.visibility</p:attrName>
                                        </p:attrNameLst>
                                      </p:cBhvr>
                                      <p:to>
                                        <p:strVal val="visible"/>
                                      </p:to>
                                    </p:set>
                                    <p:anim calcmode="discrete" valueType="clr">
                                      <p:cBhvr override="childStyle">
                                        <p:cTn id="17" dur="80"/>
                                        <p:tgtEl>
                                          <p:spTgt spid="2">
                                            <p:txEl>
                                              <p:pRg st="2" end="2"/>
                                            </p:txEl>
                                          </p:spTgt>
                                        </p:tgtEl>
                                        <p:attrNameLst>
                                          <p:attrName>style.color</p:attrName>
                                        </p:attrNameLst>
                                      </p:cBhvr>
                                      <p:tavLst>
                                        <p:tav tm="0">
                                          <p:val>
                                            <p:clrVal>
                                              <a:schemeClr val="tx1"/>
                                            </p:clrVal>
                                          </p:val>
                                        </p:tav>
                                        <p:tav tm="50000">
                                          <p:val>
                                            <p:clrVal>
                                              <a:schemeClr val="tx1"/>
                                            </p:clrVal>
                                          </p:val>
                                        </p:tav>
                                      </p:tavLst>
                                    </p:anim>
                                    <p:anim calcmode="discrete" valueType="clr">
                                      <p:cBhvr>
                                        <p:cTn id="18" dur="80"/>
                                        <p:tgtEl>
                                          <p:spTgt spid="2">
                                            <p:txEl>
                                              <p:pRg st="2" end="2"/>
                                            </p:txEl>
                                          </p:spTgt>
                                        </p:tgtEl>
                                        <p:attrNameLst>
                                          <p:attrName>fillcolor</p:attrName>
                                        </p:attrNameLst>
                                      </p:cBhvr>
                                      <p:tavLst>
                                        <p:tav tm="0">
                                          <p:val>
                                            <p:clrVal>
                                              <a:schemeClr val="accent2"/>
                                            </p:clrVal>
                                          </p:val>
                                        </p:tav>
                                        <p:tav tm="50000">
                                          <p:val>
                                            <p:clrVal>
                                              <a:schemeClr val="hlink"/>
                                            </p:clrVal>
                                          </p:val>
                                        </p:tav>
                                      </p:tavLst>
                                    </p:anim>
                                    <p:set>
                                      <p:cBhvr>
                                        <p:cTn id="19" dur="80"/>
                                        <p:tgtEl>
                                          <p:spTgt spid="2">
                                            <p:txEl>
                                              <p:pRg st="2" end="2"/>
                                            </p:txEl>
                                          </p:spTgt>
                                        </p:tgtEl>
                                        <p:attrNameLst>
                                          <p:attrName>fill.type</p:attrName>
                                        </p:attrNameLst>
                                      </p:cBhvr>
                                      <p:to>
                                        <p:strVal val="solid"/>
                                      </p:to>
                                    </p:set>
                                  </p:childTnLst>
                                </p:cTn>
                              </p:par>
                              <p:par>
                                <p:cTn id="20" presetID="27" presetClass="entr" presetSubtype="0" fill="hold" nodeType="withEffect">
                                  <p:stCondLst>
                                    <p:cond delay="0"/>
                                  </p:stCondLst>
                                  <p:iterate type="lt">
                                    <p:tmPct val="50000"/>
                                  </p:iterate>
                                  <p:childTnLst>
                                    <p:set>
                                      <p:cBhvr>
                                        <p:cTn id="21" dur="1" fill="hold">
                                          <p:stCondLst>
                                            <p:cond delay="0"/>
                                          </p:stCondLst>
                                        </p:cTn>
                                        <p:tgtEl>
                                          <p:spTgt spid="2">
                                            <p:txEl>
                                              <p:pRg st="3" end="3"/>
                                            </p:txEl>
                                          </p:spTgt>
                                        </p:tgtEl>
                                        <p:attrNameLst>
                                          <p:attrName>style.visibility</p:attrName>
                                        </p:attrNameLst>
                                      </p:cBhvr>
                                      <p:to>
                                        <p:strVal val="visible"/>
                                      </p:to>
                                    </p:set>
                                    <p:anim calcmode="discrete" valueType="clr">
                                      <p:cBhvr override="childStyle">
                                        <p:cTn id="22" dur="80"/>
                                        <p:tgtEl>
                                          <p:spTgt spid="2">
                                            <p:txEl>
                                              <p:pRg st="3" end="3"/>
                                            </p:txEl>
                                          </p:spTgt>
                                        </p:tgtEl>
                                        <p:attrNameLst>
                                          <p:attrName>style.color</p:attrName>
                                        </p:attrNameLst>
                                      </p:cBhvr>
                                      <p:tavLst>
                                        <p:tav tm="0">
                                          <p:val>
                                            <p:clrVal>
                                              <a:schemeClr val="tx1"/>
                                            </p:clrVal>
                                          </p:val>
                                        </p:tav>
                                        <p:tav tm="50000">
                                          <p:val>
                                            <p:clrVal>
                                              <a:schemeClr val="tx1"/>
                                            </p:clrVal>
                                          </p:val>
                                        </p:tav>
                                      </p:tavLst>
                                    </p:anim>
                                    <p:anim calcmode="discrete" valueType="clr">
                                      <p:cBhvr>
                                        <p:cTn id="23" dur="80"/>
                                        <p:tgtEl>
                                          <p:spTgt spid="2">
                                            <p:txEl>
                                              <p:pRg st="3" end="3"/>
                                            </p:txEl>
                                          </p:spTgt>
                                        </p:tgtEl>
                                        <p:attrNameLst>
                                          <p:attrName>fillcolor</p:attrName>
                                        </p:attrNameLst>
                                      </p:cBhvr>
                                      <p:tavLst>
                                        <p:tav tm="0">
                                          <p:val>
                                            <p:clrVal>
                                              <a:schemeClr val="accent2"/>
                                            </p:clrVal>
                                          </p:val>
                                        </p:tav>
                                        <p:tav tm="50000">
                                          <p:val>
                                            <p:clrVal>
                                              <a:schemeClr val="hlink"/>
                                            </p:clrVal>
                                          </p:val>
                                        </p:tav>
                                      </p:tavLst>
                                    </p:anim>
                                    <p:set>
                                      <p:cBhvr>
                                        <p:cTn id="24" dur="80"/>
                                        <p:tgtEl>
                                          <p:spTgt spid="2">
                                            <p:txEl>
                                              <p:pRg st="3" end="3"/>
                                            </p:txEl>
                                          </p:spTgt>
                                        </p:tgtEl>
                                        <p:attrNameLst>
                                          <p:attrName>fill.type</p:attrName>
                                        </p:attrNameLst>
                                      </p:cBhvr>
                                      <p:to>
                                        <p:strVal val="solid"/>
                                      </p:to>
                                    </p:set>
                                  </p:childTnLst>
                                </p:cTn>
                              </p:par>
                              <p:par>
                                <p:cTn id="25" presetID="27" presetClass="entr" presetSubtype="0" fill="hold" nodeType="withEffect">
                                  <p:stCondLst>
                                    <p:cond delay="0"/>
                                  </p:stCondLst>
                                  <p:iterate type="lt">
                                    <p:tmPct val="50000"/>
                                  </p:iterate>
                                  <p:childTnLst>
                                    <p:set>
                                      <p:cBhvr>
                                        <p:cTn id="26" dur="1" fill="hold">
                                          <p:stCondLst>
                                            <p:cond delay="0"/>
                                          </p:stCondLst>
                                        </p:cTn>
                                        <p:tgtEl>
                                          <p:spTgt spid="2">
                                            <p:txEl>
                                              <p:pRg st="5" end="5"/>
                                            </p:txEl>
                                          </p:spTgt>
                                        </p:tgtEl>
                                        <p:attrNameLst>
                                          <p:attrName>style.visibility</p:attrName>
                                        </p:attrNameLst>
                                      </p:cBhvr>
                                      <p:to>
                                        <p:strVal val="visible"/>
                                      </p:to>
                                    </p:set>
                                    <p:anim calcmode="discrete" valueType="clr">
                                      <p:cBhvr override="childStyle">
                                        <p:cTn id="27" dur="80"/>
                                        <p:tgtEl>
                                          <p:spTgt spid="2">
                                            <p:txEl>
                                              <p:pRg st="5" end="5"/>
                                            </p:txEl>
                                          </p:spTgt>
                                        </p:tgtEl>
                                        <p:attrNameLst>
                                          <p:attrName>style.color</p:attrName>
                                        </p:attrNameLst>
                                      </p:cBhvr>
                                      <p:tavLst>
                                        <p:tav tm="0">
                                          <p:val>
                                            <p:clrVal>
                                              <a:schemeClr val="tx1"/>
                                            </p:clrVal>
                                          </p:val>
                                        </p:tav>
                                        <p:tav tm="50000">
                                          <p:val>
                                            <p:clrVal>
                                              <a:schemeClr val="tx1"/>
                                            </p:clrVal>
                                          </p:val>
                                        </p:tav>
                                      </p:tavLst>
                                    </p:anim>
                                    <p:anim calcmode="discrete" valueType="clr">
                                      <p:cBhvr>
                                        <p:cTn id="28" dur="80"/>
                                        <p:tgtEl>
                                          <p:spTgt spid="2">
                                            <p:txEl>
                                              <p:pRg st="5" end="5"/>
                                            </p:txEl>
                                          </p:spTgt>
                                        </p:tgtEl>
                                        <p:attrNameLst>
                                          <p:attrName>fillcolor</p:attrName>
                                        </p:attrNameLst>
                                      </p:cBhvr>
                                      <p:tavLst>
                                        <p:tav tm="0">
                                          <p:val>
                                            <p:clrVal>
                                              <a:schemeClr val="accent2"/>
                                            </p:clrVal>
                                          </p:val>
                                        </p:tav>
                                        <p:tav tm="50000">
                                          <p:val>
                                            <p:clrVal>
                                              <a:schemeClr val="hlink"/>
                                            </p:clrVal>
                                          </p:val>
                                        </p:tav>
                                      </p:tavLst>
                                    </p:anim>
                                    <p:set>
                                      <p:cBhvr>
                                        <p:cTn id="29" dur="80"/>
                                        <p:tgtEl>
                                          <p:spTgt spid="2">
                                            <p:txEl>
                                              <p:pRg st="5" end="5"/>
                                            </p:txEl>
                                          </p:spTgt>
                                        </p:tgtEl>
                                        <p:attrNameLst>
                                          <p:attrName>fill.type</p:attrName>
                                        </p:attrNameLst>
                                      </p:cBhvr>
                                      <p:to>
                                        <p:strVal val="solid"/>
                                      </p:to>
                                    </p:set>
                                  </p:childTnLst>
                                </p:cTn>
                              </p:par>
                              <p:par>
                                <p:cTn id="30" presetID="27" presetClass="entr" presetSubtype="0" fill="hold" nodeType="withEffect">
                                  <p:stCondLst>
                                    <p:cond delay="0"/>
                                  </p:stCondLst>
                                  <p:iterate type="lt">
                                    <p:tmPct val="50000"/>
                                  </p:iterate>
                                  <p:childTnLst>
                                    <p:set>
                                      <p:cBhvr>
                                        <p:cTn id="31" dur="1" fill="hold">
                                          <p:stCondLst>
                                            <p:cond delay="0"/>
                                          </p:stCondLst>
                                        </p:cTn>
                                        <p:tgtEl>
                                          <p:spTgt spid="2">
                                            <p:txEl>
                                              <p:pRg st="6" end="6"/>
                                            </p:txEl>
                                          </p:spTgt>
                                        </p:tgtEl>
                                        <p:attrNameLst>
                                          <p:attrName>style.visibility</p:attrName>
                                        </p:attrNameLst>
                                      </p:cBhvr>
                                      <p:to>
                                        <p:strVal val="visible"/>
                                      </p:to>
                                    </p:set>
                                    <p:anim calcmode="discrete" valueType="clr">
                                      <p:cBhvr override="childStyle">
                                        <p:cTn id="32" dur="80"/>
                                        <p:tgtEl>
                                          <p:spTgt spid="2">
                                            <p:txEl>
                                              <p:pRg st="6" end="6"/>
                                            </p:txEl>
                                          </p:spTgt>
                                        </p:tgtEl>
                                        <p:attrNameLst>
                                          <p:attrName>style.color</p:attrName>
                                        </p:attrNameLst>
                                      </p:cBhvr>
                                      <p:tavLst>
                                        <p:tav tm="0">
                                          <p:val>
                                            <p:clrVal>
                                              <a:schemeClr val="tx1"/>
                                            </p:clrVal>
                                          </p:val>
                                        </p:tav>
                                        <p:tav tm="50000">
                                          <p:val>
                                            <p:clrVal>
                                              <a:schemeClr val="tx1"/>
                                            </p:clrVal>
                                          </p:val>
                                        </p:tav>
                                      </p:tavLst>
                                    </p:anim>
                                    <p:anim calcmode="discrete" valueType="clr">
                                      <p:cBhvr>
                                        <p:cTn id="33" dur="80"/>
                                        <p:tgtEl>
                                          <p:spTgt spid="2">
                                            <p:txEl>
                                              <p:pRg st="6" end="6"/>
                                            </p:txEl>
                                          </p:spTgt>
                                        </p:tgtEl>
                                        <p:attrNameLst>
                                          <p:attrName>fillcolor</p:attrName>
                                        </p:attrNameLst>
                                      </p:cBhvr>
                                      <p:tavLst>
                                        <p:tav tm="0">
                                          <p:val>
                                            <p:clrVal>
                                              <a:schemeClr val="accent2"/>
                                            </p:clrVal>
                                          </p:val>
                                        </p:tav>
                                        <p:tav tm="50000">
                                          <p:val>
                                            <p:clrVal>
                                              <a:schemeClr val="hlink"/>
                                            </p:clrVal>
                                          </p:val>
                                        </p:tav>
                                      </p:tavLst>
                                    </p:anim>
                                    <p:set>
                                      <p:cBhvr>
                                        <p:cTn id="34" dur="80"/>
                                        <p:tgtEl>
                                          <p:spTgt spid="2">
                                            <p:txEl>
                                              <p:pRg st="6" end="6"/>
                                            </p:txEl>
                                          </p:spTgt>
                                        </p:tgtEl>
                                        <p:attrNameLst>
                                          <p:attrName>fill.type</p:attrName>
                                        </p:attrNameLst>
                                      </p:cBhvr>
                                      <p:to>
                                        <p:strVal val="solid"/>
                                      </p:to>
                                    </p:set>
                                  </p:childTnLst>
                                </p:cTn>
                              </p:par>
                              <p:par>
                                <p:cTn id="35" presetID="27" presetClass="entr" presetSubtype="0" fill="hold" nodeType="withEffect">
                                  <p:stCondLst>
                                    <p:cond delay="0"/>
                                  </p:stCondLst>
                                  <p:iterate type="lt">
                                    <p:tmPct val="50000"/>
                                  </p:iterate>
                                  <p:childTnLst>
                                    <p:set>
                                      <p:cBhvr>
                                        <p:cTn id="36" dur="1" fill="hold">
                                          <p:stCondLst>
                                            <p:cond delay="0"/>
                                          </p:stCondLst>
                                        </p:cTn>
                                        <p:tgtEl>
                                          <p:spTgt spid="2">
                                            <p:txEl>
                                              <p:pRg st="7" end="7"/>
                                            </p:txEl>
                                          </p:spTgt>
                                        </p:tgtEl>
                                        <p:attrNameLst>
                                          <p:attrName>style.visibility</p:attrName>
                                        </p:attrNameLst>
                                      </p:cBhvr>
                                      <p:to>
                                        <p:strVal val="visible"/>
                                      </p:to>
                                    </p:set>
                                    <p:anim calcmode="discrete" valueType="clr">
                                      <p:cBhvr override="childStyle">
                                        <p:cTn id="37" dur="80"/>
                                        <p:tgtEl>
                                          <p:spTgt spid="2">
                                            <p:txEl>
                                              <p:pRg st="7" end="7"/>
                                            </p:txEl>
                                          </p:spTgt>
                                        </p:tgtEl>
                                        <p:attrNameLst>
                                          <p:attrName>style.color</p:attrName>
                                        </p:attrNameLst>
                                      </p:cBhvr>
                                      <p:tavLst>
                                        <p:tav tm="0">
                                          <p:val>
                                            <p:clrVal>
                                              <a:schemeClr val="tx1"/>
                                            </p:clrVal>
                                          </p:val>
                                        </p:tav>
                                        <p:tav tm="50000">
                                          <p:val>
                                            <p:clrVal>
                                              <a:schemeClr val="tx1"/>
                                            </p:clrVal>
                                          </p:val>
                                        </p:tav>
                                      </p:tavLst>
                                    </p:anim>
                                    <p:anim calcmode="discrete" valueType="clr">
                                      <p:cBhvr>
                                        <p:cTn id="38" dur="80"/>
                                        <p:tgtEl>
                                          <p:spTgt spid="2">
                                            <p:txEl>
                                              <p:pRg st="7" end="7"/>
                                            </p:txEl>
                                          </p:spTgt>
                                        </p:tgtEl>
                                        <p:attrNameLst>
                                          <p:attrName>fillcolor</p:attrName>
                                        </p:attrNameLst>
                                      </p:cBhvr>
                                      <p:tavLst>
                                        <p:tav tm="0">
                                          <p:val>
                                            <p:clrVal>
                                              <a:schemeClr val="accent2"/>
                                            </p:clrVal>
                                          </p:val>
                                        </p:tav>
                                        <p:tav tm="50000">
                                          <p:val>
                                            <p:clrVal>
                                              <a:schemeClr val="hlink"/>
                                            </p:clrVal>
                                          </p:val>
                                        </p:tav>
                                      </p:tavLst>
                                    </p:anim>
                                    <p:set>
                                      <p:cBhvr>
                                        <p:cTn id="39" dur="80"/>
                                        <p:tgtEl>
                                          <p:spTgt spid="2">
                                            <p:txEl>
                                              <p:pRg st="7" end="7"/>
                                            </p:txEl>
                                          </p:spTgt>
                                        </p:tgtEl>
                                        <p:attrNameLst>
                                          <p:attrName>fill.type</p:attrName>
                                        </p:attrNameLst>
                                      </p:cBhvr>
                                      <p:to>
                                        <p:strVal val="solid"/>
                                      </p:to>
                                    </p:set>
                                  </p:childTnLst>
                                </p:cTn>
                              </p:par>
                              <p:par>
                                <p:cTn id="40" presetID="27" presetClass="entr" presetSubtype="0" fill="hold" nodeType="withEffect">
                                  <p:stCondLst>
                                    <p:cond delay="0"/>
                                  </p:stCondLst>
                                  <p:iterate type="lt">
                                    <p:tmPct val="50000"/>
                                  </p:iterate>
                                  <p:childTnLst>
                                    <p:set>
                                      <p:cBhvr>
                                        <p:cTn id="41" dur="1" fill="hold">
                                          <p:stCondLst>
                                            <p:cond delay="0"/>
                                          </p:stCondLst>
                                        </p:cTn>
                                        <p:tgtEl>
                                          <p:spTgt spid="2">
                                            <p:txEl>
                                              <p:pRg st="8" end="8"/>
                                            </p:txEl>
                                          </p:spTgt>
                                        </p:tgtEl>
                                        <p:attrNameLst>
                                          <p:attrName>style.visibility</p:attrName>
                                        </p:attrNameLst>
                                      </p:cBhvr>
                                      <p:to>
                                        <p:strVal val="visible"/>
                                      </p:to>
                                    </p:set>
                                    <p:anim calcmode="discrete" valueType="clr">
                                      <p:cBhvr override="childStyle">
                                        <p:cTn id="42" dur="80"/>
                                        <p:tgtEl>
                                          <p:spTgt spid="2">
                                            <p:txEl>
                                              <p:pRg st="8" end="8"/>
                                            </p:txEl>
                                          </p:spTgt>
                                        </p:tgtEl>
                                        <p:attrNameLst>
                                          <p:attrName>style.color</p:attrName>
                                        </p:attrNameLst>
                                      </p:cBhvr>
                                      <p:tavLst>
                                        <p:tav tm="0">
                                          <p:val>
                                            <p:clrVal>
                                              <a:schemeClr val="tx1"/>
                                            </p:clrVal>
                                          </p:val>
                                        </p:tav>
                                        <p:tav tm="50000">
                                          <p:val>
                                            <p:clrVal>
                                              <a:schemeClr val="tx1"/>
                                            </p:clrVal>
                                          </p:val>
                                        </p:tav>
                                      </p:tavLst>
                                    </p:anim>
                                    <p:anim calcmode="discrete" valueType="clr">
                                      <p:cBhvr>
                                        <p:cTn id="43" dur="80"/>
                                        <p:tgtEl>
                                          <p:spTgt spid="2">
                                            <p:txEl>
                                              <p:pRg st="8" end="8"/>
                                            </p:txEl>
                                          </p:spTgt>
                                        </p:tgtEl>
                                        <p:attrNameLst>
                                          <p:attrName>fillcolor</p:attrName>
                                        </p:attrNameLst>
                                      </p:cBhvr>
                                      <p:tavLst>
                                        <p:tav tm="0">
                                          <p:val>
                                            <p:clrVal>
                                              <a:schemeClr val="accent2"/>
                                            </p:clrVal>
                                          </p:val>
                                        </p:tav>
                                        <p:tav tm="50000">
                                          <p:val>
                                            <p:clrVal>
                                              <a:schemeClr val="hlink"/>
                                            </p:clrVal>
                                          </p:val>
                                        </p:tav>
                                      </p:tavLst>
                                    </p:anim>
                                    <p:set>
                                      <p:cBhvr>
                                        <p:cTn id="44" dur="80"/>
                                        <p:tgtEl>
                                          <p:spTgt spid="2">
                                            <p:txEl>
                                              <p:pRg st="8" end="8"/>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857250" y="1643063"/>
            <a:ext cx="8501063" cy="3970337"/>
          </a:xfrm>
          <a:prstGeom prst="rect">
            <a:avLst/>
          </a:prstGeom>
          <a:noFill/>
          <a:ln w="9525">
            <a:noFill/>
            <a:miter lim="800000"/>
            <a:headEnd/>
            <a:tailEnd/>
          </a:ln>
        </p:spPr>
        <p:txBody>
          <a:bodyPr>
            <a:spAutoFit/>
          </a:bodyPr>
          <a:lstStyle/>
          <a:p>
            <a:endParaRPr lang="uk-UA" sz="2800" b="1" i="1">
              <a:latin typeface="Corbel" pitchFamily="34" charset="0"/>
            </a:endParaRPr>
          </a:p>
          <a:p>
            <a:r>
              <a:rPr lang="uk-UA" sz="3600" b="1" i="1">
                <a:latin typeface="Corbel" pitchFamily="34" charset="0"/>
              </a:rPr>
              <a:t>У</a:t>
            </a:r>
            <a:r>
              <a:rPr lang="uk-UA" sz="2800" b="1" i="1">
                <a:latin typeface="Corbel" pitchFamily="34" charset="0"/>
              </a:rPr>
              <a:t> — жмури на морях божественно-глибокі,</a:t>
            </a:r>
          </a:p>
          <a:p>
            <a:r>
              <a:rPr lang="uk-UA" sz="3600" b="1" i="1">
                <a:latin typeface="Corbel" pitchFamily="34" charset="0"/>
              </a:rPr>
              <a:t>І</a:t>
            </a:r>
            <a:r>
              <a:rPr lang="uk-UA" sz="2800" b="1" i="1">
                <a:latin typeface="Corbel" pitchFamily="34" charset="0"/>
              </a:rPr>
              <a:t> спокій пасовищ, і зморщок мудрий спокій —</a:t>
            </a:r>
          </a:p>
          <a:p>
            <a:r>
              <a:rPr lang="uk-UA" sz="2800" b="1" i="1">
                <a:latin typeface="Corbel" pitchFamily="34" charset="0"/>
              </a:rPr>
              <a:t>Печать присвячених алхімії ночей;</a:t>
            </a:r>
          </a:p>
          <a:p>
            <a:endParaRPr lang="uk-UA" sz="2800" b="1" i="1">
              <a:latin typeface="Corbel" pitchFamily="34" charset="0"/>
            </a:endParaRPr>
          </a:p>
          <a:p>
            <a:r>
              <a:rPr lang="uk-UA" sz="4000" b="1" i="1">
                <a:latin typeface="Corbel" pitchFamily="34" charset="0"/>
              </a:rPr>
              <a:t>О</a:t>
            </a:r>
            <a:r>
              <a:rPr lang="uk-UA" sz="2800" b="1" i="1">
                <a:latin typeface="Corbel" pitchFamily="34" charset="0"/>
              </a:rPr>
              <a:t> — неземна Сурма, де скрито скрегіт гострий,</a:t>
            </a:r>
          </a:p>
          <a:p>
            <a:r>
              <a:rPr lang="uk-UA" sz="2800" b="1" i="1">
                <a:latin typeface="Corbel" pitchFamily="34" charset="0"/>
              </a:rPr>
              <a:t>Мовчання Янголів, Світів безмовний простір,</a:t>
            </a:r>
          </a:p>
          <a:p>
            <a:r>
              <a:rPr lang="uk-UA" sz="2800" b="1" i="1">
                <a:latin typeface="Corbel" pitchFamily="34" charset="0"/>
              </a:rPr>
              <a:t>Омега, блиск його фіалкових Очей.</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nodeType="withEffect">
                                  <p:stCondLst>
                                    <p:cond delay="0"/>
                                  </p:stCondLst>
                                  <p:iterate type="lt">
                                    <p:tmPct val="50000"/>
                                  </p:iterate>
                                  <p:childTnLst>
                                    <p:set>
                                      <p:cBhvr>
                                        <p:cTn id="6" dur="1" fill="hold">
                                          <p:stCondLst>
                                            <p:cond delay="0"/>
                                          </p:stCondLst>
                                        </p:cTn>
                                        <p:tgtEl>
                                          <p:spTgt spid="2">
                                            <p:txEl>
                                              <p:pRg st="1" end="1"/>
                                            </p:txEl>
                                          </p:spTgt>
                                        </p:tgtEl>
                                        <p:attrNameLst>
                                          <p:attrName>style.visibility</p:attrName>
                                        </p:attrNameLst>
                                      </p:cBhvr>
                                      <p:to>
                                        <p:strVal val="visible"/>
                                      </p:to>
                                    </p:set>
                                    <p:anim calcmode="discrete" valueType="clr">
                                      <p:cBhvr override="childStyle">
                                        <p:cTn id="7" dur="80"/>
                                        <p:tgtEl>
                                          <p:spTgt spid="2">
                                            <p:txEl>
                                              <p:pRg st="1" end="1"/>
                                            </p:txEl>
                                          </p:spTgt>
                                        </p:tgtEl>
                                        <p:attrNameLst>
                                          <p:attrName>style.color</p:attrName>
                                        </p:attrNameLst>
                                      </p:cBhvr>
                                      <p:tavLst>
                                        <p:tav tm="0">
                                          <p:val>
                                            <p:clrVal>
                                              <a:schemeClr val="tx1"/>
                                            </p:clrVal>
                                          </p:val>
                                        </p:tav>
                                        <p:tav tm="50000">
                                          <p:val>
                                            <p:clrVal>
                                              <a:schemeClr val="tx1"/>
                                            </p:clrVal>
                                          </p:val>
                                        </p:tav>
                                      </p:tavLst>
                                    </p:anim>
                                    <p:anim calcmode="discrete" valueType="clr">
                                      <p:cBhvr>
                                        <p:cTn id="8" dur="80"/>
                                        <p:tgtEl>
                                          <p:spTgt spid="2">
                                            <p:txEl>
                                              <p:pRg st="1" end="1"/>
                                            </p:txEl>
                                          </p:spTgt>
                                        </p:tgtEl>
                                        <p:attrNameLst>
                                          <p:attrName>fillcolor</p:attrName>
                                        </p:attrNameLst>
                                      </p:cBhvr>
                                      <p:tavLst>
                                        <p:tav tm="0">
                                          <p:val>
                                            <p:clrVal>
                                              <a:schemeClr val="accent2"/>
                                            </p:clrVal>
                                          </p:val>
                                        </p:tav>
                                        <p:tav tm="50000">
                                          <p:val>
                                            <p:clrVal>
                                              <a:schemeClr val="hlink"/>
                                            </p:clrVal>
                                          </p:val>
                                        </p:tav>
                                      </p:tavLst>
                                    </p:anim>
                                    <p:set>
                                      <p:cBhvr>
                                        <p:cTn id="9" dur="80"/>
                                        <p:tgtEl>
                                          <p:spTgt spid="2">
                                            <p:txEl>
                                              <p:pRg st="1" end="1"/>
                                            </p:txEl>
                                          </p:spTgt>
                                        </p:tgtEl>
                                        <p:attrNameLst>
                                          <p:attrName>fill.type</p:attrName>
                                        </p:attrNameLst>
                                      </p:cBhvr>
                                      <p:to>
                                        <p:strVal val="solid"/>
                                      </p:to>
                                    </p:set>
                                  </p:childTnLst>
                                </p:cTn>
                              </p:par>
                              <p:par>
                                <p:cTn id="10" presetID="27" presetClass="entr" presetSubtype="0" fill="hold" nodeType="withEffect">
                                  <p:stCondLst>
                                    <p:cond delay="0"/>
                                  </p:stCondLst>
                                  <p:iterate type="lt">
                                    <p:tmPct val="50000"/>
                                  </p:iterate>
                                  <p:childTnLst>
                                    <p:set>
                                      <p:cBhvr>
                                        <p:cTn id="11" dur="1" fill="hold">
                                          <p:stCondLst>
                                            <p:cond delay="0"/>
                                          </p:stCondLst>
                                        </p:cTn>
                                        <p:tgtEl>
                                          <p:spTgt spid="2">
                                            <p:txEl>
                                              <p:pRg st="2" end="2"/>
                                            </p:txEl>
                                          </p:spTgt>
                                        </p:tgtEl>
                                        <p:attrNameLst>
                                          <p:attrName>style.visibility</p:attrName>
                                        </p:attrNameLst>
                                      </p:cBhvr>
                                      <p:to>
                                        <p:strVal val="visible"/>
                                      </p:to>
                                    </p:set>
                                    <p:anim calcmode="discrete" valueType="clr">
                                      <p:cBhvr override="childStyle">
                                        <p:cTn id="12" dur="80"/>
                                        <p:tgtEl>
                                          <p:spTgt spid="2">
                                            <p:txEl>
                                              <p:pRg st="2" end="2"/>
                                            </p:txEl>
                                          </p:spTgt>
                                        </p:tgtEl>
                                        <p:attrNameLst>
                                          <p:attrName>style.color</p:attrName>
                                        </p:attrNameLst>
                                      </p:cBhvr>
                                      <p:tavLst>
                                        <p:tav tm="0">
                                          <p:val>
                                            <p:clrVal>
                                              <a:schemeClr val="tx1"/>
                                            </p:clrVal>
                                          </p:val>
                                        </p:tav>
                                        <p:tav tm="50000">
                                          <p:val>
                                            <p:clrVal>
                                              <a:schemeClr val="tx1"/>
                                            </p:clrVal>
                                          </p:val>
                                        </p:tav>
                                      </p:tavLst>
                                    </p:anim>
                                    <p:anim calcmode="discrete" valueType="clr">
                                      <p:cBhvr>
                                        <p:cTn id="13" dur="80"/>
                                        <p:tgtEl>
                                          <p:spTgt spid="2">
                                            <p:txEl>
                                              <p:pRg st="2" end="2"/>
                                            </p:txEl>
                                          </p:spTgt>
                                        </p:tgtEl>
                                        <p:attrNameLst>
                                          <p:attrName>fillcolor</p:attrName>
                                        </p:attrNameLst>
                                      </p:cBhvr>
                                      <p:tavLst>
                                        <p:tav tm="0">
                                          <p:val>
                                            <p:clrVal>
                                              <a:schemeClr val="accent2"/>
                                            </p:clrVal>
                                          </p:val>
                                        </p:tav>
                                        <p:tav tm="50000">
                                          <p:val>
                                            <p:clrVal>
                                              <a:schemeClr val="hlink"/>
                                            </p:clrVal>
                                          </p:val>
                                        </p:tav>
                                      </p:tavLst>
                                    </p:anim>
                                    <p:set>
                                      <p:cBhvr>
                                        <p:cTn id="14" dur="80"/>
                                        <p:tgtEl>
                                          <p:spTgt spid="2">
                                            <p:txEl>
                                              <p:pRg st="2" end="2"/>
                                            </p:txEl>
                                          </p:spTgt>
                                        </p:tgtEl>
                                        <p:attrNameLst>
                                          <p:attrName>fill.type</p:attrName>
                                        </p:attrNameLst>
                                      </p:cBhvr>
                                      <p:to>
                                        <p:strVal val="solid"/>
                                      </p:to>
                                    </p:set>
                                  </p:childTnLst>
                                </p:cTn>
                              </p:par>
                              <p:par>
                                <p:cTn id="15" presetID="27" presetClass="entr" presetSubtype="0" fill="hold" nodeType="withEffect">
                                  <p:stCondLst>
                                    <p:cond delay="0"/>
                                  </p:stCondLst>
                                  <p:iterate type="lt">
                                    <p:tmPct val="50000"/>
                                  </p:iterate>
                                  <p:childTnLst>
                                    <p:set>
                                      <p:cBhvr>
                                        <p:cTn id="16" dur="1" fill="hold">
                                          <p:stCondLst>
                                            <p:cond delay="0"/>
                                          </p:stCondLst>
                                        </p:cTn>
                                        <p:tgtEl>
                                          <p:spTgt spid="2">
                                            <p:txEl>
                                              <p:pRg st="3" end="3"/>
                                            </p:txEl>
                                          </p:spTgt>
                                        </p:tgtEl>
                                        <p:attrNameLst>
                                          <p:attrName>style.visibility</p:attrName>
                                        </p:attrNameLst>
                                      </p:cBhvr>
                                      <p:to>
                                        <p:strVal val="visible"/>
                                      </p:to>
                                    </p:set>
                                    <p:anim calcmode="discrete" valueType="clr">
                                      <p:cBhvr override="childStyle">
                                        <p:cTn id="17" dur="80"/>
                                        <p:tgtEl>
                                          <p:spTgt spid="2">
                                            <p:txEl>
                                              <p:pRg st="3" end="3"/>
                                            </p:txEl>
                                          </p:spTgt>
                                        </p:tgtEl>
                                        <p:attrNameLst>
                                          <p:attrName>style.color</p:attrName>
                                        </p:attrNameLst>
                                      </p:cBhvr>
                                      <p:tavLst>
                                        <p:tav tm="0">
                                          <p:val>
                                            <p:clrVal>
                                              <a:schemeClr val="tx1"/>
                                            </p:clrVal>
                                          </p:val>
                                        </p:tav>
                                        <p:tav tm="50000">
                                          <p:val>
                                            <p:clrVal>
                                              <a:schemeClr val="tx1"/>
                                            </p:clrVal>
                                          </p:val>
                                        </p:tav>
                                      </p:tavLst>
                                    </p:anim>
                                    <p:anim calcmode="discrete" valueType="clr">
                                      <p:cBhvr>
                                        <p:cTn id="18" dur="80"/>
                                        <p:tgtEl>
                                          <p:spTgt spid="2">
                                            <p:txEl>
                                              <p:pRg st="3" end="3"/>
                                            </p:txEl>
                                          </p:spTgt>
                                        </p:tgtEl>
                                        <p:attrNameLst>
                                          <p:attrName>fillcolor</p:attrName>
                                        </p:attrNameLst>
                                      </p:cBhvr>
                                      <p:tavLst>
                                        <p:tav tm="0">
                                          <p:val>
                                            <p:clrVal>
                                              <a:schemeClr val="accent2"/>
                                            </p:clrVal>
                                          </p:val>
                                        </p:tav>
                                        <p:tav tm="50000">
                                          <p:val>
                                            <p:clrVal>
                                              <a:schemeClr val="hlink"/>
                                            </p:clrVal>
                                          </p:val>
                                        </p:tav>
                                      </p:tavLst>
                                    </p:anim>
                                    <p:set>
                                      <p:cBhvr>
                                        <p:cTn id="19" dur="80"/>
                                        <p:tgtEl>
                                          <p:spTgt spid="2">
                                            <p:txEl>
                                              <p:pRg st="3" end="3"/>
                                            </p:txEl>
                                          </p:spTgt>
                                        </p:tgtEl>
                                        <p:attrNameLst>
                                          <p:attrName>fill.type</p:attrName>
                                        </p:attrNameLst>
                                      </p:cBhvr>
                                      <p:to>
                                        <p:strVal val="solid"/>
                                      </p:to>
                                    </p:set>
                                  </p:childTnLst>
                                </p:cTn>
                              </p:par>
                              <p:par>
                                <p:cTn id="20" presetID="27" presetClass="entr" presetSubtype="0" fill="hold" nodeType="withEffect">
                                  <p:stCondLst>
                                    <p:cond delay="0"/>
                                  </p:stCondLst>
                                  <p:iterate type="lt">
                                    <p:tmPct val="50000"/>
                                  </p:iterate>
                                  <p:childTnLst>
                                    <p:set>
                                      <p:cBhvr>
                                        <p:cTn id="21" dur="1" fill="hold">
                                          <p:stCondLst>
                                            <p:cond delay="0"/>
                                          </p:stCondLst>
                                        </p:cTn>
                                        <p:tgtEl>
                                          <p:spTgt spid="2">
                                            <p:txEl>
                                              <p:pRg st="5" end="5"/>
                                            </p:txEl>
                                          </p:spTgt>
                                        </p:tgtEl>
                                        <p:attrNameLst>
                                          <p:attrName>style.visibility</p:attrName>
                                        </p:attrNameLst>
                                      </p:cBhvr>
                                      <p:to>
                                        <p:strVal val="visible"/>
                                      </p:to>
                                    </p:set>
                                    <p:anim calcmode="discrete" valueType="clr">
                                      <p:cBhvr override="childStyle">
                                        <p:cTn id="22" dur="80"/>
                                        <p:tgtEl>
                                          <p:spTgt spid="2">
                                            <p:txEl>
                                              <p:pRg st="5" end="5"/>
                                            </p:txEl>
                                          </p:spTgt>
                                        </p:tgtEl>
                                        <p:attrNameLst>
                                          <p:attrName>style.color</p:attrName>
                                        </p:attrNameLst>
                                      </p:cBhvr>
                                      <p:tavLst>
                                        <p:tav tm="0">
                                          <p:val>
                                            <p:clrVal>
                                              <a:schemeClr val="tx1"/>
                                            </p:clrVal>
                                          </p:val>
                                        </p:tav>
                                        <p:tav tm="50000">
                                          <p:val>
                                            <p:clrVal>
                                              <a:schemeClr val="tx1"/>
                                            </p:clrVal>
                                          </p:val>
                                        </p:tav>
                                      </p:tavLst>
                                    </p:anim>
                                    <p:anim calcmode="discrete" valueType="clr">
                                      <p:cBhvr>
                                        <p:cTn id="23" dur="80"/>
                                        <p:tgtEl>
                                          <p:spTgt spid="2">
                                            <p:txEl>
                                              <p:pRg st="5" end="5"/>
                                            </p:txEl>
                                          </p:spTgt>
                                        </p:tgtEl>
                                        <p:attrNameLst>
                                          <p:attrName>fillcolor</p:attrName>
                                        </p:attrNameLst>
                                      </p:cBhvr>
                                      <p:tavLst>
                                        <p:tav tm="0">
                                          <p:val>
                                            <p:clrVal>
                                              <a:schemeClr val="accent2"/>
                                            </p:clrVal>
                                          </p:val>
                                        </p:tav>
                                        <p:tav tm="50000">
                                          <p:val>
                                            <p:clrVal>
                                              <a:schemeClr val="hlink"/>
                                            </p:clrVal>
                                          </p:val>
                                        </p:tav>
                                      </p:tavLst>
                                    </p:anim>
                                    <p:set>
                                      <p:cBhvr>
                                        <p:cTn id="24" dur="80"/>
                                        <p:tgtEl>
                                          <p:spTgt spid="2">
                                            <p:txEl>
                                              <p:pRg st="5" end="5"/>
                                            </p:txEl>
                                          </p:spTgt>
                                        </p:tgtEl>
                                        <p:attrNameLst>
                                          <p:attrName>fill.type</p:attrName>
                                        </p:attrNameLst>
                                      </p:cBhvr>
                                      <p:to>
                                        <p:strVal val="solid"/>
                                      </p:to>
                                    </p:set>
                                  </p:childTnLst>
                                </p:cTn>
                              </p:par>
                              <p:par>
                                <p:cTn id="25" presetID="27" presetClass="entr" presetSubtype="0" fill="hold" nodeType="withEffect">
                                  <p:stCondLst>
                                    <p:cond delay="0"/>
                                  </p:stCondLst>
                                  <p:iterate type="lt">
                                    <p:tmPct val="50000"/>
                                  </p:iterate>
                                  <p:childTnLst>
                                    <p:set>
                                      <p:cBhvr>
                                        <p:cTn id="26" dur="1" fill="hold">
                                          <p:stCondLst>
                                            <p:cond delay="0"/>
                                          </p:stCondLst>
                                        </p:cTn>
                                        <p:tgtEl>
                                          <p:spTgt spid="2">
                                            <p:txEl>
                                              <p:pRg st="6" end="6"/>
                                            </p:txEl>
                                          </p:spTgt>
                                        </p:tgtEl>
                                        <p:attrNameLst>
                                          <p:attrName>style.visibility</p:attrName>
                                        </p:attrNameLst>
                                      </p:cBhvr>
                                      <p:to>
                                        <p:strVal val="visible"/>
                                      </p:to>
                                    </p:set>
                                    <p:anim calcmode="discrete" valueType="clr">
                                      <p:cBhvr override="childStyle">
                                        <p:cTn id="27" dur="80"/>
                                        <p:tgtEl>
                                          <p:spTgt spid="2">
                                            <p:txEl>
                                              <p:pRg st="6" end="6"/>
                                            </p:txEl>
                                          </p:spTgt>
                                        </p:tgtEl>
                                        <p:attrNameLst>
                                          <p:attrName>style.color</p:attrName>
                                        </p:attrNameLst>
                                      </p:cBhvr>
                                      <p:tavLst>
                                        <p:tav tm="0">
                                          <p:val>
                                            <p:clrVal>
                                              <a:schemeClr val="tx1"/>
                                            </p:clrVal>
                                          </p:val>
                                        </p:tav>
                                        <p:tav tm="50000">
                                          <p:val>
                                            <p:clrVal>
                                              <a:schemeClr val="tx1"/>
                                            </p:clrVal>
                                          </p:val>
                                        </p:tav>
                                      </p:tavLst>
                                    </p:anim>
                                    <p:anim calcmode="discrete" valueType="clr">
                                      <p:cBhvr>
                                        <p:cTn id="28" dur="80"/>
                                        <p:tgtEl>
                                          <p:spTgt spid="2">
                                            <p:txEl>
                                              <p:pRg st="6" end="6"/>
                                            </p:txEl>
                                          </p:spTgt>
                                        </p:tgtEl>
                                        <p:attrNameLst>
                                          <p:attrName>fillcolor</p:attrName>
                                        </p:attrNameLst>
                                      </p:cBhvr>
                                      <p:tavLst>
                                        <p:tav tm="0">
                                          <p:val>
                                            <p:clrVal>
                                              <a:schemeClr val="accent2"/>
                                            </p:clrVal>
                                          </p:val>
                                        </p:tav>
                                        <p:tav tm="50000">
                                          <p:val>
                                            <p:clrVal>
                                              <a:schemeClr val="hlink"/>
                                            </p:clrVal>
                                          </p:val>
                                        </p:tav>
                                      </p:tavLst>
                                    </p:anim>
                                    <p:set>
                                      <p:cBhvr>
                                        <p:cTn id="29" dur="80"/>
                                        <p:tgtEl>
                                          <p:spTgt spid="2">
                                            <p:txEl>
                                              <p:pRg st="6" end="6"/>
                                            </p:txEl>
                                          </p:spTgt>
                                        </p:tgtEl>
                                        <p:attrNameLst>
                                          <p:attrName>fill.type</p:attrName>
                                        </p:attrNameLst>
                                      </p:cBhvr>
                                      <p:to>
                                        <p:strVal val="solid"/>
                                      </p:to>
                                    </p:set>
                                  </p:childTnLst>
                                </p:cTn>
                              </p:par>
                              <p:par>
                                <p:cTn id="30" presetID="27" presetClass="entr" presetSubtype="0" fill="hold" nodeType="withEffect">
                                  <p:stCondLst>
                                    <p:cond delay="0"/>
                                  </p:stCondLst>
                                  <p:iterate type="lt">
                                    <p:tmPct val="50000"/>
                                  </p:iterate>
                                  <p:childTnLst>
                                    <p:set>
                                      <p:cBhvr>
                                        <p:cTn id="31" dur="1" fill="hold">
                                          <p:stCondLst>
                                            <p:cond delay="0"/>
                                          </p:stCondLst>
                                        </p:cTn>
                                        <p:tgtEl>
                                          <p:spTgt spid="2">
                                            <p:txEl>
                                              <p:pRg st="7" end="7"/>
                                            </p:txEl>
                                          </p:spTgt>
                                        </p:tgtEl>
                                        <p:attrNameLst>
                                          <p:attrName>style.visibility</p:attrName>
                                        </p:attrNameLst>
                                      </p:cBhvr>
                                      <p:to>
                                        <p:strVal val="visible"/>
                                      </p:to>
                                    </p:set>
                                    <p:anim calcmode="discrete" valueType="clr">
                                      <p:cBhvr override="childStyle">
                                        <p:cTn id="32" dur="80"/>
                                        <p:tgtEl>
                                          <p:spTgt spid="2">
                                            <p:txEl>
                                              <p:pRg st="7" end="7"/>
                                            </p:txEl>
                                          </p:spTgt>
                                        </p:tgtEl>
                                        <p:attrNameLst>
                                          <p:attrName>style.color</p:attrName>
                                        </p:attrNameLst>
                                      </p:cBhvr>
                                      <p:tavLst>
                                        <p:tav tm="0">
                                          <p:val>
                                            <p:clrVal>
                                              <a:schemeClr val="tx1"/>
                                            </p:clrVal>
                                          </p:val>
                                        </p:tav>
                                        <p:tav tm="50000">
                                          <p:val>
                                            <p:clrVal>
                                              <a:schemeClr val="tx1"/>
                                            </p:clrVal>
                                          </p:val>
                                        </p:tav>
                                      </p:tavLst>
                                    </p:anim>
                                    <p:anim calcmode="discrete" valueType="clr">
                                      <p:cBhvr>
                                        <p:cTn id="33" dur="80"/>
                                        <p:tgtEl>
                                          <p:spTgt spid="2">
                                            <p:txEl>
                                              <p:pRg st="7" end="7"/>
                                            </p:txEl>
                                          </p:spTgt>
                                        </p:tgtEl>
                                        <p:attrNameLst>
                                          <p:attrName>fillcolor</p:attrName>
                                        </p:attrNameLst>
                                      </p:cBhvr>
                                      <p:tavLst>
                                        <p:tav tm="0">
                                          <p:val>
                                            <p:clrVal>
                                              <a:schemeClr val="accent2"/>
                                            </p:clrVal>
                                          </p:val>
                                        </p:tav>
                                        <p:tav tm="50000">
                                          <p:val>
                                            <p:clrVal>
                                              <a:schemeClr val="hlink"/>
                                            </p:clrVal>
                                          </p:val>
                                        </p:tav>
                                      </p:tavLst>
                                    </p:anim>
                                    <p:set>
                                      <p:cBhvr>
                                        <p:cTn id="34" dur="80"/>
                                        <p:tgtEl>
                                          <p:spTgt spid="2">
                                            <p:txEl>
                                              <p:pRg st="7" end="7"/>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285750" y="214313"/>
            <a:ext cx="8572500" cy="6494462"/>
          </a:xfrm>
          <a:prstGeom prst="rect">
            <a:avLst/>
          </a:prstGeom>
          <a:noFill/>
          <a:ln w="9525">
            <a:noFill/>
            <a:miter lim="800000"/>
            <a:headEnd/>
            <a:tailEnd/>
          </a:ln>
        </p:spPr>
        <p:txBody>
          <a:bodyPr>
            <a:spAutoFit/>
          </a:bodyPr>
          <a:lstStyle/>
          <a:p>
            <a:r>
              <a:rPr lang="uk-UA" sz="3200" b="1" i="1"/>
              <a:t>                 Рембо здатен бачити природу </a:t>
            </a:r>
          </a:p>
          <a:p>
            <a:r>
              <a:rPr lang="uk-UA" sz="3200" b="1" i="1"/>
              <a:t>                 та світобудову позбавленими об'єктивних закономірностей; причинно-наслідкових зв'язків. Як і більшість віршів Рембо, "Голосівки" мають безліч трактувань. Наприклад, одне з них пропонує розглядати вірш як символічну картину людського буття: від темряви (</a:t>
            </a:r>
            <a:r>
              <a:rPr lang="uk-UA" sz="3200" b="1" i="1">
                <a:solidFill>
                  <a:srgbClr val="C00000"/>
                </a:solidFill>
              </a:rPr>
              <a:t>чорний колір А</a:t>
            </a:r>
            <a:r>
              <a:rPr lang="uk-UA" sz="3200" b="1" i="1"/>
              <a:t>) до світла (</a:t>
            </a:r>
            <a:r>
              <a:rPr lang="uk-UA" sz="3200" b="1" i="1">
                <a:solidFill>
                  <a:srgbClr val="C00000"/>
                </a:solidFill>
              </a:rPr>
              <a:t>білий колір Е</a:t>
            </a:r>
            <a:r>
              <a:rPr lang="uk-UA" sz="3200" b="1" i="1"/>
              <a:t>), через бурхливі пристрасті (</a:t>
            </a:r>
            <a:r>
              <a:rPr lang="uk-UA" sz="3200" b="1" i="1">
                <a:solidFill>
                  <a:srgbClr val="C00000"/>
                </a:solidFill>
              </a:rPr>
              <a:t>червоний колір І</a:t>
            </a:r>
            <a:r>
              <a:rPr lang="uk-UA" sz="3200" b="1" i="1"/>
              <a:t>) до мудрості (</a:t>
            </a:r>
            <a:r>
              <a:rPr lang="uk-UA" sz="3200" b="1" i="1">
                <a:solidFill>
                  <a:srgbClr val="C00000"/>
                </a:solidFill>
              </a:rPr>
              <a:t>зелений колір У</a:t>
            </a:r>
            <a:r>
              <a:rPr lang="uk-UA" sz="3200" b="1" i="1"/>
              <a:t>) та пізнання таємниці Всесвіту (</a:t>
            </a:r>
            <a:r>
              <a:rPr lang="uk-UA" sz="3200" b="1" i="1">
                <a:solidFill>
                  <a:srgbClr val="C00000"/>
                </a:solidFill>
              </a:rPr>
              <a:t>синій колір О</a:t>
            </a:r>
            <a:r>
              <a:rPr lang="uk-UA" sz="3200" b="1" i="1"/>
              <a:t>). </a:t>
            </a:r>
            <a:endParaRPr lang="uk-UA" b="1" i="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Left)">
                                      <p:cBhvr>
                                        <p:cTn id="7" dur="500"/>
                                        <p:tgtEl>
                                          <p:spTgt spid="3">
                                            <p:txEl>
                                              <p:pRg st="0" end="0"/>
                                            </p:txEl>
                                          </p:spTgt>
                                        </p:tgtEl>
                                      </p:cBhvr>
                                    </p:animEffect>
                                  </p:childTnLst>
                                </p:cTn>
                              </p:par>
                            </p:childTnLst>
                          </p:cTn>
                        </p:par>
                        <p:par>
                          <p:cTn id="8" fill="hold">
                            <p:stCondLst>
                              <p:cond delay="500"/>
                            </p:stCondLst>
                            <p:childTnLst>
                              <p:par>
                                <p:cTn id="9" presetID="18" presetClass="entr" presetSubtype="12"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strips(downLeft)">
                                      <p:cBhvr>
                                        <p:cTn id="11"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285750" y="214313"/>
            <a:ext cx="8572500" cy="7756525"/>
          </a:xfrm>
          <a:prstGeom prst="rect">
            <a:avLst/>
          </a:prstGeom>
          <a:noFill/>
          <a:ln w="9525">
            <a:noFill/>
            <a:miter lim="800000"/>
            <a:headEnd/>
            <a:tailEnd/>
          </a:ln>
        </p:spPr>
        <p:txBody>
          <a:bodyPr>
            <a:spAutoFit/>
          </a:bodyPr>
          <a:lstStyle/>
          <a:p>
            <a:r>
              <a:rPr lang="uk-UA" sz="3200" b="1" i="1"/>
              <a:t>                  Важливу роль у "Голосівках" </a:t>
            </a:r>
          </a:p>
          <a:p>
            <a:r>
              <a:rPr lang="uk-UA" sz="3200" b="1" i="1"/>
              <a:t>              відіграє принцип контрастності: чорне - біле, смерть - життя; потворне - прекрасне, швидкоплинне - випадкове. Рембо використовує форму сонета, який традиційно складається з тези, антитези та їх синтезу, тобто в самій його будові закладене протиріччя, і це дозволяє розглядати "Голосівки" як зразок символістського пошуку "відповідностей”, як панорамну картину Всесвіту. </a:t>
            </a:r>
            <a:br>
              <a:rPr lang="uk-UA" sz="3200" b="1" i="1"/>
            </a:br>
            <a:endParaRPr lang="ru-RU" sz="3200" b="1" i="1"/>
          </a:p>
          <a:p>
            <a:endParaRPr lang="ru-RU" sz="3200" b="1" i="1"/>
          </a:p>
          <a:p>
            <a:endParaRPr lang="uk-UA" b="1" i="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Left)">
                                      <p:cBhvr>
                                        <p:cTn id="7" dur="500"/>
                                        <p:tgtEl>
                                          <p:spTgt spid="3">
                                            <p:txEl>
                                              <p:pRg st="0" end="0"/>
                                            </p:txEl>
                                          </p:spTgt>
                                        </p:tgtEl>
                                      </p:cBhvr>
                                    </p:animEffect>
                                  </p:childTnLst>
                                </p:cTn>
                              </p:par>
                            </p:childTnLst>
                          </p:cTn>
                        </p:par>
                        <p:par>
                          <p:cTn id="8" fill="hold">
                            <p:stCondLst>
                              <p:cond delay="500"/>
                            </p:stCondLst>
                            <p:childTnLst>
                              <p:par>
                                <p:cTn id="9" presetID="18" presetClass="entr" presetSubtype="12"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strips(downLeft)">
                                      <p:cBhvr>
                                        <p:cTn id="11"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285750" y="500063"/>
            <a:ext cx="8643938" cy="6002337"/>
          </a:xfrm>
          <a:prstGeom prst="rect">
            <a:avLst/>
          </a:prstGeom>
          <a:noFill/>
          <a:ln w="9525">
            <a:noFill/>
            <a:miter lim="800000"/>
            <a:headEnd/>
            <a:tailEnd/>
          </a:ln>
        </p:spPr>
        <p:txBody>
          <a:bodyPr>
            <a:spAutoFit/>
          </a:bodyPr>
          <a:lstStyle/>
          <a:p>
            <a:r>
              <a:rPr lang="uk-UA" sz="3200" b="1" i="1"/>
              <a:t>              Поет намагається відмовитись</a:t>
            </a:r>
          </a:p>
          <a:p>
            <a:r>
              <a:rPr lang="uk-UA" sz="3200" b="1" i="1"/>
              <a:t>              від слова як смислової одиниці та викликати суб'єктивні, непевні почуття, підмінивши логічний зміст кольоромузикою, звуками і барвами. Слово не розповідає, не говорить, а звучить співзвуччям кольорів. Рембо був одним із перших французьких поетів, який почав писати верлібром. Він фактично знищив межу між поезією і прозою як основними типами організації художнього мовлення.</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strips(downLeft)">
                                      <p:cBhvr>
                                        <p:cTn id="7" dur="500"/>
                                        <p:tgtEl>
                                          <p:spTgt spid="2">
                                            <p:txEl>
                                              <p:pRg st="0" end="0"/>
                                            </p:txEl>
                                          </p:spTgt>
                                        </p:tgtEl>
                                      </p:cBhvr>
                                    </p:animEffect>
                                  </p:childTnLst>
                                </p:cTn>
                              </p:par>
                            </p:childTnLst>
                          </p:cTn>
                        </p:par>
                        <p:par>
                          <p:cTn id="8" fill="hold">
                            <p:stCondLst>
                              <p:cond delay="500"/>
                            </p:stCondLst>
                            <p:childTnLst>
                              <p:par>
                                <p:cTn id="9" presetID="18" presetClass="entr" presetSubtype="12" fill="hold"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strips(downLeft)">
                                      <p:cBhvr>
                                        <p:cTn id="11"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285750" y="0"/>
            <a:ext cx="8643938" cy="14157325"/>
          </a:xfrm>
          <a:prstGeom prst="rect">
            <a:avLst/>
          </a:prstGeom>
          <a:noFill/>
          <a:ln w="9525">
            <a:noFill/>
            <a:miter lim="800000"/>
            <a:headEnd/>
            <a:tailEnd/>
          </a:ln>
        </p:spPr>
        <p:txBody>
          <a:bodyPr>
            <a:spAutoFit/>
          </a:bodyPr>
          <a:lstStyle/>
          <a:p>
            <a:r>
              <a:rPr lang="uk-UA" sz="3200" b="1" i="1"/>
              <a:t>              Поет намагається відмовитись</a:t>
            </a:r>
          </a:p>
          <a:p>
            <a:r>
              <a:rPr lang="uk-UA" sz="3200" b="1" i="1"/>
              <a:t>              від слова як смислової одиниці та викликати суб'єктивні, непевні почуття, підмінивши логічний зміст кольоромузикою, звуками і барвами. Слово не розповідає, не говорить, а звучить співзвуччям кольорів. Рембо був одним із перших французьких поетів, який почав писати верлібром. Він фактично знищив межу між поезією і прозою як основними типами організації художнього мовлення.</a:t>
            </a:r>
          </a:p>
          <a:p>
            <a:r>
              <a:rPr lang="uk-UA" sz="3200" b="1" i="1"/>
              <a:t>Намагаючись вивільнити енергію вірша, зробити йо­го засобом фіксації відтінків найвищої таємниці бут­тя, Рембо розхитував уявлення про формальну доско­налість поезії. Він стверджував: якщо «те, що Поет приносить звідси (зі світу абсолюту, - ОЛ.), має фор­му, він відтворює його оформленим, але якщо воно форми не має, він передає його безформним». Рембо був одним із перших французьких поетів, який почав писати верлібром. Він фактично знищив межу між поезією і прозою як основними типами організації ху­дожнього мовлення.</a:t>
            </a:r>
            <a:endParaRPr lang="ru-RU" sz="3200" b="1" i="1"/>
          </a:p>
          <a:p>
            <a:endParaRPr lang="ru-RU" sz="3200" b="1" i="1"/>
          </a:p>
          <a:p>
            <a:endParaRPr lang="uk-UA" b="1" i="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strips(downLeft)">
                                      <p:cBhvr>
                                        <p:cTn id="7" dur="500"/>
                                        <p:tgtEl>
                                          <p:spTgt spid="2">
                                            <p:txEl>
                                              <p:pRg st="0" end="0"/>
                                            </p:txEl>
                                          </p:spTgt>
                                        </p:tgtEl>
                                      </p:cBhvr>
                                    </p:animEffect>
                                  </p:childTnLst>
                                </p:cTn>
                              </p:par>
                            </p:childTnLst>
                          </p:cTn>
                        </p:par>
                        <p:par>
                          <p:cTn id="8" fill="hold">
                            <p:stCondLst>
                              <p:cond delay="500"/>
                            </p:stCondLst>
                            <p:childTnLst>
                              <p:par>
                                <p:cTn id="9" presetID="18" presetClass="entr" presetSubtype="12" fill="hold"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strips(downLeft)">
                                      <p:cBhvr>
                                        <p:cTn id="11" dur="500"/>
                                        <p:tgtEl>
                                          <p:spTgt spid="2">
                                            <p:txEl>
                                              <p:pRg st="1" end="1"/>
                                            </p:txEl>
                                          </p:spTgt>
                                        </p:tgtEl>
                                      </p:cBhvr>
                                    </p:animEffect>
                                  </p:childTnLst>
                                </p:cTn>
                              </p:par>
                            </p:childTnLst>
                          </p:cTn>
                        </p:par>
                        <p:par>
                          <p:cTn id="12" fill="hold">
                            <p:stCondLst>
                              <p:cond delay="1000"/>
                            </p:stCondLst>
                            <p:childTnLst>
                              <p:par>
                                <p:cTn id="13" presetID="18" presetClass="entr" presetSubtype="12" fill="hold" nodeType="after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strips(downLeft)">
                                      <p:cBhvr>
                                        <p:cTn id="15"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928794" y="285728"/>
            <a:ext cx="6989927" cy="923330"/>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uk-UA"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ru-RU"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П</a:t>
            </a:r>
            <a:r>
              <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r>
              <a:rPr lang="uk-UA" sz="54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яний</a:t>
            </a:r>
            <a:r>
              <a:rPr lang="uk-UA"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uk-UA" sz="54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корабель”</a:t>
            </a:r>
            <a:endParaRPr lang="ru-RU"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TextBox 2"/>
          <p:cNvSpPr txBox="1">
            <a:spLocks noChangeArrowheads="1"/>
          </p:cNvSpPr>
          <p:nvPr/>
        </p:nvSpPr>
        <p:spPr bwMode="auto">
          <a:xfrm>
            <a:off x="214313" y="1285875"/>
            <a:ext cx="8715375" cy="5508625"/>
          </a:xfrm>
          <a:prstGeom prst="rect">
            <a:avLst/>
          </a:prstGeom>
          <a:noFill/>
          <a:ln w="9525">
            <a:noFill/>
            <a:miter lim="800000"/>
            <a:headEnd/>
            <a:tailEnd/>
          </a:ln>
        </p:spPr>
        <p:txBody>
          <a:bodyPr>
            <a:spAutoFit/>
          </a:bodyPr>
          <a:lstStyle/>
          <a:p>
            <a:r>
              <a:rPr lang="uk-UA" sz="3200" b="1" i="1"/>
              <a:t>Для поезії Артюра Рембо характерна підвищена ,загострена суб'єктивність, чим позначені вже ранні вірші французького автора. </a:t>
            </a:r>
            <a:endParaRPr lang="ru-RU" sz="3200" b="1" i="1"/>
          </a:p>
          <a:p>
            <a:r>
              <a:rPr lang="uk-UA" sz="3200" b="1" i="1"/>
              <a:t>     «Людиною з підметками із вітру» назвав Рембо Поль Верлен. Подібний і ліричний герой молодого поета, який охоче малює себе у вигляді бродяги, що крокує серед полів, ночує просто неба, з обличчям, вмитим вранішньою росою.</a:t>
            </a:r>
          </a:p>
          <a:p>
            <a:endParaRPr lang="uk-UA" sz="3200" b="1" i="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set>
                                      <p:cBhvr>
                                        <p:cTn id="7" dur="228" fill="hold">
                                          <p:stCondLst>
                                            <p:cond delay="0"/>
                                          </p:stCondLst>
                                        </p:cTn>
                                        <p:tgtEl>
                                          <p:spTgt spid="2"/>
                                        </p:tgtEl>
                                        <p:attrNameLst>
                                          <p:attrName>style.rotation</p:attrName>
                                        </p:attrNameLst>
                                      </p:cBhvr>
                                      <p:to>
                                        <p:strVal val="-45.0"/>
                                      </p:to>
                                    </p:set>
                                    <p:anim calcmode="lin" valueType="num">
                                      <p:cBhvr>
                                        <p:cTn id="8" dur="228" fill="hold">
                                          <p:stCondLst>
                                            <p:cond delay="228"/>
                                          </p:stCondLst>
                                        </p:cTn>
                                        <p:tgtEl>
                                          <p:spTgt spid="2"/>
                                        </p:tgtEl>
                                        <p:attrNameLst>
                                          <p:attrName>style.rotation</p:attrName>
                                        </p:attrNameLst>
                                      </p:cBhvr>
                                      <p:tavLst>
                                        <p:tav tm="0">
                                          <p:val>
                                            <p:fltVal val="-45"/>
                                          </p:val>
                                        </p:tav>
                                        <p:tav tm="69900">
                                          <p:val>
                                            <p:fltVal val="45"/>
                                          </p:val>
                                        </p:tav>
                                        <p:tav tm="100000">
                                          <p:val>
                                            <p:fltVal val="0"/>
                                          </p:val>
                                        </p:tav>
                                      </p:tavLst>
                                    </p:anim>
                                    <p:anim calcmode="lin" valueType="num">
                                      <p:cBhvr>
                                        <p:cTn id="9" dur="228" fill="hold">
                                          <p:stCondLst>
                                            <p:cond delay="0"/>
                                          </p:stCondLst>
                                        </p:cTn>
                                        <p:tgtEl>
                                          <p:spTgt spid="2"/>
                                        </p:tgtEl>
                                        <p:attrNameLst>
                                          <p:attrName>ppt_y</p:attrName>
                                        </p:attrNameLst>
                                      </p:cBhvr>
                                      <p:tavLst>
                                        <p:tav tm="0">
                                          <p:val>
                                            <p:strVal val="#ppt_y-1"/>
                                          </p:val>
                                        </p:tav>
                                        <p:tav tm="100000">
                                          <p:val>
                                            <p:strVal val="#ppt_y-(0.354*#ppt_w-0.172*#ppt_h)"/>
                                          </p:val>
                                        </p:tav>
                                      </p:tavLst>
                                    </p:anim>
                                    <p:anim calcmode="lin" valueType="num">
                                      <p:cBhvr>
                                        <p:cTn id="10" dur="78" decel="50000" autoRev="1" fill="hold">
                                          <p:stCondLst>
                                            <p:cond delay="228"/>
                                          </p:stCondLst>
                                        </p:cTn>
                                        <p:tgtEl>
                                          <p:spTgt spid="2"/>
                                        </p:tgtEl>
                                        <p:attrNameLst>
                                          <p:attrName>ppt_y</p:attrName>
                                        </p:attrNameLst>
                                      </p:cBhvr>
                                      <p:tavLst>
                                        <p:tav tm="0">
                                          <p:val>
                                            <p:strVal val="#ppt_y-(0.354*#ppt_w-0.172*#ppt_h)"/>
                                          </p:val>
                                        </p:tav>
                                        <p:tav tm="100000">
                                          <p:val>
                                            <p:strVal val="#ppt_y-(0.354*#ppt_w-0.172*#ppt_h)-#ppt_h/2"/>
                                          </p:val>
                                        </p:tav>
                                      </p:tavLst>
                                    </p:anim>
                                    <p:anim calcmode="lin" valueType="num">
                                      <p:cBhvr>
                                        <p:cTn id="11" dur="68" fill="hold">
                                          <p:stCondLst>
                                            <p:cond delay="432"/>
                                          </p:stCondLst>
                                        </p:cTn>
                                        <p:tgtEl>
                                          <p:spTgt spid="2"/>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8" presetClass="entr" presetSubtype="12" fill="hold"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strips(downLeft)">
                                      <p:cBhvr>
                                        <p:cTn id="16" dur="500"/>
                                        <p:tgtEl>
                                          <p:spTgt spid="3">
                                            <p:txEl>
                                              <p:pRg st="0" end="0"/>
                                            </p:txEl>
                                          </p:spTgt>
                                        </p:tgtEl>
                                      </p:cBhvr>
                                    </p:animEffect>
                                  </p:childTnLst>
                                </p:cTn>
                              </p:par>
                              <p:par>
                                <p:cTn id="17" presetID="18" presetClass="entr" presetSubtype="12" fill="hold"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strips(downLeft)">
                                      <p:cBhvr>
                                        <p:cTn id="19"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285750" y="214313"/>
            <a:ext cx="8715375" cy="4032250"/>
          </a:xfrm>
          <a:prstGeom prst="rect">
            <a:avLst/>
          </a:prstGeom>
          <a:noFill/>
          <a:ln w="9525">
            <a:noFill/>
            <a:miter lim="800000"/>
            <a:headEnd/>
            <a:tailEnd/>
          </a:ln>
        </p:spPr>
        <p:txBody>
          <a:bodyPr>
            <a:spAutoFit/>
          </a:bodyPr>
          <a:lstStyle/>
          <a:p>
            <a:r>
              <a:rPr lang="uk-UA" sz="3200" b="1" i="1"/>
              <a:t>                У «П'яному кораблі» А. Рембо </a:t>
            </a:r>
          </a:p>
          <a:p>
            <a:r>
              <a:rPr lang="uk-UA" sz="3200" b="1" i="1"/>
              <a:t>                ототожнюється з кораблем, який обірвав корабельні канати, звільнився від команди, з смертельним захопленням віддається стихії. І все це відбувається під знаком фатального руху. Подолавши течію рік, корабель з насолодою кидається в море. </a:t>
            </a:r>
          </a:p>
        </p:txBody>
      </p:sp>
      <p:sp>
        <p:nvSpPr>
          <p:cNvPr id="3" name="TextBox 2"/>
          <p:cNvSpPr txBox="1">
            <a:spLocks noChangeArrowheads="1"/>
          </p:cNvSpPr>
          <p:nvPr/>
        </p:nvSpPr>
        <p:spPr bwMode="auto">
          <a:xfrm>
            <a:off x="714375" y="4286250"/>
            <a:ext cx="8429625" cy="2062163"/>
          </a:xfrm>
          <a:prstGeom prst="rect">
            <a:avLst/>
          </a:prstGeom>
          <a:noFill/>
          <a:ln w="9525">
            <a:noFill/>
            <a:miter lim="800000"/>
            <a:headEnd/>
            <a:tailEnd/>
          </a:ln>
        </p:spPr>
        <p:txBody>
          <a:bodyPr>
            <a:spAutoFit/>
          </a:bodyPr>
          <a:lstStyle/>
          <a:p>
            <a:r>
              <a:rPr lang="uk-UA" sz="3200" b="1" i="1">
                <a:latin typeface="Corbel" pitchFamily="34" charset="0"/>
              </a:rPr>
              <a:t>За течією Рік байдужим плином гнаний,</a:t>
            </a:r>
          </a:p>
          <a:p>
            <a:r>
              <a:rPr lang="uk-UA" sz="3200" b="1" i="1">
                <a:latin typeface="Corbel" pitchFamily="34" charset="0"/>
              </a:rPr>
              <a:t>Я не залежав більш од гурту моряків:</a:t>
            </a:r>
          </a:p>
          <a:p>
            <a:r>
              <a:rPr lang="uk-UA" sz="3200" b="1" i="1">
                <a:latin typeface="Corbel" pitchFamily="34" charset="0"/>
              </a:rPr>
              <a:t>Зробили з них мішень крикливі індіани,</a:t>
            </a:r>
          </a:p>
          <a:p>
            <a:r>
              <a:rPr lang="uk-UA" sz="3200" b="1" i="1">
                <a:latin typeface="Corbel" pitchFamily="34" charset="0"/>
              </a:rPr>
              <a:t>Прибивши цвяхами до барвних стояків</a:t>
            </a:r>
            <a:r>
              <a:rPr lang="uk-UA" sz="2000"/>
              <a:t>.</a:t>
            </a:r>
          </a:p>
        </p:txBody>
      </p:sp>
      <p:pic>
        <p:nvPicPr>
          <p:cNvPr id="13314" name="Picture 2"/>
          <p:cNvPicPr>
            <a:picLocks noChangeAspect="1" noChangeArrowheads="1"/>
          </p:cNvPicPr>
          <p:nvPr/>
        </p:nvPicPr>
        <p:blipFill>
          <a:blip r:embed="rId2"/>
          <a:srcRect/>
          <a:stretch>
            <a:fillRect/>
          </a:stretch>
        </p:blipFill>
        <p:spPr bwMode="auto">
          <a:xfrm>
            <a:off x="285750" y="0"/>
            <a:ext cx="8572500" cy="66262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strips(downLeft)">
                                      <p:cBhvr>
                                        <p:cTn id="7" dur="500"/>
                                        <p:tgtEl>
                                          <p:spTgt spid="2">
                                            <p:txEl>
                                              <p:pRg st="0" end="0"/>
                                            </p:txEl>
                                          </p:spTgt>
                                        </p:tgtEl>
                                      </p:cBhvr>
                                    </p:animEffect>
                                  </p:childTnLst>
                                </p:cTn>
                              </p:par>
                            </p:childTnLst>
                          </p:cTn>
                        </p:par>
                        <p:par>
                          <p:cTn id="8" fill="hold">
                            <p:stCondLst>
                              <p:cond delay="500"/>
                            </p:stCondLst>
                            <p:childTnLst>
                              <p:par>
                                <p:cTn id="9" presetID="18" presetClass="entr" presetSubtype="12" fill="hold"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strips(downLeft)">
                                      <p:cBhvr>
                                        <p:cTn id="11" dur="500"/>
                                        <p:tgtEl>
                                          <p:spTgt spid="2">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30" presetClass="entr" presetSubtype="0"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800" decel="100000"/>
                                        <p:tgtEl>
                                          <p:spTgt spid="3"/>
                                        </p:tgtEl>
                                      </p:cBhvr>
                                    </p:animEffect>
                                    <p:anim calcmode="lin" valueType="num">
                                      <p:cBhvr>
                                        <p:cTn id="17" dur="800" decel="100000" fill="hold"/>
                                        <p:tgtEl>
                                          <p:spTgt spid="3"/>
                                        </p:tgtEl>
                                        <p:attrNameLst>
                                          <p:attrName>style.rotation</p:attrName>
                                        </p:attrNameLst>
                                      </p:cBhvr>
                                      <p:tavLst>
                                        <p:tav tm="0">
                                          <p:val>
                                            <p:fltVal val="-90"/>
                                          </p:val>
                                        </p:tav>
                                        <p:tav tm="100000">
                                          <p:val>
                                            <p:fltVal val="0"/>
                                          </p:val>
                                        </p:tav>
                                      </p:tavLst>
                                    </p:anim>
                                    <p:anim calcmode="lin" valueType="num">
                                      <p:cBhvr>
                                        <p:cTn id="18" dur="800" decel="100000" fill="hold"/>
                                        <p:tgtEl>
                                          <p:spTgt spid="3"/>
                                        </p:tgtEl>
                                        <p:attrNameLst>
                                          <p:attrName>ppt_x</p:attrName>
                                        </p:attrNameLst>
                                      </p:cBhvr>
                                      <p:tavLst>
                                        <p:tav tm="0">
                                          <p:val>
                                            <p:strVal val="#ppt_x+0.4"/>
                                          </p:val>
                                        </p:tav>
                                        <p:tav tm="100000">
                                          <p:val>
                                            <p:strVal val="#ppt_x-0.05"/>
                                          </p:val>
                                        </p:tav>
                                      </p:tavLst>
                                    </p:anim>
                                    <p:anim calcmode="lin" valueType="num">
                                      <p:cBhvr>
                                        <p:cTn id="19" dur="800" decel="100000" fill="hold"/>
                                        <p:tgtEl>
                                          <p:spTgt spid="3"/>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4" presetClass="entr" presetSubtype="0" fill="hold" nodeType="clickEffect">
                                  <p:stCondLst>
                                    <p:cond delay="0"/>
                                  </p:stCondLst>
                                  <p:childTnLst>
                                    <p:set>
                                      <p:cBhvr>
                                        <p:cTn id="25" dur="1" fill="hold">
                                          <p:stCondLst>
                                            <p:cond delay="0"/>
                                          </p:stCondLst>
                                        </p:cTn>
                                        <p:tgtEl>
                                          <p:spTgt spid="13314"/>
                                        </p:tgtEl>
                                        <p:attrNameLst>
                                          <p:attrName>style.visibility</p:attrName>
                                        </p:attrNameLst>
                                      </p:cBhvr>
                                      <p:to>
                                        <p:strVal val="visible"/>
                                      </p:to>
                                    </p:set>
                                    <p:anim to="" calcmode="lin" valueType="num">
                                      <p:cBhvr>
                                        <p:cTn id="26" dur="1" fill="hold"/>
                                        <p:tgtEl>
                                          <p:spTgt spid="1331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357188" y="1714500"/>
            <a:ext cx="8643937" cy="4524375"/>
          </a:xfrm>
          <a:prstGeom prst="rect">
            <a:avLst/>
          </a:prstGeom>
          <a:noFill/>
          <a:ln w="9525">
            <a:noFill/>
            <a:miter lim="800000"/>
            <a:headEnd/>
            <a:tailEnd/>
          </a:ln>
        </p:spPr>
        <p:txBody>
          <a:bodyPr>
            <a:spAutoFit/>
          </a:bodyPr>
          <a:lstStyle/>
          <a:p>
            <a:r>
              <a:rPr lang="uk-UA" sz="3200" b="1" i="1">
                <a:latin typeface="Corbel" pitchFamily="34" charset="0"/>
              </a:rPr>
              <a:t>На вантажі свої я не звертав уваги,—</a:t>
            </a:r>
          </a:p>
          <a:p>
            <a:r>
              <a:rPr lang="uk-UA" sz="3200" b="1" i="1">
                <a:latin typeface="Corbel" pitchFamily="34" charset="0"/>
              </a:rPr>
              <a:t>Чи хліб фламандський віз, чи з Англії сукно,</a:t>
            </a:r>
          </a:p>
          <a:p>
            <a:r>
              <a:rPr lang="uk-UA" sz="3200" b="1" i="1">
                <a:latin typeface="Corbel" pitchFamily="34" charset="0"/>
              </a:rPr>
              <a:t>I, ледь урвався крик матроської ватаги,</a:t>
            </a:r>
          </a:p>
          <a:p>
            <a:r>
              <a:rPr lang="uk-UA" sz="3200" b="1" i="1">
                <a:latin typeface="Corbel" pitchFamily="34" charset="0"/>
              </a:rPr>
              <a:t>Я вирушив туди, куди хотів давно. </a:t>
            </a:r>
          </a:p>
          <a:p>
            <a:endParaRPr lang="uk-UA" sz="3200" b="1" i="1">
              <a:latin typeface="Corbel" pitchFamily="34" charset="0"/>
            </a:endParaRPr>
          </a:p>
          <a:p>
            <a:r>
              <a:rPr lang="uk-UA" sz="3200" b="1" i="1">
                <a:latin typeface="Corbel" pitchFamily="34" charset="0"/>
              </a:rPr>
              <a:t>Скажено хлюпали припливи океанські,</a:t>
            </a:r>
          </a:p>
          <a:p>
            <a:r>
              <a:rPr lang="uk-UA" sz="3200" b="1" i="1">
                <a:latin typeface="Corbel" pitchFamily="34" charset="0"/>
              </a:rPr>
              <a:t>А я, колись глухий, як мозок дітвори,</a:t>
            </a:r>
          </a:p>
          <a:p>
            <a:r>
              <a:rPr lang="uk-UA" sz="3200" b="1" i="1">
                <a:latin typeface="Corbel" pitchFamily="34" charset="0"/>
              </a:rPr>
              <a:t>Все за водою плив! I заколот гігантський</a:t>
            </a:r>
          </a:p>
          <a:p>
            <a:r>
              <a:rPr lang="uk-UA" sz="3200" b="1" i="1">
                <a:latin typeface="Corbel" pitchFamily="34" charset="0"/>
              </a:rPr>
              <a:t>Зняли Півострови, простори і вітри.</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800" decel="100000"/>
                                        <p:tgtEl>
                                          <p:spTgt spid="2">
                                            <p:txEl>
                                              <p:pRg st="0" end="0"/>
                                            </p:txEl>
                                          </p:spTgt>
                                        </p:tgtEl>
                                      </p:cBhvr>
                                    </p:animEffect>
                                    <p:anim calcmode="lin" valueType="num">
                                      <p:cBhvr>
                                        <p:cTn id="8" dur="800" decel="100000" fill="hold"/>
                                        <p:tgtEl>
                                          <p:spTgt spid="2">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2">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2">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xEl>
                                              <p:pRg st="0" end="0"/>
                                            </p:txEl>
                                          </p:spTgt>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0" presetClass="entr" presetSubtype="0" fill="hold" nodeType="afterEffect">
                                  <p:stCondLst>
                                    <p:cond delay="0"/>
                                  </p:stCondLst>
                                  <p:childTnLst>
                                    <p:set>
                                      <p:cBhvr>
                                        <p:cTn id="15" dur="1" fill="hold">
                                          <p:stCondLst>
                                            <p:cond delay="0"/>
                                          </p:stCondLst>
                                        </p:cTn>
                                        <p:tgtEl>
                                          <p:spTgt spid="2">
                                            <p:txEl>
                                              <p:pRg st="1" end="1"/>
                                            </p:txEl>
                                          </p:spTgt>
                                        </p:tgtEl>
                                        <p:attrNameLst>
                                          <p:attrName>style.visibility</p:attrName>
                                        </p:attrNameLst>
                                      </p:cBhvr>
                                      <p:to>
                                        <p:strVal val="visible"/>
                                      </p:to>
                                    </p:set>
                                    <p:animEffect transition="in" filter="fade">
                                      <p:cBhvr>
                                        <p:cTn id="16" dur="800" decel="100000"/>
                                        <p:tgtEl>
                                          <p:spTgt spid="2">
                                            <p:txEl>
                                              <p:pRg st="1" end="1"/>
                                            </p:txEl>
                                          </p:spTgt>
                                        </p:tgtEl>
                                      </p:cBhvr>
                                    </p:animEffect>
                                    <p:anim calcmode="lin" valueType="num">
                                      <p:cBhvr>
                                        <p:cTn id="17" dur="800" decel="100000" fill="hold"/>
                                        <p:tgtEl>
                                          <p:spTgt spid="2">
                                            <p:txEl>
                                              <p:pRg st="1" end="1"/>
                                            </p:txEl>
                                          </p:spTgt>
                                        </p:tgtEl>
                                        <p:attrNameLst>
                                          <p:attrName>style.rotation</p:attrName>
                                        </p:attrNameLst>
                                      </p:cBhvr>
                                      <p:tavLst>
                                        <p:tav tm="0">
                                          <p:val>
                                            <p:fltVal val="-90"/>
                                          </p:val>
                                        </p:tav>
                                        <p:tav tm="100000">
                                          <p:val>
                                            <p:fltVal val="0"/>
                                          </p:val>
                                        </p:tav>
                                      </p:tavLst>
                                    </p:anim>
                                    <p:anim calcmode="lin" valueType="num">
                                      <p:cBhvr>
                                        <p:cTn id="18" dur="800" decel="100000" fill="hold"/>
                                        <p:tgtEl>
                                          <p:spTgt spid="2">
                                            <p:txEl>
                                              <p:pRg st="1" end="1"/>
                                            </p:txEl>
                                          </p:spTgt>
                                        </p:tgtEl>
                                        <p:attrNameLst>
                                          <p:attrName>ppt_x</p:attrName>
                                        </p:attrNameLst>
                                      </p:cBhvr>
                                      <p:tavLst>
                                        <p:tav tm="0">
                                          <p:val>
                                            <p:strVal val="#ppt_x+0.4"/>
                                          </p:val>
                                        </p:tav>
                                        <p:tav tm="100000">
                                          <p:val>
                                            <p:strVal val="#ppt_x-0.05"/>
                                          </p:val>
                                        </p:tav>
                                      </p:tavLst>
                                    </p:anim>
                                    <p:anim calcmode="lin" valueType="num">
                                      <p:cBhvr>
                                        <p:cTn id="19" dur="800" decel="100000" fill="hold"/>
                                        <p:tgtEl>
                                          <p:spTgt spid="2">
                                            <p:txEl>
                                              <p:pRg st="1" end="1"/>
                                            </p:txEl>
                                          </p:spTgt>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2">
                                            <p:txEl>
                                              <p:pRg st="1" end="1"/>
                                            </p:txEl>
                                          </p:spTgt>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2">
                                            <p:txEl>
                                              <p:pRg st="1" end="1"/>
                                            </p:txEl>
                                          </p:spTgt>
                                        </p:tgtEl>
                                        <p:attrNameLst>
                                          <p:attrName>ppt_y</p:attrName>
                                        </p:attrNameLst>
                                      </p:cBhvr>
                                      <p:tavLst>
                                        <p:tav tm="0">
                                          <p:val>
                                            <p:strVal val="#ppt_y+0.1"/>
                                          </p:val>
                                        </p:tav>
                                        <p:tav tm="100000">
                                          <p:val>
                                            <p:strVal val="#ppt_y"/>
                                          </p:val>
                                        </p:tav>
                                      </p:tavLst>
                                    </p:anim>
                                  </p:childTnLst>
                                </p:cTn>
                              </p:par>
                            </p:childTnLst>
                          </p:cTn>
                        </p:par>
                        <p:par>
                          <p:cTn id="22" fill="hold">
                            <p:stCondLst>
                              <p:cond delay="2000"/>
                            </p:stCondLst>
                            <p:childTnLst>
                              <p:par>
                                <p:cTn id="23" presetID="30" presetClass="entr" presetSubtype="0" fill="hold" nodeType="afterEffect">
                                  <p:stCondLst>
                                    <p:cond delay="0"/>
                                  </p:stCondLst>
                                  <p:childTnLst>
                                    <p:set>
                                      <p:cBhvr>
                                        <p:cTn id="24" dur="1" fill="hold">
                                          <p:stCondLst>
                                            <p:cond delay="0"/>
                                          </p:stCondLst>
                                        </p:cTn>
                                        <p:tgtEl>
                                          <p:spTgt spid="2">
                                            <p:txEl>
                                              <p:pRg st="2" end="2"/>
                                            </p:txEl>
                                          </p:spTgt>
                                        </p:tgtEl>
                                        <p:attrNameLst>
                                          <p:attrName>style.visibility</p:attrName>
                                        </p:attrNameLst>
                                      </p:cBhvr>
                                      <p:to>
                                        <p:strVal val="visible"/>
                                      </p:to>
                                    </p:set>
                                    <p:animEffect transition="in" filter="fade">
                                      <p:cBhvr>
                                        <p:cTn id="25" dur="800" decel="100000"/>
                                        <p:tgtEl>
                                          <p:spTgt spid="2">
                                            <p:txEl>
                                              <p:pRg st="2" end="2"/>
                                            </p:txEl>
                                          </p:spTgt>
                                        </p:tgtEl>
                                      </p:cBhvr>
                                    </p:animEffect>
                                    <p:anim calcmode="lin" valueType="num">
                                      <p:cBhvr>
                                        <p:cTn id="26" dur="800" decel="100000" fill="hold"/>
                                        <p:tgtEl>
                                          <p:spTgt spid="2">
                                            <p:txEl>
                                              <p:pRg st="2" end="2"/>
                                            </p:txEl>
                                          </p:spTgt>
                                        </p:tgtEl>
                                        <p:attrNameLst>
                                          <p:attrName>style.rotation</p:attrName>
                                        </p:attrNameLst>
                                      </p:cBhvr>
                                      <p:tavLst>
                                        <p:tav tm="0">
                                          <p:val>
                                            <p:fltVal val="-90"/>
                                          </p:val>
                                        </p:tav>
                                        <p:tav tm="100000">
                                          <p:val>
                                            <p:fltVal val="0"/>
                                          </p:val>
                                        </p:tav>
                                      </p:tavLst>
                                    </p:anim>
                                    <p:anim calcmode="lin" valueType="num">
                                      <p:cBhvr>
                                        <p:cTn id="27" dur="800" decel="100000" fill="hold"/>
                                        <p:tgtEl>
                                          <p:spTgt spid="2">
                                            <p:txEl>
                                              <p:pRg st="2" end="2"/>
                                            </p:txEl>
                                          </p:spTgt>
                                        </p:tgtEl>
                                        <p:attrNameLst>
                                          <p:attrName>ppt_x</p:attrName>
                                        </p:attrNameLst>
                                      </p:cBhvr>
                                      <p:tavLst>
                                        <p:tav tm="0">
                                          <p:val>
                                            <p:strVal val="#ppt_x+0.4"/>
                                          </p:val>
                                        </p:tav>
                                        <p:tav tm="100000">
                                          <p:val>
                                            <p:strVal val="#ppt_x-0.05"/>
                                          </p:val>
                                        </p:tav>
                                      </p:tavLst>
                                    </p:anim>
                                    <p:anim calcmode="lin" valueType="num">
                                      <p:cBhvr>
                                        <p:cTn id="28" dur="800" decel="100000" fill="hold"/>
                                        <p:tgtEl>
                                          <p:spTgt spid="2">
                                            <p:txEl>
                                              <p:pRg st="2" end="2"/>
                                            </p:txEl>
                                          </p:spTgt>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2">
                                            <p:txEl>
                                              <p:pRg st="2" end="2"/>
                                            </p:txEl>
                                          </p:spTgt>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2">
                                            <p:txEl>
                                              <p:pRg st="2" end="2"/>
                                            </p:txEl>
                                          </p:spTgt>
                                        </p:tgtEl>
                                        <p:attrNameLst>
                                          <p:attrName>ppt_y</p:attrName>
                                        </p:attrNameLst>
                                      </p:cBhvr>
                                      <p:tavLst>
                                        <p:tav tm="0">
                                          <p:val>
                                            <p:strVal val="#ppt_y+0.1"/>
                                          </p:val>
                                        </p:tav>
                                        <p:tav tm="100000">
                                          <p:val>
                                            <p:strVal val="#ppt_y"/>
                                          </p:val>
                                        </p:tav>
                                      </p:tavLst>
                                    </p:anim>
                                  </p:childTnLst>
                                </p:cTn>
                              </p:par>
                            </p:childTnLst>
                          </p:cTn>
                        </p:par>
                        <p:par>
                          <p:cTn id="31" fill="hold">
                            <p:stCondLst>
                              <p:cond delay="3000"/>
                            </p:stCondLst>
                            <p:childTnLst>
                              <p:par>
                                <p:cTn id="32" presetID="30" presetClass="entr" presetSubtype="0" fill="hold" nodeType="afterEffect">
                                  <p:stCondLst>
                                    <p:cond delay="0"/>
                                  </p:stCondLst>
                                  <p:childTnLst>
                                    <p:set>
                                      <p:cBhvr>
                                        <p:cTn id="33" dur="1" fill="hold">
                                          <p:stCondLst>
                                            <p:cond delay="0"/>
                                          </p:stCondLst>
                                        </p:cTn>
                                        <p:tgtEl>
                                          <p:spTgt spid="2">
                                            <p:txEl>
                                              <p:pRg st="3" end="3"/>
                                            </p:txEl>
                                          </p:spTgt>
                                        </p:tgtEl>
                                        <p:attrNameLst>
                                          <p:attrName>style.visibility</p:attrName>
                                        </p:attrNameLst>
                                      </p:cBhvr>
                                      <p:to>
                                        <p:strVal val="visible"/>
                                      </p:to>
                                    </p:set>
                                    <p:animEffect transition="in" filter="fade">
                                      <p:cBhvr>
                                        <p:cTn id="34" dur="800" decel="100000"/>
                                        <p:tgtEl>
                                          <p:spTgt spid="2">
                                            <p:txEl>
                                              <p:pRg st="3" end="3"/>
                                            </p:txEl>
                                          </p:spTgt>
                                        </p:tgtEl>
                                      </p:cBhvr>
                                    </p:animEffect>
                                    <p:anim calcmode="lin" valueType="num">
                                      <p:cBhvr>
                                        <p:cTn id="35" dur="800" decel="100000" fill="hold"/>
                                        <p:tgtEl>
                                          <p:spTgt spid="2">
                                            <p:txEl>
                                              <p:pRg st="3" end="3"/>
                                            </p:txEl>
                                          </p:spTgt>
                                        </p:tgtEl>
                                        <p:attrNameLst>
                                          <p:attrName>style.rotation</p:attrName>
                                        </p:attrNameLst>
                                      </p:cBhvr>
                                      <p:tavLst>
                                        <p:tav tm="0">
                                          <p:val>
                                            <p:fltVal val="-90"/>
                                          </p:val>
                                        </p:tav>
                                        <p:tav tm="100000">
                                          <p:val>
                                            <p:fltVal val="0"/>
                                          </p:val>
                                        </p:tav>
                                      </p:tavLst>
                                    </p:anim>
                                    <p:anim calcmode="lin" valueType="num">
                                      <p:cBhvr>
                                        <p:cTn id="36" dur="800" decel="100000" fill="hold"/>
                                        <p:tgtEl>
                                          <p:spTgt spid="2">
                                            <p:txEl>
                                              <p:pRg st="3" end="3"/>
                                            </p:txEl>
                                          </p:spTgt>
                                        </p:tgtEl>
                                        <p:attrNameLst>
                                          <p:attrName>ppt_x</p:attrName>
                                        </p:attrNameLst>
                                      </p:cBhvr>
                                      <p:tavLst>
                                        <p:tav tm="0">
                                          <p:val>
                                            <p:strVal val="#ppt_x+0.4"/>
                                          </p:val>
                                        </p:tav>
                                        <p:tav tm="100000">
                                          <p:val>
                                            <p:strVal val="#ppt_x-0.05"/>
                                          </p:val>
                                        </p:tav>
                                      </p:tavLst>
                                    </p:anim>
                                    <p:anim calcmode="lin" valueType="num">
                                      <p:cBhvr>
                                        <p:cTn id="37" dur="800" decel="100000" fill="hold"/>
                                        <p:tgtEl>
                                          <p:spTgt spid="2">
                                            <p:txEl>
                                              <p:pRg st="3" end="3"/>
                                            </p:txEl>
                                          </p:spTgt>
                                        </p:tgtEl>
                                        <p:attrNameLst>
                                          <p:attrName>ppt_y</p:attrName>
                                        </p:attrNameLst>
                                      </p:cBhvr>
                                      <p:tavLst>
                                        <p:tav tm="0">
                                          <p:val>
                                            <p:strVal val="#ppt_y-0.4"/>
                                          </p:val>
                                        </p:tav>
                                        <p:tav tm="100000">
                                          <p:val>
                                            <p:strVal val="#ppt_y+0.1"/>
                                          </p:val>
                                        </p:tav>
                                      </p:tavLst>
                                    </p:anim>
                                    <p:anim calcmode="lin" valueType="num">
                                      <p:cBhvr>
                                        <p:cTn id="38" dur="200" accel="100000" fill="hold">
                                          <p:stCondLst>
                                            <p:cond delay="800"/>
                                          </p:stCondLst>
                                        </p:cTn>
                                        <p:tgtEl>
                                          <p:spTgt spid="2">
                                            <p:txEl>
                                              <p:pRg st="3" end="3"/>
                                            </p:txEl>
                                          </p:spTgt>
                                        </p:tgtEl>
                                        <p:attrNameLst>
                                          <p:attrName>ppt_x</p:attrName>
                                        </p:attrNameLst>
                                      </p:cBhvr>
                                      <p:tavLst>
                                        <p:tav tm="0">
                                          <p:val>
                                            <p:strVal val="#ppt_x-0.05"/>
                                          </p:val>
                                        </p:tav>
                                        <p:tav tm="100000">
                                          <p:val>
                                            <p:strVal val="#ppt_x"/>
                                          </p:val>
                                        </p:tav>
                                      </p:tavLst>
                                    </p:anim>
                                    <p:anim calcmode="lin" valueType="num">
                                      <p:cBhvr>
                                        <p:cTn id="39" dur="200" accel="100000" fill="hold">
                                          <p:stCondLst>
                                            <p:cond delay="800"/>
                                          </p:stCondLst>
                                        </p:cTn>
                                        <p:tgtEl>
                                          <p:spTgt spid="2">
                                            <p:txEl>
                                              <p:pRg st="3" end="3"/>
                                            </p:txEl>
                                          </p:spTgt>
                                        </p:tgtEl>
                                        <p:attrNameLst>
                                          <p:attrName>ppt_y</p:attrName>
                                        </p:attrNameLst>
                                      </p:cBhvr>
                                      <p:tavLst>
                                        <p:tav tm="0">
                                          <p:val>
                                            <p:strVal val="#ppt_y+0.1"/>
                                          </p:val>
                                        </p:tav>
                                        <p:tav tm="100000">
                                          <p:val>
                                            <p:strVal val="#ppt_y"/>
                                          </p:val>
                                        </p:tav>
                                      </p:tavLst>
                                    </p:anim>
                                  </p:childTnLst>
                                </p:cTn>
                              </p:par>
                            </p:childTnLst>
                          </p:cTn>
                        </p:par>
                        <p:par>
                          <p:cTn id="40" fill="hold">
                            <p:stCondLst>
                              <p:cond delay="4000"/>
                            </p:stCondLst>
                            <p:childTnLst>
                              <p:par>
                                <p:cTn id="41" presetID="30" presetClass="entr" presetSubtype="0" fill="hold" nodeType="afterEffect">
                                  <p:stCondLst>
                                    <p:cond delay="0"/>
                                  </p:stCondLst>
                                  <p:childTnLst>
                                    <p:set>
                                      <p:cBhvr>
                                        <p:cTn id="42" dur="1" fill="hold">
                                          <p:stCondLst>
                                            <p:cond delay="0"/>
                                          </p:stCondLst>
                                        </p:cTn>
                                        <p:tgtEl>
                                          <p:spTgt spid="2">
                                            <p:txEl>
                                              <p:pRg st="5" end="5"/>
                                            </p:txEl>
                                          </p:spTgt>
                                        </p:tgtEl>
                                        <p:attrNameLst>
                                          <p:attrName>style.visibility</p:attrName>
                                        </p:attrNameLst>
                                      </p:cBhvr>
                                      <p:to>
                                        <p:strVal val="visible"/>
                                      </p:to>
                                    </p:set>
                                    <p:animEffect transition="in" filter="fade">
                                      <p:cBhvr>
                                        <p:cTn id="43" dur="800" decel="100000"/>
                                        <p:tgtEl>
                                          <p:spTgt spid="2">
                                            <p:txEl>
                                              <p:pRg st="5" end="5"/>
                                            </p:txEl>
                                          </p:spTgt>
                                        </p:tgtEl>
                                      </p:cBhvr>
                                    </p:animEffect>
                                    <p:anim calcmode="lin" valueType="num">
                                      <p:cBhvr>
                                        <p:cTn id="44" dur="800" decel="100000" fill="hold"/>
                                        <p:tgtEl>
                                          <p:spTgt spid="2">
                                            <p:txEl>
                                              <p:pRg st="5" end="5"/>
                                            </p:txEl>
                                          </p:spTgt>
                                        </p:tgtEl>
                                        <p:attrNameLst>
                                          <p:attrName>style.rotation</p:attrName>
                                        </p:attrNameLst>
                                      </p:cBhvr>
                                      <p:tavLst>
                                        <p:tav tm="0">
                                          <p:val>
                                            <p:fltVal val="-90"/>
                                          </p:val>
                                        </p:tav>
                                        <p:tav tm="100000">
                                          <p:val>
                                            <p:fltVal val="0"/>
                                          </p:val>
                                        </p:tav>
                                      </p:tavLst>
                                    </p:anim>
                                    <p:anim calcmode="lin" valueType="num">
                                      <p:cBhvr>
                                        <p:cTn id="45" dur="800" decel="100000" fill="hold"/>
                                        <p:tgtEl>
                                          <p:spTgt spid="2">
                                            <p:txEl>
                                              <p:pRg st="5" end="5"/>
                                            </p:txEl>
                                          </p:spTgt>
                                        </p:tgtEl>
                                        <p:attrNameLst>
                                          <p:attrName>ppt_x</p:attrName>
                                        </p:attrNameLst>
                                      </p:cBhvr>
                                      <p:tavLst>
                                        <p:tav tm="0">
                                          <p:val>
                                            <p:strVal val="#ppt_x+0.4"/>
                                          </p:val>
                                        </p:tav>
                                        <p:tav tm="100000">
                                          <p:val>
                                            <p:strVal val="#ppt_x-0.05"/>
                                          </p:val>
                                        </p:tav>
                                      </p:tavLst>
                                    </p:anim>
                                    <p:anim calcmode="lin" valueType="num">
                                      <p:cBhvr>
                                        <p:cTn id="46" dur="800" decel="100000" fill="hold"/>
                                        <p:tgtEl>
                                          <p:spTgt spid="2">
                                            <p:txEl>
                                              <p:pRg st="5" end="5"/>
                                            </p:txEl>
                                          </p:spTgt>
                                        </p:tgtEl>
                                        <p:attrNameLst>
                                          <p:attrName>ppt_y</p:attrName>
                                        </p:attrNameLst>
                                      </p:cBhvr>
                                      <p:tavLst>
                                        <p:tav tm="0">
                                          <p:val>
                                            <p:strVal val="#ppt_y-0.4"/>
                                          </p:val>
                                        </p:tav>
                                        <p:tav tm="100000">
                                          <p:val>
                                            <p:strVal val="#ppt_y+0.1"/>
                                          </p:val>
                                        </p:tav>
                                      </p:tavLst>
                                    </p:anim>
                                    <p:anim calcmode="lin" valueType="num">
                                      <p:cBhvr>
                                        <p:cTn id="47" dur="200" accel="100000" fill="hold">
                                          <p:stCondLst>
                                            <p:cond delay="800"/>
                                          </p:stCondLst>
                                        </p:cTn>
                                        <p:tgtEl>
                                          <p:spTgt spid="2">
                                            <p:txEl>
                                              <p:pRg st="5" end="5"/>
                                            </p:txEl>
                                          </p:spTgt>
                                        </p:tgtEl>
                                        <p:attrNameLst>
                                          <p:attrName>ppt_x</p:attrName>
                                        </p:attrNameLst>
                                      </p:cBhvr>
                                      <p:tavLst>
                                        <p:tav tm="0">
                                          <p:val>
                                            <p:strVal val="#ppt_x-0.05"/>
                                          </p:val>
                                        </p:tav>
                                        <p:tav tm="100000">
                                          <p:val>
                                            <p:strVal val="#ppt_x"/>
                                          </p:val>
                                        </p:tav>
                                      </p:tavLst>
                                    </p:anim>
                                    <p:anim calcmode="lin" valueType="num">
                                      <p:cBhvr>
                                        <p:cTn id="48" dur="200" accel="100000" fill="hold">
                                          <p:stCondLst>
                                            <p:cond delay="800"/>
                                          </p:stCondLst>
                                        </p:cTn>
                                        <p:tgtEl>
                                          <p:spTgt spid="2">
                                            <p:txEl>
                                              <p:pRg st="5" end="5"/>
                                            </p:txEl>
                                          </p:spTgt>
                                        </p:tgtEl>
                                        <p:attrNameLst>
                                          <p:attrName>ppt_y</p:attrName>
                                        </p:attrNameLst>
                                      </p:cBhvr>
                                      <p:tavLst>
                                        <p:tav tm="0">
                                          <p:val>
                                            <p:strVal val="#ppt_y+0.1"/>
                                          </p:val>
                                        </p:tav>
                                        <p:tav tm="100000">
                                          <p:val>
                                            <p:strVal val="#ppt_y"/>
                                          </p:val>
                                        </p:tav>
                                      </p:tavLst>
                                    </p:anim>
                                  </p:childTnLst>
                                </p:cTn>
                              </p:par>
                            </p:childTnLst>
                          </p:cTn>
                        </p:par>
                        <p:par>
                          <p:cTn id="49" fill="hold">
                            <p:stCondLst>
                              <p:cond delay="5000"/>
                            </p:stCondLst>
                            <p:childTnLst>
                              <p:par>
                                <p:cTn id="50" presetID="30" presetClass="entr" presetSubtype="0" fill="hold" nodeType="afterEffect">
                                  <p:stCondLst>
                                    <p:cond delay="0"/>
                                  </p:stCondLst>
                                  <p:childTnLst>
                                    <p:set>
                                      <p:cBhvr>
                                        <p:cTn id="51" dur="1" fill="hold">
                                          <p:stCondLst>
                                            <p:cond delay="0"/>
                                          </p:stCondLst>
                                        </p:cTn>
                                        <p:tgtEl>
                                          <p:spTgt spid="2">
                                            <p:txEl>
                                              <p:pRg st="6" end="6"/>
                                            </p:txEl>
                                          </p:spTgt>
                                        </p:tgtEl>
                                        <p:attrNameLst>
                                          <p:attrName>style.visibility</p:attrName>
                                        </p:attrNameLst>
                                      </p:cBhvr>
                                      <p:to>
                                        <p:strVal val="visible"/>
                                      </p:to>
                                    </p:set>
                                    <p:animEffect transition="in" filter="fade">
                                      <p:cBhvr>
                                        <p:cTn id="52" dur="800" decel="100000"/>
                                        <p:tgtEl>
                                          <p:spTgt spid="2">
                                            <p:txEl>
                                              <p:pRg st="6" end="6"/>
                                            </p:txEl>
                                          </p:spTgt>
                                        </p:tgtEl>
                                      </p:cBhvr>
                                    </p:animEffect>
                                    <p:anim calcmode="lin" valueType="num">
                                      <p:cBhvr>
                                        <p:cTn id="53" dur="800" decel="100000" fill="hold"/>
                                        <p:tgtEl>
                                          <p:spTgt spid="2">
                                            <p:txEl>
                                              <p:pRg st="6" end="6"/>
                                            </p:txEl>
                                          </p:spTgt>
                                        </p:tgtEl>
                                        <p:attrNameLst>
                                          <p:attrName>style.rotation</p:attrName>
                                        </p:attrNameLst>
                                      </p:cBhvr>
                                      <p:tavLst>
                                        <p:tav tm="0">
                                          <p:val>
                                            <p:fltVal val="-90"/>
                                          </p:val>
                                        </p:tav>
                                        <p:tav tm="100000">
                                          <p:val>
                                            <p:fltVal val="0"/>
                                          </p:val>
                                        </p:tav>
                                      </p:tavLst>
                                    </p:anim>
                                    <p:anim calcmode="lin" valueType="num">
                                      <p:cBhvr>
                                        <p:cTn id="54" dur="800" decel="100000" fill="hold"/>
                                        <p:tgtEl>
                                          <p:spTgt spid="2">
                                            <p:txEl>
                                              <p:pRg st="6" end="6"/>
                                            </p:txEl>
                                          </p:spTgt>
                                        </p:tgtEl>
                                        <p:attrNameLst>
                                          <p:attrName>ppt_x</p:attrName>
                                        </p:attrNameLst>
                                      </p:cBhvr>
                                      <p:tavLst>
                                        <p:tav tm="0">
                                          <p:val>
                                            <p:strVal val="#ppt_x+0.4"/>
                                          </p:val>
                                        </p:tav>
                                        <p:tav tm="100000">
                                          <p:val>
                                            <p:strVal val="#ppt_x-0.05"/>
                                          </p:val>
                                        </p:tav>
                                      </p:tavLst>
                                    </p:anim>
                                    <p:anim calcmode="lin" valueType="num">
                                      <p:cBhvr>
                                        <p:cTn id="55" dur="800" decel="100000" fill="hold"/>
                                        <p:tgtEl>
                                          <p:spTgt spid="2">
                                            <p:txEl>
                                              <p:pRg st="6" end="6"/>
                                            </p:txEl>
                                          </p:spTgt>
                                        </p:tgtEl>
                                        <p:attrNameLst>
                                          <p:attrName>ppt_y</p:attrName>
                                        </p:attrNameLst>
                                      </p:cBhvr>
                                      <p:tavLst>
                                        <p:tav tm="0">
                                          <p:val>
                                            <p:strVal val="#ppt_y-0.4"/>
                                          </p:val>
                                        </p:tav>
                                        <p:tav tm="100000">
                                          <p:val>
                                            <p:strVal val="#ppt_y+0.1"/>
                                          </p:val>
                                        </p:tav>
                                      </p:tavLst>
                                    </p:anim>
                                    <p:anim calcmode="lin" valueType="num">
                                      <p:cBhvr>
                                        <p:cTn id="56" dur="200" accel="100000" fill="hold">
                                          <p:stCondLst>
                                            <p:cond delay="800"/>
                                          </p:stCondLst>
                                        </p:cTn>
                                        <p:tgtEl>
                                          <p:spTgt spid="2">
                                            <p:txEl>
                                              <p:pRg st="6" end="6"/>
                                            </p:txEl>
                                          </p:spTgt>
                                        </p:tgtEl>
                                        <p:attrNameLst>
                                          <p:attrName>ppt_x</p:attrName>
                                        </p:attrNameLst>
                                      </p:cBhvr>
                                      <p:tavLst>
                                        <p:tav tm="0">
                                          <p:val>
                                            <p:strVal val="#ppt_x-0.05"/>
                                          </p:val>
                                        </p:tav>
                                        <p:tav tm="100000">
                                          <p:val>
                                            <p:strVal val="#ppt_x"/>
                                          </p:val>
                                        </p:tav>
                                      </p:tavLst>
                                    </p:anim>
                                    <p:anim calcmode="lin" valueType="num">
                                      <p:cBhvr>
                                        <p:cTn id="57" dur="200" accel="100000" fill="hold">
                                          <p:stCondLst>
                                            <p:cond delay="800"/>
                                          </p:stCondLst>
                                        </p:cTn>
                                        <p:tgtEl>
                                          <p:spTgt spid="2">
                                            <p:txEl>
                                              <p:pRg st="6" end="6"/>
                                            </p:txEl>
                                          </p:spTgt>
                                        </p:tgtEl>
                                        <p:attrNameLst>
                                          <p:attrName>ppt_y</p:attrName>
                                        </p:attrNameLst>
                                      </p:cBhvr>
                                      <p:tavLst>
                                        <p:tav tm="0">
                                          <p:val>
                                            <p:strVal val="#ppt_y+0.1"/>
                                          </p:val>
                                        </p:tav>
                                        <p:tav tm="100000">
                                          <p:val>
                                            <p:strVal val="#ppt_y"/>
                                          </p:val>
                                        </p:tav>
                                      </p:tavLst>
                                    </p:anim>
                                  </p:childTnLst>
                                </p:cTn>
                              </p:par>
                            </p:childTnLst>
                          </p:cTn>
                        </p:par>
                        <p:par>
                          <p:cTn id="58" fill="hold">
                            <p:stCondLst>
                              <p:cond delay="6000"/>
                            </p:stCondLst>
                            <p:childTnLst>
                              <p:par>
                                <p:cTn id="59" presetID="30" presetClass="entr" presetSubtype="0" fill="hold" nodeType="afterEffect">
                                  <p:stCondLst>
                                    <p:cond delay="0"/>
                                  </p:stCondLst>
                                  <p:childTnLst>
                                    <p:set>
                                      <p:cBhvr>
                                        <p:cTn id="60" dur="1" fill="hold">
                                          <p:stCondLst>
                                            <p:cond delay="0"/>
                                          </p:stCondLst>
                                        </p:cTn>
                                        <p:tgtEl>
                                          <p:spTgt spid="2">
                                            <p:txEl>
                                              <p:pRg st="7" end="7"/>
                                            </p:txEl>
                                          </p:spTgt>
                                        </p:tgtEl>
                                        <p:attrNameLst>
                                          <p:attrName>style.visibility</p:attrName>
                                        </p:attrNameLst>
                                      </p:cBhvr>
                                      <p:to>
                                        <p:strVal val="visible"/>
                                      </p:to>
                                    </p:set>
                                    <p:animEffect transition="in" filter="fade">
                                      <p:cBhvr>
                                        <p:cTn id="61" dur="800" decel="100000"/>
                                        <p:tgtEl>
                                          <p:spTgt spid="2">
                                            <p:txEl>
                                              <p:pRg st="7" end="7"/>
                                            </p:txEl>
                                          </p:spTgt>
                                        </p:tgtEl>
                                      </p:cBhvr>
                                    </p:animEffect>
                                    <p:anim calcmode="lin" valueType="num">
                                      <p:cBhvr>
                                        <p:cTn id="62" dur="800" decel="100000" fill="hold"/>
                                        <p:tgtEl>
                                          <p:spTgt spid="2">
                                            <p:txEl>
                                              <p:pRg st="7" end="7"/>
                                            </p:txEl>
                                          </p:spTgt>
                                        </p:tgtEl>
                                        <p:attrNameLst>
                                          <p:attrName>style.rotation</p:attrName>
                                        </p:attrNameLst>
                                      </p:cBhvr>
                                      <p:tavLst>
                                        <p:tav tm="0">
                                          <p:val>
                                            <p:fltVal val="-90"/>
                                          </p:val>
                                        </p:tav>
                                        <p:tav tm="100000">
                                          <p:val>
                                            <p:fltVal val="0"/>
                                          </p:val>
                                        </p:tav>
                                      </p:tavLst>
                                    </p:anim>
                                    <p:anim calcmode="lin" valueType="num">
                                      <p:cBhvr>
                                        <p:cTn id="63" dur="800" decel="100000" fill="hold"/>
                                        <p:tgtEl>
                                          <p:spTgt spid="2">
                                            <p:txEl>
                                              <p:pRg st="7" end="7"/>
                                            </p:txEl>
                                          </p:spTgt>
                                        </p:tgtEl>
                                        <p:attrNameLst>
                                          <p:attrName>ppt_x</p:attrName>
                                        </p:attrNameLst>
                                      </p:cBhvr>
                                      <p:tavLst>
                                        <p:tav tm="0">
                                          <p:val>
                                            <p:strVal val="#ppt_x+0.4"/>
                                          </p:val>
                                        </p:tav>
                                        <p:tav tm="100000">
                                          <p:val>
                                            <p:strVal val="#ppt_x-0.05"/>
                                          </p:val>
                                        </p:tav>
                                      </p:tavLst>
                                    </p:anim>
                                    <p:anim calcmode="lin" valueType="num">
                                      <p:cBhvr>
                                        <p:cTn id="64" dur="800" decel="100000" fill="hold"/>
                                        <p:tgtEl>
                                          <p:spTgt spid="2">
                                            <p:txEl>
                                              <p:pRg st="7" end="7"/>
                                            </p:txEl>
                                          </p:spTgt>
                                        </p:tgtEl>
                                        <p:attrNameLst>
                                          <p:attrName>ppt_y</p:attrName>
                                        </p:attrNameLst>
                                      </p:cBhvr>
                                      <p:tavLst>
                                        <p:tav tm="0">
                                          <p:val>
                                            <p:strVal val="#ppt_y-0.4"/>
                                          </p:val>
                                        </p:tav>
                                        <p:tav tm="100000">
                                          <p:val>
                                            <p:strVal val="#ppt_y+0.1"/>
                                          </p:val>
                                        </p:tav>
                                      </p:tavLst>
                                    </p:anim>
                                    <p:anim calcmode="lin" valueType="num">
                                      <p:cBhvr>
                                        <p:cTn id="65" dur="200" accel="100000" fill="hold">
                                          <p:stCondLst>
                                            <p:cond delay="800"/>
                                          </p:stCondLst>
                                        </p:cTn>
                                        <p:tgtEl>
                                          <p:spTgt spid="2">
                                            <p:txEl>
                                              <p:pRg st="7" end="7"/>
                                            </p:txEl>
                                          </p:spTgt>
                                        </p:tgtEl>
                                        <p:attrNameLst>
                                          <p:attrName>ppt_x</p:attrName>
                                        </p:attrNameLst>
                                      </p:cBhvr>
                                      <p:tavLst>
                                        <p:tav tm="0">
                                          <p:val>
                                            <p:strVal val="#ppt_x-0.05"/>
                                          </p:val>
                                        </p:tav>
                                        <p:tav tm="100000">
                                          <p:val>
                                            <p:strVal val="#ppt_x"/>
                                          </p:val>
                                        </p:tav>
                                      </p:tavLst>
                                    </p:anim>
                                    <p:anim calcmode="lin" valueType="num">
                                      <p:cBhvr>
                                        <p:cTn id="66" dur="200" accel="100000" fill="hold">
                                          <p:stCondLst>
                                            <p:cond delay="800"/>
                                          </p:stCondLst>
                                        </p:cTn>
                                        <p:tgtEl>
                                          <p:spTgt spid="2">
                                            <p:txEl>
                                              <p:pRg st="7" end="7"/>
                                            </p:txEl>
                                          </p:spTgt>
                                        </p:tgtEl>
                                        <p:attrNameLst>
                                          <p:attrName>ppt_y</p:attrName>
                                        </p:attrNameLst>
                                      </p:cBhvr>
                                      <p:tavLst>
                                        <p:tav tm="0">
                                          <p:val>
                                            <p:strVal val="#ppt_y+0.1"/>
                                          </p:val>
                                        </p:tav>
                                        <p:tav tm="100000">
                                          <p:val>
                                            <p:strVal val="#ppt_y"/>
                                          </p:val>
                                        </p:tav>
                                      </p:tavLst>
                                    </p:anim>
                                  </p:childTnLst>
                                </p:cTn>
                              </p:par>
                            </p:childTnLst>
                          </p:cTn>
                        </p:par>
                        <p:par>
                          <p:cTn id="67" fill="hold">
                            <p:stCondLst>
                              <p:cond delay="7000"/>
                            </p:stCondLst>
                            <p:childTnLst>
                              <p:par>
                                <p:cTn id="68" presetID="30" presetClass="entr" presetSubtype="0" fill="hold" nodeType="afterEffect">
                                  <p:stCondLst>
                                    <p:cond delay="0"/>
                                  </p:stCondLst>
                                  <p:childTnLst>
                                    <p:set>
                                      <p:cBhvr>
                                        <p:cTn id="69" dur="1" fill="hold">
                                          <p:stCondLst>
                                            <p:cond delay="0"/>
                                          </p:stCondLst>
                                        </p:cTn>
                                        <p:tgtEl>
                                          <p:spTgt spid="2">
                                            <p:txEl>
                                              <p:pRg st="8" end="8"/>
                                            </p:txEl>
                                          </p:spTgt>
                                        </p:tgtEl>
                                        <p:attrNameLst>
                                          <p:attrName>style.visibility</p:attrName>
                                        </p:attrNameLst>
                                      </p:cBhvr>
                                      <p:to>
                                        <p:strVal val="visible"/>
                                      </p:to>
                                    </p:set>
                                    <p:animEffect transition="in" filter="fade">
                                      <p:cBhvr>
                                        <p:cTn id="70" dur="800" decel="100000"/>
                                        <p:tgtEl>
                                          <p:spTgt spid="2">
                                            <p:txEl>
                                              <p:pRg st="8" end="8"/>
                                            </p:txEl>
                                          </p:spTgt>
                                        </p:tgtEl>
                                      </p:cBhvr>
                                    </p:animEffect>
                                    <p:anim calcmode="lin" valueType="num">
                                      <p:cBhvr>
                                        <p:cTn id="71" dur="800" decel="100000" fill="hold"/>
                                        <p:tgtEl>
                                          <p:spTgt spid="2">
                                            <p:txEl>
                                              <p:pRg st="8" end="8"/>
                                            </p:txEl>
                                          </p:spTgt>
                                        </p:tgtEl>
                                        <p:attrNameLst>
                                          <p:attrName>style.rotation</p:attrName>
                                        </p:attrNameLst>
                                      </p:cBhvr>
                                      <p:tavLst>
                                        <p:tav tm="0">
                                          <p:val>
                                            <p:fltVal val="-90"/>
                                          </p:val>
                                        </p:tav>
                                        <p:tav tm="100000">
                                          <p:val>
                                            <p:fltVal val="0"/>
                                          </p:val>
                                        </p:tav>
                                      </p:tavLst>
                                    </p:anim>
                                    <p:anim calcmode="lin" valueType="num">
                                      <p:cBhvr>
                                        <p:cTn id="72" dur="800" decel="100000" fill="hold"/>
                                        <p:tgtEl>
                                          <p:spTgt spid="2">
                                            <p:txEl>
                                              <p:pRg st="8" end="8"/>
                                            </p:txEl>
                                          </p:spTgt>
                                        </p:tgtEl>
                                        <p:attrNameLst>
                                          <p:attrName>ppt_x</p:attrName>
                                        </p:attrNameLst>
                                      </p:cBhvr>
                                      <p:tavLst>
                                        <p:tav tm="0">
                                          <p:val>
                                            <p:strVal val="#ppt_x+0.4"/>
                                          </p:val>
                                        </p:tav>
                                        <p:tav tm="100000">
                                          <p:val>
                                            <p:strVal val="#ppt_x-0.05"/>
                                          </p:val>
                                        </p:tav>
                                      </p:tavLst>
                                    </p:anim>
                                    <p:anim calcmode="lin" valueType="num">
                                      <p:cBhvr>
                                        <p:cTn id="73" dur="800" decel="100000" fill="hold"/>
                                        <p:tgtEl>
                                          <p:spTgt spid="2">
                                            <p:txEl>
                                              <p:pRg st="8" end="8"/>
                                            </p:txEl>
                                          </p:spTgt>
                                        </p:tgtEl>
                                        <p:attrNameLst>
                                          <p:attrName>ppt_y</p:attrName>
                                        </p:attrNameLst>
                                      </p:cBhvr>
                                      <p:tavLst>
                                        <p:tav tm="0">
                                          <p:val>
                                            <p:strVal val="#ppt_y-0.4"/>
                                          </p:val>
                                        </p:tav>
                                        <p:tav tm="100000">
                                          <p:val>
                                            <p:strVal val="#ppt_y+0.1"/>
                                          </p:val>
                                        </p:tav>
                                      </p:tavLst>
                                    </p:anim>
                                    <p:anim calcmode="lin" valueType="num">
                                      <p:cBhvr>
                                        <p:cTn id="74" dur="200" accel="100000" fill="hold">
                                          <p:stCondLst>
                                            <p:cond delay="800"/>
                                          </p:stCondLst>
                                        </p:cTn>
                                        <p:tgtEl>
                                          <p:spTgt spid="2">
                                            <p:txEl>
                                              <p:pRg st="8" end="8"/>
                                            </p:txEl>
                                          </p:spTgt>
                                        </p:tgtEl>
                                        <p:attrNameLst>
                                          <p:attrName>ppt_x</p:attrName>
                                        </p:attrNameLst>
                                      </p:cBhvr>
                                      <p:tavLst>
                                        <p:tav tm="0">
                                          <p:val>
                                            <p:strVal val="#ppt_x-0.05"/>
                                          </p:val>
                                        </p:tav>
                                        <p:tav tm="100000">
                                          <p:val>
                                            <p:strVal val="#ppt_x"/>
                                          </p:val>
                                        </p:tav>
                                      </p:tavLst>
                                    </p:anim>
                                    <p:anim calcmode="lin" valueType="num">
                                      <p:cBhvr>
                                        <p:cTn id="75" dur="200" accel="100000" fill="hold">
                                          <p:stCondLst>
                                            <p:cond delay="800"/>
                                          </p:stCondLst>
                                        </p:cTn>
                                        <p:tgtEl>
                                          <p:spTgt spid="2">
                                            <p:txEl>
                                              <p:pRg st="8" end="8"/>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214313" y="1643063"/>
            <a:ext cx="8715375" cy="4032250"/>
          </a:xfrm>
          <a:prstGeom prst="rect">
            <a:avLst/>
          </a:prstGeom>
          <a:noFill/>
          <a:ln w="9525">
            <a:noFill/>
            <a:miter lim="800000"/>
            <a:headEnd/>
            <a:tailEnd/>
          </a:ln>
        </p:spPr>
        <p:txBody>
          <a:bodyPr>
            <a:spAutoFit/>
          </a:bodyPr>
          <a:lstStyle/>
          <a:p>
            <a:r>
              <a:rPr lang="uk-UA" sz="3200" b="1" i="1"/>
              <a:t>Втративши кермо і штурвал, омитий хвилями від гидких слідів людської присутності, він занурюється в стихію Поезії — в морську стихію. Простір перестає розділяти, далеке стає близьким, а близьке — далеким; предмети втрачають чіткість окреслень і стають синіми плямами.</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strips(downLeft)">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285750" y="214313"/>
            <a:ext cx="8572500" cy="5508625"/>
          </a:xfrm>
          <a:prstGeom prst="rect">
            <a:avLst/>
          </a:prstGeom>
          <a:noFill/>
          <a:ln w="9525">
            <a:noFill/>
            <a:miter lim="800000"/>
            <a:headEnd/>
            <a:tailEnd/>
          </a:ln>
        </p:spPr>
        <p:txBody>
          <a:bodyPr>
            <a:spAutoFit/>
          </a:bodyPr>
          <a:lstStyle/>
          <a:p>
            <a:r>
              <a:rPr lang="uk-UA" sz="3200" b="1" i="1" dirty="0"/>
              <a:t>                   "Прокляття райдугою" </a:t>
            </a:r>
          </a:p>
          <a:p>
            <a:r>
              <a:rPr lang="uk-UA" sz="3200" b="1" i="1" dirty="0"/>
              <a:t>                    позначилося на його житті раптовим спалахом поетичної зрілості і не менш стрімким згасанням його літературної зірки: ті тридцять сім років, що судилося прожити Рембо на землі, були постійним духовним експериментом і авантюрою. Ключове слово для розуміння всього того, що відбулося з ним, - «пошук», </a:t>
            </a:r>
            <a:r>
              <a:rPr lang="uk-UA" sz="3200" b="1" i="1" dirty="0" err="1"/>
              <a:t>пошук</a:t>
            </a:r>
            <a:r>
              <a:rPr lang="uk-UA" sz="3200" b="1" i="1" dirty="0"/>
              <a:t> недосяжного ідеалу і невідомого.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strips(downLeft)">
                                      <p:cBhvr>
                                        <p:cTn id="7" dur="500"/>
                                        <p:tgtEl>
                                          <p:spTgt spid="4">
                                            <p:txEl>
                                              <p:pRg st="0" end="0"/>
                                            </p:txEl>
                                          </p:spTgt>
                                        </p:tgtEl>
                                      </p:cBhvr>
                                    </p:animEffect>
                                  </p:childTnLst>
                                </p:cTn>
                              </p:par>
                            </p:childTnLst>
                          </p:cTn>
                        </p:par>
                        <p:par>
                          <p:cTn id="8" fill="hold">
                            <p:stCondLst>
                              <p:cond delay="500"/>
                            </p:stCondLst>
                            <p:childTnLst>
                              <p:par>
                                <p:cTn id="9" presetID="18" presetClass="entr" presetSubtype="12" fill="hold"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strips(downLeft)">
                                      <p:cBhvr>
                                        <p:cTn id="11"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357188" y="1571625"/>
            <a:ext cx="8429625" cy="4524375"/>
          </a:xfrm>
          <a:prstGeom prst="rect">
            <a:avLst/>
          </a:prstGeom>
          <a:noFill/>
          <a:ln w="9525">
            <a:noFill/>
            <a:miter lim="800000"/>
            <a:headEnd/>
            <a:tailEnd/>
          </a:ln>
        </p:spPr>
        <p:txBody>
          <a:bodyPr>
            <a:spAutoFit/>
          </a:bodyPr>
          <a:lstStyle/>
          <a:p>
            <a:r>
              <a:rPr lang="uk-UA" sz="3200" b="1" i="1">
                <a:latin typeface="Corbel" pitchFamily="34" charset="0"/>
              </a:rPr>
              <a:t>Моє пробудження благословили шквали.</a:t>
            </a:r>
          </a:p>
          <a:p>
            <a:r>
              <a:rPr lang="uk-UA" sz="3200" b="1" i="1">
                <a:latin typeface="Corbel" pitchFamily="34" charset="0"/>
              </a:rPr>
              <a:t>Мов корок, танцював я на морських валах,</a:t>
            </a:r>
          </a:p>
          <a:p>
            <a:r>
              <a:rPr lang="uk-UA" sz="3200" b="1" i="1">
                <a:latin typeface="Corbel" pitchFamily="34" charset="0"/>
              </a:rPr>
              <a:t>Що їх візничими утоплених прозвали,</a:t>
            </a:r>
          </a:p>
          <a:p>
            <a:r>
              <a:rPr lang="uk-UA" sz="3200" b="1" i="1">
                <a:latin typeface="Corbel" pitchFamily="34" charset="0"/>
              </a:rPr>
              <a:t>I десять діб вогнів не бачив по ночах. </a:t>
            </a:r>
          </a:p>
          <a:p>
            <a:endParaRPr lang="uk-UA" sz="3200" b="1" i="1">
              <a:latin typeface="Corbel" pitchFamily="34" charset="0"/>
            </a:endParaRPr>
          </a:p>
          <a:p>
            <a:r>
              <a:rPr lang="uk-UA" sz="3200" b="1" i="1">
                <a:latin typeface="Corbel" pitchFamily="34" charset="0"/>
              </a:rPr>
              <a:t>В сосновий корпус мій текла вода зелена,—</a:t>
            </a:r>
          </a:p>
          <a:p>
            <a:r>
              <a:rPr lang="uk-UA" sz="3200" b="1" i="1">
                <a:latin typeface="Corbel" pitchFamily="34" charset="0"/>
              </a:rPr>
              <a:t>Солодка, як малим кисличний сік, вона,</a:t>
            </a:r>
          </a:p>
          <a:p>
            <a:r>
              <a:rPr lang="uk-UA" sz="3200" b="1" i="1">
                <a:latin typeface="Corbel" pitchFamily="34" charset="0"/>
              </a:rPr>
              <a:t>Відкинувши убік і якір, і демено,</a:t>
            </a:r>
          </a:p>
          <a:p>
            <a:r>
              <a:rPr lang="uk-UA" sz="3200" b="1" i="1">
                <a:latin typeface="Corbel" pitchFamily="34" charset="0"/>
              </a:rPr>
              <a:t>Блювоту вимила та плями від вина.</a:t>
            </a:r>
          </a:p>
        </p:txBody>
      </p:sp>
      <p:pic>
        <p:nvPicPr>
          <p:cNvPr id="14338" name="Picture 2"/>
          <p:cNvPicPr>
            <a:picLocks noChangeAspect="1" noChangeArrowheads="1"/>
          </p:cNvPicPr>
          <p:nvPr/>
        </p:nvPicPr>
        <p:blipFill>
          <a:blip r:embed="rId2"/>
          <a:srcRect/>
          <a:stretch>
            <a:fillRect/>
          </a:stretch>
        </p:blipFill>
        <p:spPr bwMode="auto">
          <a:xfrm>
            <a:off x="0" y="-15078"/>
            <a:ext cx="9121775" cy="687307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800" decel="100000"/>
                                        <p:tgtEl>
                                          <p:spTgt spid="2">
                                            <p:txEl>
                                              <p:pRg st="0" end="0"/>
                                            </p:txEl>
                                          </p:spTgt>
                                        </p:tgtEl>
                                      </p:cBhvr>
                                    </p:animEffect>
                                    <p:anim calcmode="lin" valueType="num">
                                      <p:cBhvr>
                                        <p:cTn id="8" dur="800" decel="100000" fill="hold"/>
                                        <p:tgtEl>
                                          <p:spTgt spid="2">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2">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2">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xEl>
                                              <p:pRg st="0" end="0"/>
                                            </p:txEl>
                                          </p:spTgt>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0" presetClass="entr" presetSubtype="0" fill="hold" nodeType="afterEffect">
                                  <p:stCondLst>
                                    <p:cond delay="0"/>
                                  </p:stCondLst>
                                  <p:childTnLst>
                                    <p:set>
                                      <p:cBhvr>
                                        <p:cTn id="15" dur="1" fill="hold">
                                          <p:stCondLst>
                                            <p:cond delay="0"/>
                                          </p:stCondLst>
                                        </p:cTn>
                                        <p:tgtEl>
                                          <p:spTgt spid="2">
                                            <p:txEl>
                                              <p:pRg st="1" end="1"/>
                                            </p:txEl>
                                          </p:spTgt>
                                        </p:tgtEl>
                                        <p:attrNameLst>
                                          <p:attrName>style.visibility</p:attrName>
                                        </p:attrNameLst>
                                      </p:cBhvr>
                                      <p:to>
                                        <p:strVal val="visible"/>
                                      </p:to>
                                    </p:set>
                                    <p:animEffect transition="in" filter="fade">
                                      <p:cBhvr>
                                        <p:cTn id="16" dur="800" decel="100000"/>
                                        <p:tgtEl>
                                          <p:spTgt spid="2">
                                            <p:txEl>
                                              <p:pRg st="1" end="1"/>
                                            </p:txEl>
                                          </p:spTgt>
                                        </p:tgtEl>
                                      </p:cBhvr>
                                    </p:animEffect>
                                    <p:anim calcmode="lin" valueType="num">
                                      <p:cBhvr>
                                        <p:cTn id="17" dur="800" decel="100000" fill="hold"/>
                                        <p:tgtEl>
                                          <p:spTgt spid="2">
                                            <p:txEl>
                                              <p:pRg st="1" end="1"/>
                                            </p:txEl>
                                          </p:spTgt>
                                        </p:tgtEl>
                                        <p:attrNameLst>
                                          <p:attrName>style.rotation</p:attrName>
                                        </p:attrNameLst>
                                      </p:cBhvr>
                                      <p:tavLst>
                                        <p:tav tm="0">
                                          <p:val>
                                            <p:fltVal val="-90"/>
                                          </p:val>
                                        </p:tav>
                                        <p:tav tm="100000">
                                          <p:val>
                                            <p:fltVal val="0"/>
                                          </p:val>
                                        </p:tav>
                                      </p:tavLst>
                                    </p:anim>
                                    <p:anim calcmode="lin" valueType="num">
                                      <p:cBhvr>
                                        <p:cTn id="18" dur="800" decel="100000" fill="hold"/>
                                        <p:tgtEl>
                                          <p:spTgt spid="2">
                                            <p:txEl>
                                              <p:pRg st="1" end="1"/>
                                            </p:txEl>
                                          </p:spTgt>
                                        </p:tgtEl>
                                        <p:attrNameLst>
                                          <p:attrName>ppt_x</p:attrName>
                                        </p:attrNameLst>
                                      </p:cBhvr>
                                      <p:tavLst>
                                        <p:tav tm="0">
                                          <p:val>
                                            <p:strVal val="#ppt_x+0.4"/>
                                          </p:val>
                                        </p:tav>
                                        <p:tav tm="100000">
                                          <p:val>
                                            <p:strVal val="#ppt_x-0.05"/>
                                          </p:val>
                                        </p:tav>
                                      </p:tavLst>
                                    </p:anim>
                                    <p:anim calcmode="lin" valueType="num">
                                      <p:cBhvr>
                                        <p:cTn id="19" dur="800" decel="100000" fill="hold"/>
                                        <p:tgtEl>
                                          <p:spTgt spid="2">
                                            <p:txEl>
                                              <p:pRg st="1" end="1"/>
                                            </p:txEl>
                                          </p:spTgt>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2">
                                            <p:txEl>
                                              <p:pRg st="1" end="1"/>
                                            </p:txEl>
                                          </p:spTgt>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2">
                                            <p:txEl>
                                              <p:pRg st="1" end="1"/>
                                            </p:txEl>
                                          </p:spTgt>
                                        </p:tgtEl>
                                        <p:attrNameLst>
                                          <p:attrName>ppt_y</p:attrName>
                                        </p:attrNameLst>
                                      </p:cBhvr>
                                      <p:tavLst>
                                        <p:tav tm="0">
                                          <p:val>
                                            <p:strVal val="#ppt_y+0.1"/>
                                          </p:val>
                                        </p:tav>
                                        <p:tav tm="100000">
                                          <p:val>
                                            <p:strVal val="#ppt_y"/>
                                          </p:val>
                                        </p:tav>
                                      </p:tavLst>
                                    </p:anim>
                                  </p:childTnLst>
                                </p:cTn>
                              </p:par>
                            </p:childTnLst>
                          </p:cTn>
                        </p:par>
                        <p:par>
                          <p:cTn id="22" fill="hold">
                            <p:stCondLst>
                              <p:cond delay="2000"/>
                            </p:stCondLst>
                            <p:childTnLst>
                              <p:par>
                                <p:cTn id="23" presetID="30" presetClass="entr" presetSubtype="0" fill="hold" nodeType="afterEffect">
                                  <p:stCondLst>
                                    <p:cond delay="0"/>
                                  </p:stCondLst>
                                  <p:childTnLst>
                                    <p:set>
                                      <p:cBhvr>
                                        <p:cTn id="24" dur="1" fill="hold">
                                          <p:stCondLst>
                                            <p:cond delay="0"/>
                                          </p:stCondLst>
                                        </p:cTn>
                                        <p:tgtEl>
                                          <p:spTgt spid="2">
                                            <p:txEl>
                                              <p:pRg st="2" end="2"/>
                                            </p:txEl>
                                          </p:spTgt>
                                        </p:tgtEl>
                                        <p:attrNameLst>
                                          <p:attrName>style.visibility</p:attrName>
                                        </p:attrNameLst>
                                      </p:cBhvr>
                                      <p:to>
                                        <p:strVal val="visible"/>
                                      </p:to>
                                    </p:set>
                                    <p:animEffect transition="in" filter="fade">
                                      <p:cBhvr>
                                        <p:cTn id="25" dur="800" decel="100000"/>
                                        <p:tgtEl>
                                          <p:spTgt spid="2">
                                            <p:txEl>
                                              <p:pRg st="2" end="2"/>
                                            </p:txEl>
                                          </p:spTgt>
                                        </p:tgtEl>
                                      </p:cBhvr>
                                    </p:animEffect>
                                    <p:anim calcmode="lin" valueType="num">
                                      <p:cBhvr>
                                        <p:cTn id="26" dur="800" decel="100000" fill="hold"/>
                                        <p:tgtEl>
                                          <p:spTgt spid="2">
                                            <p:txEl>
                                              <p:pRg st="2" end="2"/>
                                            </p:txEl>
                                          </p:spTgt>
                                        </p:tgtEl>
                                        <p:attrNameLst>
                                          <p:attrName>style.rotation</p:attrName>
                                        </p:attrNameLst>
                                      </p:cBhvr>
                                      <p:tavLst>
                                        <p:tav tm="0">
                                          <p:val>
                                            <p:fltVal val="-90"/>
                                          </p:val>
                                        </p:tav>
                                        <p:tav tm="100000">
                                          <p:val>
                                            <p:fltVal val="0"/>
                                          </p:val>
                                        </p:tav>
                                      </p:tavLst>
                                    </p:anim>
                                    <p:anim calcmode="lin" valueType="num">
                                      <p:cBhvr>
                                        <p:cTn id="27" dur="800" decel="100000" fill="hold"/>
                                        <p:tgtEl>
                                          <p:spTgt spid="2">
                                            <p:txEl>
                                              <p:pRg st="2" end="2"/>
                                            </p:txEl>
                                          </p:spTgt>
                                        </p:tgtEl>
                                        <p:attrNameLst>
                                          <p:attrName>ppt_x</p:attrName>
                                        </p:attrNameLst>
                                      </p:cBhvr>
                                      <p:tavLst>
                                        <p:tav tm="0">
                                          <p:val>
                                            <p:strVal val="#ppt_x+0.4"/>
                                          </p:val>
                                        </p:tav>
                                        <p:tav tm="100000">
                                          <p:val>
                                            <p:strVal val="#ppt_x-0.05"/>
                                          </p:val>
                                        </p:tav>
                                      </p:tavLst>
                                    </p:anim>
                                    <p:anim calcmode="lin" valueType="num">
                                      <p:cBhvr>
                                        <p:cTn id="28" dur="800" decel="100000" fill="hold"/>
                                        <p:tgtEl>
                                          <p:spTgt spid="2">
                                            <p:txEl>
                                              <p:pRg st="2" end="2"/>
                                            </p:txEl>
                                          </p:spTgt>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2">
                                            <p:txEl>
                                              <p:pRg st="2" end="2"/>
                                            </p:txEl>
                                          </p:spTgt>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2">
                                            <p:txEl>
                                              <p:pRg st="2" end="2"/>
                                            </p:txEl>
                                          </p:spTgt>
                                        </p:tgtEl>
                                        <p:attrNameLst>
                                          <p:attrName>ppt_y</p:attrName>
                                        </p:attrNameLst>
                                      </p:cBhvr>
                                      <p:tavLst>
                                        <p:tav tm="0">
                                          <p:val>
                                            <p:strVal val="#ppt_y+0.1"/>
                                          </p:val>
                                        </p:tav>
                                        <p:tav tm="100000">
                                          <p:val>
                                            <p:strVal val="#ppt_y"/>
                                          </p:val>
                                        </p:tav>
                                      </p:tavLst>
                                    </p:anim>
                                  </p:childTnLst>
                                </p:cTn>
                              </p:par>
                            </p:childTnLst>
                          </p:cTn>
                        </p:par>
                        <p:par>
                          <p:cTn id="31" fill="hold">
                            <p:stCondLst>
                              <p:cond delay="3000"/>
                            </p:stCondLst>
                            <p:childTnLst>
                              <p:par>
                                <p:cTn id="32" presetID="30" presetClass="entr" presetSubtype="0" fill="hold" nodeType="afterEffect">
                                  <p:stCondLst>
                                    <p:cond delay="0"/>
                                  </p:stCondLst>
                                  <p:childTnLst>
                                    <p:set>
                                      <p:cBhvr>
                                        <p:cTn id="33" dur="1" fill="hold">
                                          <p:stCondLst>
                                            <p:cond delay="0"/>
                                          </p:stCondLst>
                                        </p:cTn>
                                        <p:tgtEl>
                                          <p:spTgt spid="2">
                                            <p:txEl>
                                              <p:pRg st="3" end="3"/>
                                            </p:txEl>
                                          </p:spTgt>
                                        </p:tgtEl>
                                        <p:attrNameLst>
                                          <p:attrName>style.visibility</p:attrName>
                                        </p:attrNameLst>
                                      </p:cBhvr>
                                      <p:to>
                                        <p:strVal val="visible"/>
                                      </p:to>
                                    </p:set>
                                    <p:animEffect transition="in" filter="fade">
                                      <p:cBhvr>
                                        <p:cTn id="34" dur="800" decel="100000"/>
                                        <p:tgtEl>
                                          <p:spTgt spid="2">
                                            <p:txEl>
                                              <p:pRg st="3" end="3"/>
                                            </p:txEl>
                                          </p:spTgt>
                                        </p:tgtEl>
                                      </p:cBhvr>
                                    </p:animEffect>
                                    <p:anim calcmode="lin" valueType="num">
                                      <p:cBhvr>
                                        <p:cTn id="35" dur="800" decel="100000" fill="hold"/>
                                        <p:tgtEl>
                                          <p:spTgt spid="2">
                                            <p:txEl>
                                              <p:pRg st="3" end="3"/>
                                            </p:txEl>
                                          </p:spTgt>
                                        </p:tgtEl>
                                        <p:attrNameLst>
                                          <p:attrName>style.rotation</p:attrName>
                                        </p:attrNameLst>
                                      </p:cBhvr>
                                      <p:tavLst>
                                        <p:tav tm="0">
                                          <p:val>
                                            <p:fltVal val="-90"/>
                                          </p:val>
                                        </p:tav>
                                        <p:tav tm="100000">
                                          <p:val>
                                            <p:fltVal val="0"/>
                                          </p:val>
                                        </p:tav>
                                      </p:tavLst>
                                    </p:anim>
                                    <p:anim calcmode="lin" valueType="num">
                                      <p:cBhvr>
                                        <p:cTn id="36" dur="800" decel="100000" fill="hold"/>
                                        <p:tgtEl>
                                          <p:spTgt spid="2">
                                            <p:txEl>
                                              <p:pRg st="3" end="3"/>
                                            </p:txEl>
                                          </p:spTgt>
                                        </p:tgtEl>
                                        <p:attrNameLst>
                                          <p:attrName>ppt_x</p:attrName>
                                        </p:attrNameLst>
                                      </p:cBhvr>
                                      <p:tavLst>
                                        <p:tav tm="0">
                                          <p:val>
                                            <p:strVal val="#ppt_x+0.4"/>
                                          </p:val>
                                        </p:tav>
                                        <p:tav tm="100000">
                                          <p:val>
                                            <p:strVal val="#ppt_x-0.05"/>
                                          </p:val>
                                        </p:tav>
                                      </p:tavLst>
                                    </p:anim>
                                    <p:anim calcmode="lin" valueType="num">
                                      <p:cBhvr>
                                        <p:cTn id="37" dur="800" decel="100000" fill="hold"/>
                                        <p:tgtEl>
                                          <p:spTgt spid="2">
                                            <p:txEl>
                                              <p:pRg st="3" end="3"/>
                                            </p:txEl>
                                          </p:spTgt>
                                        </p:tgtEl>
                                        <p:attrNameLst>
                                          <p:attrName>ppt_y</p:attrName>
                                        </p:attrNameLst>
                                      </p:cBhvr>
                                      <p:tavLst>
                                        <p:tav tm="0">
                                          <p:val>
                                            <p:strVal val="#ppt_y-0.4"/>
                                          </p:val>
                                        </p:tav>
                                        <p:tav tm="100000">
                                          <p:val>
                                            <p:strVal val="#ppt_y+0.1"/>
                                          </p:val>
                                        </p:tav>
                                      </p:tavLst>
                                    </p:anim>
                                    <p:anim calcmode="lin" valueType="num">
                                      <p:cBhvr>
                                        <p:cTn id="38" dur="200" accel="100000" fill="hold">
                                          <p:stCondLst>
                                            <p:cond delay="800"/>
                                          </p:stCondLst>
                                        </p:cTn>
                                        <p:tgtEl>
                                          <p:spTgt spid="2">
                                            <p:txEl>
                                              <p:pRg st="3" end="3"/>
                                            </p:txEl>
                                          </p:spTgt>
                                        </p:tgtEl>
                                        <p:attrNameLst>
                                          <p:attrName>ppt_x</p:attrName>
                                        </p:attrNameLst>
                                      </p:cBhvr>
                                      <p:tavLst>
                                        <p:tav tm="0">
                                          <p:val>
                                            <p:strVal val="#ppt_x-0.05"/>
                                          </p:val>
                                        </p:tav>
                                        <p:tav tm="100000">
                                          <p:val>
                                            <p:strVal val="#ppt_x"/>
                                          </p:val>
                                        </p:tav>
                                      </p:tavLst>
                                    </p:anim>
                                    <p:anim calcmode="lin" valueType="num">
                                      <p:cBhvr>
                                        <p:cTn id="39" dur="200" accel="100000" fill="hold">
                                          <p:stCondLst>
                                            <p:cond delay="800"/>
                                          </p:stCondLst>
                                        </p:cTn>
                                        <p:tgtEl>
                                          <p:spTgt spid="2">
                                            <p:txEl>
                                              <p:pRg st="3" end="3"/>
                                            </p:txEl>
                                          </p:spTgt>
                                        </p:tgtEl>
                                        <p:attrNameLst>
                                          <p:attrName>ppt_y</p:attrName>
                                        </p:attrNameLst>
                                      </p:cBhvr>
                                      <p:tavLst>
                                        <p:tav tm="0">
                                          <p:val>
                                            <p:strVal val="#ppt_y+0.1"/>
                                          </p:val>
                                        </p:tav>
                                        <p:tav tm="100000">
                                          <p:val>
                                            <p:strVal val="#ppt_y"/>
                                          </p:val>
                                        </p:tav>
                                      </p:tavLst>
                                    </p:anim>
                                  </p:childTnLst>
                                </p:cTn>
                              </p:par>
                            </p:childTnLst>
                          </p:cTn>
                        </p:par>
                        <p:par>
                          <p:cTn id="40" fill="hold">
                            <p:stCondLst>
                              <p:cond delay="4000"/>
                            </p:stCondLst>
                            <p:childTnLst>
                              <p:par>
                                <p:cTn id="41" presetID="30" presetClass="entr" presetSubtype="0" fill="hold" nodeType="afterEffect">
                                  <p:stCondLst>
                                    <p:cond delay="0"/>
                                  </p:stCondLst>
                                  <p:childTnLst>
                                    <p:set>
                                      <p:cBhvr>
                                        <p:cTn id="42" dur="1" fill="hold">
                                          <p:stCondLst>
                                            <p:cond delay="0"/>
                                          </p:stCondLst>
                                        </p:cTn>
                                        <p:tgtEl>
                                          <p:spTgt spid="2">
                                            <p:txEl>
                                              <p:pRg st="5" end="5"/>
                                            </p:txEl>
                                          </p:spTgt>
                                        </p:tgtEl>
                                        <p:attrNameLst>
                                          <p:attrName>style.visibility</p:attrName>
                                        </p:attrNameLst>
                                      </p:cBhvr>
                                      <p:to>
                                        <p:strVal val="visible"/>
                                      </p:to>
                                    </p:set>
                                    <p:animEffect transition="in" filter="fade">
                                      <p:cBhvr>
                                        <p:cTn id="43" dur="800" decel="100000"/>
                                        <p:tgtEl>
                                          <p:spTgt spid="2">
                                            <p:txEl>
                                              <p:pRg st="5" end="5"/>
                                            </p:txEl>
                                          </p:spTgt>
                                        </p:tgtEl>
                                      </p:cBhvr>
                                    </p:animEffect>
                                    <p:anim calcmode="lin" valueType="num">
                                      <p:cBhvr>
                                        <p:cTn id="44" dur="800" decel="100000" fill="hold"/>
                                        <p:tgtEl>
                                          <p:spTgt spid="2">
                                            <p:txEl>
                                              <p:pRg st="5" end="5"/>
                                            </p:txEl>
                                          </p:spTgt>
                                        </p:tgtEl>
                                        <p:attrNameLst>
                                          <p:attrName>style.rotation</p:attrName>
                                        </p:attrNameLst>
                                      </p:cBhvr>
                                      <p:tavLst>
                                        <p:tav tm="0">
                                          <p:val>
                                            <p:fltVal val="-90"/>
                                          </p:val>
                                        </p:tav>
                                        <p:tav tm="100000">
                                          <p:val>
                                            <p:fltVal val="0"/>
                                          </p:val>
                                        </p:tav>
                                      </p:tavLst>
                                    </p:anim>
                                    <p:anim calcmode="lin" valueType="num">
                                      <p:cBhvr>
                                        <p:cTn id="45" dur="800" decel="100000" fill="hold"/>
                                        <p:tgtEl>
                                          <p:spTgt spid="2">
                                            <p:txEl>
                                              <p:pRg st="5" end="5"/>
                                            </p:txEl>
                                          </p:spTgt>
                                        </p:tgtEl>
                                        <p:attrNameLst>
                                          <p:attrName>ppt_x</p:attrName>
                                        </p:attrNameLst>
                                      </p:cBhvr>
                                      <p:tavLst>
                                        <p:tav tm="0">
                                          <p:val>
                                            <p:strVal val="#ppt_x+0.4"/>
                                          </p:val>
                                        </p:tav>
                                        <p:tav tm="100000">
                                          <p:val>
                                            <p:strVal val="#ppt_x-0.05"/>
                                          </p:val>
                                        </p:tav>
                                      </p:tavLst>
                                    </p:anim>
                                    <p:anim calcmode="lin" valueType="num">
                                      <p:cBhvr>
                                        <p:cTn id="46" dur="800" decel="100000" fill="hold"/>
                                        <p:tgtEl>
                                          <p:spTgt spid="2">
                                            <p:txEl>
                                              <p:pRg st="5" end="5"/>
                                            </p:txEl>
                                          </p:spTgt>
                                        </p:tgtEl>
                                        <p:attrNameLst>
                                          <p:attrName>ppt_y</p:attrName>
                                        </p:attrNameLst>
                                      </p:cBhvr>
                                      <p:tavLst>
                                        <p:tav tm="0">
                                          <p:val>
                                            <p:strVal val="#ppt_y-0.4"/>
                                          </p:val>
                                        </p:tav>
                                        <p:tav tm="100000">
                                          <p:val>
                                            <p:strVal val="#ppt_y+0.1"/>
                                          </p:val>
                                        </p:tav>
                                      </p:tavLst>
                                    </p:anim>
                                    <p:anim calcmode="lin" valueType="num">
                                      <p:cBhvr>
                                        <p:cTn id="47" dur="200" accel="100000" fill="hold">
                                          <p:stCondLst>
                                            <p:cond delay="800"/>
                                          </p:stCondLst>
                                        </p:cTn>
                                        <p:tgtEl>
                                          <p:spTgt spid="2">
                                            <p:txEl>
                                              <p:pRg st="5" end="5"/>
                                            </p:txEl>
                                          </p:spTgt>
                                        </p:tgtEl>
                                        <p:attrNameLst>
                                          <p:attrName>ppt_x</p:attrName>
                                        </p:attrNameLst>
                                      </p:cBhvr>
                                      <p:tavLst>
                                        <p:tav tm="0">
                                          <p:val>
                                            <p:strVal val="#ppt_x-0.05"/>
                                          </p:val>
                                        </p:tav>
                                        <p:tav tm="100000">
                                          <p:val>
                                            <p:strVal val="#ppt_x"/>
                                          </p:val>
                                        </p:tav>
                                      </p:tavLst>
                                    </p:anim>
                                    <p:anim calcmode="lin" valueType="num">
                                      <p:cBhvr>
                                        <p:cTn id="48" dur="200" accel="100000" fill="hold">
                                          <p:stCondLst>
                                            <p:cond delay="800"/>
                                          </p:stCondLst>
                                        </p:cTn>
                                        <p:tgtEl>
                                          <p:spTgt spid="2">
                                            <p:txEl>
                                              <p:pRg st="5" end="5"/>
                                            </p:txEl>
                                          </p:spTgt>
                                        </p:tgtEl>
                                        <p:attrNameLst>
                                          <p:attrName>ppt_y</p:attrName>
                                        </p:attrNameLst>
                                      </p:cBhvr>
                                      <p:tavLst>
                                        <p:tav tm="0">
                                          <p:val>
                                            <p:strVal val="#ppt_y+0.1"/>
                                          </p:val>
                                        </p:tav>
                                        <p:tav tm="100000">
                                          <p:val>
                                            <p:strVal val="#ppt_y"/>
                                          </p:val>
                                        </p:tav>
                                      </p:tavLst>
                                    </p:anim>
                                  </p:childTnLst>
                                </p:cTn>
                              </p:par>
                            </p:childTnLst>
                          </p:cTn>
                        </p:par>
                        <p:par>
                          <p:cTn id="49" fill="hold">
                            <p:stCondLst>
                              <p:cond delay="5000"/>
                            </p:stCondLst>
                            <p:childTnLst>
                              <p:par>
                                <p:cTn id="50" presetID="30" presetClass="entr" presetSubtype="0" fill="hold" nodeType="afterEffect">
                                  <p:stCondLst>
                                    <p:cond delay="0"/>
                                  </p:stCondLst>
                                  <p:childTnLst>
                                    <p:set>
                                      <p:cBhvr>
                                        <p:cTn id="51" dur="1" fill="hold">
                                          <p:stCondLst>
                                            <p:cond delay="0"/>
                                          </p:stCondLst>
                                        </p:cTn>
                                        <p:tgtEl>
                                          <p:spTgt spid="2">
                                            <p:txEl>
                                              <p:pRg st="6" end="6"/>
                                            </p:txEl>
                                          </p:spTgt>
                                        </p:tgtEl>
                                        <p:attrNameLst>
                                          <p:attrName>style.visibility</p:attrName>
                                        </p:attrNameLst>
                                      </p:cBhvr>
                                      <p:to>
                                        <p:strVal val="visible"/>
                                      </p:to>
                                    </p:set>
                                    <p:animEffect transition="in" filter="fade">
                                      <p:cBhvr>
                                        <p:cTn id="52" dur="800" decel="100000"/>
                                        <p:tgtEl>
                                          <p:spTgt spid="2">
                                            <p:txEl>
                                              <p:pRg st="6" end="6"/>
                                            </p:txEl>
                                          </p:spTgt>
                                        </p:tgtEl>
                                      </p:cBhvr>
                                    </p:animEffect>
                                    <p:anim calcmode="lin" valueType="num">
                                      <p:cBhvr>
                                        <p:cTn id="53" dur="800" decel="100000" fill="hold"/>
                                        <p:tgtEl>
                                          <p:spTgt spid="2">
                                            <p:txEl>
                                              <p:pRg st="6" end="6"/>
                                            </p:txEl>
                                          </p:spTgt>
                                        </p:tgtEl>
                                        <p:attrNameLst>
                                          <p:attrName>style.rotation</p:attrName>
                                        </p:attrNameLst>
                                      </p:cBhvr>
                                      <p:tavLst>
                                        <p:tav tm="0">
                                          <p:val>
                                            <p:fltVal val="-90"/>
                                          </p:val>
                                        </p:tav>
                                        <p:tav tm="100000">
                                          <p:val>
                                            <p:fltVal val="0"/>
                                          </p:val>
                                        </p:tav>
                                      </p:tavLst>
                                    </p:anim>
                                    <p:anim calcmode="lin" valueType="num">
                                      <p:cBhvr>
                                        <p:cTn id="54" dur="800" decel="100000" fill="hold"/>
                                        <p:tgtEl>
                                          <p:spTgt spid="2">
                                            <p:txEl>
                                              <p:pRg st="6" end="6"/>
                                            </p:txEl>
                                          </p:spTgt>
                                        </p:tgtEl>
                                        <p:attrNameLst>
                                          <p:attrName>ppt_x</p:attrName>
                                        </p:attrNameLst>
                                      </p:cBhvr>
                                      <p:tavLst>
                                        <p:tav tm="0">
                                          <p:val>
                                            <p:strVal val="#ppt_x+0.4"/>
                                          </p:val>
                                        </p:tav>
                                        <p:tav tm="100000">
                                          <p:val>
                                            <p:strVal val="#ppt_x-0.05"/>
                                          </p:val>
                                        </p:tav>
                                      </p:tavLst>
                                    </p:anim>
                                    <p:anim calcmode="lin" valueType="num">
                                      <p:cBhvr>
                                        <p:cTn id="55" dur="800" decel="100000" fill="hold"/>
                                        <p:tgtEl>
                                          <p:spTgt spid="2">
                                            <p:txEl>
                                              <p:pRg st="6" end="6"/>
                                            </p:txEl>
                                          </p:spTgt>
                                        </p:tgtEl>
                                        <p:attrNameLst>
                                          <p:attrName>ppt_y</p:attrName>
                                        </p:attrNameLst>
                                      </p:cBhvr>
                                      <p:tavLst>
                                        <p:tav tm="0">
                                          <p:val>
                                            <p:strVal val="#ppt_y-0.4"/>
                                          </p:val>
                                        </p:tav>
                                        <p:tav tm="100000">
                                          <p:val>
                                            <p:strVal val="#ppt_y+0.1"/>
                                          </p:val>
                                        </p:tav>
                                      </p:tavLst>
                                    </p:anim>
                                    <p:anim calcmode="lin" valueType="num">
                                      <p:cBhvr>
                                        <p:cTn id="56" dur="200" accel="100000" fill="hold">
                                          <p:stCondLst>
                                            <p:cond delay="800"/>
                                          </p:stCondLst>
                                        </p:cTn>
                                        <p:tgtEl>
                                          <p:spTgt spid="2">
                                            <p:txEl>
                                              <p:pRg st="6" end="6"/>
                                            </p:txEl>
                                          </p:spTgt>
                                        </p:tgtEl>
                                        <p:attrNameLst>
                                          <p:attrName>ppt_x</p:attrName>
                                        </p:attrNameLst>
                                      </p:cBhvr>
                                      <p:tavLst>
                                        <p:tav tm="0">
                                          <p:val>
                                            <p:strVal val="#ppt_x-0.05"/>
                                          </p:val>
                                        </p:tav>
                                        <p:tav tm="100000">
                                          <p:val>
                                            <p:strVal val="#ppt_x"/>
                                          </p:val>
                                        </p:tav>
                                      </p:tavLst>
                                    </p:anim>
                                    <p:anim calcmode="lin" valueType="num">
                                      <p:cBhvr>
                                        <p:cTn id="57" dur="200" accel="100000" fill="hold">
                                          <p:stCondLst>
                                            <p:cond delay="800"/>
                                          </p:stCondLst>
                                        </p:cTn>
                                        <p:tgtEl>
                                          <p:spTgt spid="2">
                                            <p:txEl>
                                              <p:pRg st="6" end="6"/>
                                            </p:txEl>
                                          </p:spTgt>
                                        </p:tgtEl>
                                        <p:attrNameLst>
                                          <p:attrName>ppt_y</p:attrName>
                                        </p:attrNameLst>
                                      </p:cBhvr>
                                      <p:tavLst>
                                        <p:tav tm="0">
                                          <p:val>
                                            <p:strVal val="#ppt_y+0.1"/>
                                          </p:val>
                                        </p:tav>
                                        <p:tav tm="100000">
                                          <p:val>
                                            <p:strVal val="#ppt_y"/>
                                          </p:val>
                                        </p:tav>
                                      </p:tavLst>
                                    </p:anim>
                                  </p:childTnLst>
                                </p:cTn>
                              </p:par>
                            </p:childTnLst>
                          </p:cTn>
                        </p:par>
                        <p:par>
                          <p:cTn id="58" fill="hold">
                            <p:stCondLst>
                              <p:cond delay="6000"/>
                            </p:stCondLst>
                            <p:childTnLst>
                              <p:par>
                                <p:cTn id="59" presetID="30" presetClass="entr" presetSubtype="0" fill="hold" nodeType="afterEffect">
                                  <p:stCondLst>
                                    <p:cond delay="0"/>
                                  </p:stCondLst>
                                  <p:childTnLst>
                                    <p:set>
                                      <p:cBhvr>
                                        <p:cTn id="60" dur="1" fill="hold">
                                          <p:stCondLst>
                                            <p:cond delay="0"/>
                                          </p:stCondLst>
                                        </p:cTn>
                                        <p:tgtEl>
                                          <p:spTgt spid="2">
                                            <p:txEl>
                                              <p:pRg st="7" end="7"/>
                                            </p:txEl>
                                          </p:spTgt>
                                        </p:tgtEl>
                                        <p:attrNameLst>
                                          <p:attrName>style.visibility</p:attrName>
                                        </p:attrNameLst>
                                      </p:cBhvr>
                                      <p:to>
                                        <p:strVal val="visible"/>
                                      </p:to>
                                    </p:set>
                                    <p:animEffect transition="in" filter="fade">
                                      <p:cBhvr>
                                        <p:cTn id="61" dur="800" decel="100000"/>
                                        <p:tgtEl>
                                          <p:spTgt spid="2">
                                            <p:txEl>
                                              <p:pRg st="7" end="7"/>
                                            </p:txEl>
                                          </p:spTgt>
                                        </p:tgtEl>
                                      </p:cBhvr>
                                    </p:animEffect>
                                    <p:anim calcmode="lin" valueType="num">
                                      <p:cBhvr>
                                        <p:cTn id="62" dur="800" decel="100000" fill="hold"/>
                                        <p:tgtEl>
                                          <p:spTgt spid="2">
                                            <p:txEl>
                                              <p:pRg st="7" end="7"/>
                                            </p:txEl>
                                          </p:spTgt>
                                        </p:tgtEl>
                                        <p:attrNameLst>
                                          <p:attrName>style.rotation</p:attrName>
                                        </p:attrNameLst>
                                      </p:cBhvr>
                                      <p:tavLst>
                                        <p:tav tm="0">
                                          <p:val>
                                            <p:fltVal val="-90"/>
                                          </p:val>
                                        </p:tav>
                                        <p:tav tm="100000">
                                          <p:val>
                                            <p:fltVal val="0"/>
                                          </p:val>
                                        </p:tav>
                                      </p:tavLst>
                                    </p:anim>
                                    <p:anim calcmode="lin" valueType="num">
                                      <p:cBhvr>
                                        <p:cTn id="63" dur="800" decel="100000" fill="hold"/>
                                        <p:tgtEl>
                                          <p:spTgt spid="2">
                                            <p:txEl>
                                              <p:pRg st="7" end="7"/>
                                            </p:txEl>
                                          </p:spTgt>
                                        </p:tgtEl>
                                        <p:attrNameLst>
                                          <p:attrName>ppt_x</p:attrName>
                                        </p:attrNameLst>
                                      </p:cBhvr>
                                      <p:tavLst>
                                        <p:tav tm="0">
                                          <p:val>
                                            <p:strVal val="#ppt_x+0.4"/>
                                          </p:val>
                                        </p:tav>
                                        <p:tav tm="100000">
                                          <p:val>
                                            <p:strVal val="#ppt_x-0.05"/>
                                          </p:val>
                                        </p:tav>
                                      </p:tavLst>
                                    </p:anim>
                                    <p:anim calcmode="lin" valueType="num">
                                      <p:cBhvr>
                                        <p:cTn id="64" dur="800" decel="100000" fill="hold"/>
                                        <p:tgtEl>
                                          <p:spTgt spid="2">
                                            <p:txEl>
                                              <p:pRg st="7" end="7"/>
                                            </p:txEl>
                                          </p:spTgt>
                                        </p:tgtEl>
                                        <p:attrNameLst>
                                          <p:attrName>ppt_y</p:attrName>
                                        </p:attrNameLst>
                                      </p:cBhvr>
                                      <p:tavLst>
                                        <p:tav tm="0">
                                          <p:val>
                                            <p:strVal val="#ppt_y-0.4"/>
                                          </p:val>
                                        </p:tav>
                                        <p:tav tm="100000">
                                          <p:val>
                                            <p:strVal val="#ppt_y+0.1"/>
                                          </p:val>
                                        </p:tav>
                                      </p:tavLst>
                                    </p:anim>
                                    <p:anim calcmode="lin" valueType="num">
                                      <p:cBhvr>
                                        <p:cTn id="65" dur="200" accel="100000" fill="hold">
                                          <p:stCondLst>
                                            <p:cond delay="800"/>
                                          </p:stCondLst>
                                        </p:cTn>
                                        <p:tgtEl>
                                          <p:spTgt spid="2">
                                            <p:txEl>
                                              <p:pRg st="7" end="7"/>
                                            </p:txEl>
                                          </p:spTgt>
                                        </p:tgtEl>
                                        <p:attrNameLst>
                                          <p:attrName>ppt_x</p:attrName>
                                        </p:attrNameLst>
                                      </p:cBhvr>
                                      <p:tavLst>
                                        <p:tav tm="0">
                                          <p:val>
                                            <p:strVal val="#ppt_x-0.05"/>
                                          </p:val>
                                        </p:tav>
                                        <p:tav tm="100000">
                                          <p:val>
                                            <p:strVal val="#ppt_x"/>
                                          </p:val>
                                        </p:tav>
                                      </p:tavLst>
                                    </p:anim>
                                    <p:anim calcmode="lin" valueType="num">
                                      <p:cBhvr>
                                        <p:cTn id="66" dur="200" accel="100000" fill="hold">
                                          <p:stCondLst>
                                            <p:cond delay="800"/>
                                          </p:stCondLst>
                                        </p:cTn>
                                        <p:tgtEl>
                                          <p:spTgt spid="2">
                                            <p:txEl>
                                              <p:pRg st="7" end="7"/>
                                            </p:txEl>
                                          </p:spTgt>
                                        </p:tgtEl>
                                        <p:attrNameLst>
                                          <p:attrName>ppt_y</p:attrName>
                                        </p:attrNameLst>
                                      </p:cBhvr>
                                      <p:tavLst>
                                        <p:tav tm="0">
                                          <p:val>
                                            <p:strVal val="#ppt_y+0.1"/>
                                          </p:val>
                                        </p:tav>
                                        <p:tav tm="100000">
                                          <p:val>
                                            <p:strVal val="#ppt_y"/>
                                          </p:val>
                                        </p:tav>
                                      </p:tavLst>
                                    </p:anim>
                                  </p:childTnLst>
                                </p:cTn>
                              </p:par>
                            </p:childTnLst>
                          </p:cTn>
                        </p:par>
                        <p:par>
                          <p:cTn id="67" fill="hold">
                            <p:stCondLst>
                              <p:cond delay="7000"/>
                            </p:stCondLst>
                            <p:childTnLst>
                              <p:par>
                                <p:cTn id="68" presetID="30" presetClass="entr" presetSubtype="0" fill="hold" nodeType="afterEffect">
                                  <p:stCondLst>
                                    <p:cond delay="0"/>
                                  </p:stCondLst>
                                  <p:childTnLst>
                                    <p:set>
                                      <p:cBhvr>
                                        <p:cTn id="69" dur="1" fill="hold">
                                          <p:stCondLst>
                                            <p:cond delay="0"/>
                                          </p:stCondLst>
                                        </p:cTn>
                                        <p:tgtEl>
                                          <p:spTgt spid="2">
                                            <p:txEl>
                                              <p:pRg st="8" end="8"/>
                                            </p:txEl>
                                          </p:spTgt>
                                        </p:tgtEl>
                                        <p:attrNameLst>
                                          <p:attrName>style.visibility</p:attrName>
                                        </p:attrNameLst>
                                      </p:cBhvr>
                                      <p:to>
                                        <p:strVal val="visible"/>
                                      </p:to>
                                    </p:set>
                                    <p:animEffect transition="in" filter="fade">
                                      <p:cBhvr>
                                        <p:cTn id="70" dur="800" decel="100000"/>
                                        <p:tgtEl>
                                          <p:spTgt spid="2">
                                            <p:txEl>
                                              <p:pRg st="8" end="8"/>
                                            </p:txEl>
                                          </p:spTgt>
                                        </p:tgtEl>
                                      </p:cBhvr>
                                    </p:animEffect>
                                    <p:anim calcmode="lin" valueType="num">
                                      <p:cBhvr>
                                        <p:cTn id="71" dur="800" decel="100000" fill="hold"/>
                                        <p:tgtEl>
                                          <p:spTgt spid="2">
                                            <p:txEl>
                                              <p:pRg st="8" end="8"/>
                                            </p:txEl>
                                          </p:spTgt>
                                        </p:tgtEl>
                                        <p:attrNameLst>
                                          <p:attrName>style.rotation</p:attrName>
                                        </p:attrNameLst>
                                      </p:cBhvr>
                                      <p:tavLst>
                                        <p:tav tm="0">
                                          <p:val>
                                            <p:fltVal val="-90"/>
                                          </p:val>
                                        </p:tav>
                                        <p:tav tm="100000">
                                          <p:val>
                                            <p:fltVal val="0"/>
                                          </p:val>
                                        </p:tav>
                                      </p:tavLst>
                                    </p:anim>
                                    <p:anim calcmode="lin" valueType="num">
                                      <p:cBhvr>
                                        <p:cTn id="72" dur="800" decel="100000" fill="hold"/>
                                        <p:tgtEl>
                                          <p:spTgt spid="2">
                                            <p:txEl>
                                              <p:pRg st="8" end="8"/>
                                            </p:txEl>
                                          </p:spTgt>
                                        </p:tgtEl>
                                        <p:attrNameLst>
                                          <p:attrName>ppt_x</p:attrName>
                                        </p:attrNameLst>
                                      </p:cBhvr>
                                      <p:tavLst>
                                        <p:tav tm="0">
                                          <p:val>
                                            <p:strVal val="#ppt_x+0.4"/>
                                          </p:val>
                                        </p:tav>
                                        <p:tav tm="100000">
                                          <p:val>
                                            <p:strVal val="#ppt_x-0.05"/>
                                          </p:val>
                                        </p:tav>
                                      </p:tavLst>
                                    </p:anim>
                                    <p:anim calcmode="lin" valueType="num">
                                      <p:cBhvr>
                                        <p:cTn id="73" dur="800" decel="100000" fill="hold"/>
                                        <p:tgtEl>
                                          <p:spTgt spid="2">
                                            <p:txEl>
                                              <p:pRg st="8" end="8"/>
                                            </p:txEl>
                                          </p:spTgt>
                                        </p:tgtEl>
                                        <p:attrNameLst>
                                          <p:attrName>ppt_y</p:attrName>
                                        </p:attrNameLst>
                                      </p:cBhvr>
                                      <p:tavLst>
                                        <p:tav tm="0">
                                          <p:val>
                                            <p:strVal val="#ppt_y-0.4"/>
                                          </p:val>
                                        </p:tav>
                                        <p:tav tm="100000">
                                          <p:val>
                                            <p:strVal val="#ppt_y+0.1"/>
                                          </p:val>
                                        </p:tav>
                                      </p:tavLst>
                                    </p:anim>
                                    <p:anim calcmode="lin" valueType="num">
                                      <p:cBhvr>
                                        <p:cTn id="74" dur="200" accel="100000" fill="hold">
                                          <p:stCondLst>
                                            <p:cond delay="800"/>
                                          </p:stCondLst>
                                        </p:cTn>
                                        <p:tgtEl>
                                          <p:spTgt spid="2">
                                            <p:txEl>
                                              <p:pRg st="8" end="8"/>
                                            </p:txEl>
                                          </p:spTgt>
                                        </p:tgtEl>
                                        <p:attrNameLst>
                                          <p:attrName>ppt_x</p:attrName>
                                        </p:attrNameLst>
                                      </p:cBhvr>
                                      <p:tavLst>
                                        <p:tav tm="0">
                                          <p:val>
                                            <p:strVal val="#ppt_x-0.05"/>
                                          </p:val>
                                        </p:tav>
                                        <p:tav tm="100000">
                                          <p:val>
                                            <p:strVal val="#ppt_x"/>
                                          </p:val>
                                        </p:tav>
                                      </p:tavLst>
                                    </p:anim>
                                    <p:anim calcmode="lin" valueType="num">
                                      <p:cBhvr>
                                        <p:cTn id="75" dur="200" accel="100000" fill="hold">
                                          <p:stCondLst>
                                            <p:cond delay="800"/>
                                          </p:stCondLst>
                                        </p:cTn>
                                        <p:tgtEl>
                                          <p:spTgt spid="2">
                                            <p:txEl>
                                              <p:pRg st="8" end="8"/>
                                            </p:txEl>
                                          </p:spTgt>
                                        </p:tgtEl>
                                        <p:attrNameLst>
                                          <p:attrName>ppt_y</p:attrName>
                                        </p:attrNameLst>
                                      </p:cBhvr>
                                      <p:tavLst>
                                        <p:tav tm="0">
                                          <p:val>
                                            <p:strVal val="#ppt_y+0.1"/>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24" presetClass="entr" presetSubtype="0" fill="hold" nodeType="clickEffect">
                                  <p:stCondLst>
                                    <p:cond delay="0"/>
                                  </p:stCondLst>
                                  <p:childTnLst>
                                    <p:set>
                                      <p:cBhvr>
                                        <p:cTn id="79" dur="1" fill="hold">
                                          <p:stCondLst>
                                            <p:cond delay="0"/>
                                          </p:stCondLst>
                                        </p:cTn>
                                        <p:tgtEl>
                                          <p:spTgt spid="14338"/>
                                        </p:tgtEl>
                                        <p:attrNameLst>
                                          <p:attrName>style.visibility</p:attrName>
                                        </p:attrNameLst>
                                      </p:cBhvr>
                                      <p:to>
                                        <p:strVal val="visible"/>
                                      </p:to>
                                    </p:set>
                                    <p:anim to="" calcmode="lin" valueType="num">
                                      <p:cBhvr>
                                        <p:cTn id="80" dur="1" fill="hold"/>
                                        <p:tgtEl>
                                          <p:spTgt spid="14338"/>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357188" y="1571625"/>
            <a:ext cx="8429625" cy="4524375"/>
          </a:xfrm>
          <a:prstGeom prst="rect">
            <a:avLst/>
          </a:prstGeom>
          <a:noFill/>
          <a:ln w="9525">
            <a:noFill/>
            <a:miter lim="800000"/>
            <a:headEnd/>
            <a:tailEnd/>
          </a:ln>
        </p:spPr>
        <p:txBody>
          <a:bodyPr>
            <a:spAutoFit/>
          </a:bodyPr>
          <a:lstStyle/>
          <a:p>
            <a:r>
              <a:rPr lang="uk-UA" sz="3200" b="1" i="1"/>
              <a:t>Поетичний текст переобтяжений зоровими образами і мовними тропами, безпосередні враження зливаються абстрактними поняттями. Корабель «ковтає вод блакить», «пробиває небеса, роздерті блискавками», як стіну, бачить «сонця диск, що в жахові містичнім світив­ся сплесками фіалкових огнів».</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strips(downLeft)">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357188" y="1571625"/>
            <a:ext cx="8429625" cy="4524375"/>
          </a:xfrm>
          <a:prstGeom prst="rect">
            <a:avLst/>
          </a:prstGeom>
          <a:noFill/>
          <a:ln w="9525">
            <a:noFill/>
            <a:miter lim="800000"/>
            <a:headEnd/>
            <a:tailEnd/>
          </a:ln>
        </p:spPr>
        <p:txBody>
          <a:bodyPr>
            <a:spAutoFit/>
          </a:bodyPr>
          <a:lstStyle/>
          <a:p>
            <a:r>
              <a:rPr lang="uk-UA" sz="3200" b="1" i="1"/>
              <a:t>І раптом серед блискавиці і грому виникає тихе ностальгічне бачення:  «у мряці запашній засмучене дитя навшпинячки пускає, немов метелик той, хисткий кораблик свій».</a:t>
            </a:r>
            <a:endParaRPr lang="ru-RU" sz="3200" b="1" i="1"/>
          </a:p>
          <a:p>
            <a:r>
              <a:rPr lang="uk-UA" sz="3200" b="1" i="1"/>
              <a:t>У заключних рядках злиття між кораблем і ліричним «я» поета стає повним.</a:t>
            </a:r>
            <a:endParaRPr lang="ru-RU" sz="3200" b="1" i="1"/>
          </a:p>
          <a:p>
            <a:endParaRPr lang="uk-UA" sz="3200" b="1" i="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strips(downLeft)">
                                      <p:cBhvr>
                                        <p:cTn id="7" dur="500"/>
                                        <p:tgtEl>
                                          <p:spTgt spid="2">
                                            <p:txEl>
                                              <p:pRg st="0" end="0"/>
                                            </p:txEl>
                                          </p:spTgt>
                                        </p:tgtEl>
                                      </p:cBhvr>
                                    </p:animEffect>
                                  </p:childTnLst>
                                </p:cTn>
                              </p:par>
                            </p:childTnLst>
                          </p:cTn>
                        </p:par>
                        <p:par>
                          <p:cTn id="8" fill="hold">
                            <p:stCondLst>
                              <p:cond delay="500"/>
                            </p:stCondLst>
                            <p:childTnLst>
                              <p:par>
                                <p:cTn id="9" presetID="18" presetClass="entr" presetSubtype="12" fill="hold"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strips(downLeft)">
                                      <p:cBhvr>
                                        <p:cTn id="11"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285750" y="1571625"/>
            <a:ext cx="8572500" cy="4524375"/>
          </a:xfrm>
          <a:prstGeom prst="rect">
            <a:avLst/>
          </a:prstGeom>
          <a:noFill/>
          <a:ln w="9525">
            <a:noFill/>
            <a:miter lim="800000"/>
            <a:headEnd/>
            <a:tailEnd/>
          </a:ln>
        </p:spPr>
        <p:txBody>
          <a:bodyPr>
            <a:spAutoFit/>
          </a:bodyPr>
          <a:lstStyle/>
          <a:p>
            <a:r>
              <a:rPr lang="uk-UA" sz="3200" b="1" i="1">
                <a:latin typeface="Corbel" pitchFamily="34" charset="0"/>
              </a:rPr>
              <a:t>I, взявшись на своїх бортах птахів гойдати,</a:t>
            </a:r>
          </a:p>
          <a:p>
            <a:r>
              <a:rPr lang="uk-UA" sz="3200" b="1" i="1">
                <a:latin typeface="Corbel" pitchFamily="34" charset="0"/>
              </a:rPr>
              <a:t>Їх чвари та послід, я, майже острівець,</a:t>
            </a:r>
          </a:p>
          <a:p>
            <a:r>
              <a:rPr lang="uk-UA" sz="3200" b="1" i="1">
                <a:latin typeface="Corbel" pitchFamily="34" charset="0"/>
              </a:rPr>
              <a:t>Ледь задкував, коли в мої тонкі канати,</a:t>
            </a:r>
          </a:p>
          <a:p>
            <a:r>
              <a:rPr lang="uk-UA" sz="3200" b="1" i="1">
                <a:latin typeface="Corbel" pitchFamily="34" charset="0"/>
              </a:rPr>
              <a:t>Шукаючи нічліг, чіплявся пухлий мрець! </a:t>
            </a:r>
          </a:p>
          <a:p>
            <a:endParaRPr lang="uk-UA" sz="3200" b="1" i="1">
              <a:latin typeface="Corbel" pitchFamily="34" charset="0"/>
            </a:endParaRPr>
          </a:p>
          <a:p>
            <a:r>
              <a:rPr lang="uk-UA" sz="3200" b="1" i="1">
                <a:latin typeface="Corbel" pitchFamily="34" charset="0"/>
              </a:rPr>
              <a:t>Під гривою заток я — корабель пропащий,—Закинутий у вись етерну без птахів,</a:t>
            </a:r>
          </a:p>
          <a:p>
            <a:r>
              <a:rPr lang="uk-UA" sz="3200" b="1" i="1">
                <a:latin typeface="Corbel" pitchFamily="34" charset="0"/>
              </a:rPr>
              <a:t>Звідкіль ні монітор, ні парусник найкращий</a:t>
            </a:r>
          </a:p>
          <a:p>
            <a:r>
              <a:rPr lang="uk-UA" sz="3200" b="1" i="1">
                <a:latin typeface="Corbel" pitchFamily="34" charset="0"/>
              </a:rPr>
              <a:t>Не вирвуть остова, що від води сп'янів;</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800" decel="100000"/>
                                        <p:tgtEl>
                                          <p:spTgt spid="2">
                                            <p:txEl>
                                              <p:pRg st="0" end="0"/>
                                            </p:txEl>
                                          </p:spTgt>
                                        </p:tgtEl>
                                      </p:cBhvr>
                                    </p:animEffect>
                                    <p:anim calcmode="lin" valueType="num">
                                      <p:cBhvr>
                                        <p:cTn id="8" dur="800" decel="100000" fill="hold"/>
                                        <p:tgtEl>
                                          <p:spTgt spid="2">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2">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2">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xEl>
                                              <p:pRg st="0" end="0"/>
                                            </p:txEl>
                                          </p:spTgt>
                                        </p:tgtEl>
                                        <p:attrNameLst>
                                          <p:attrName>ppt_y</p:attrName>
                                        </p:attrNameLst>
                                      </p:cBhvr>
                                      <p:tavLst>
                                        <p:tav tm="0">
                                          <p:val>
                                            <p:strVal val="#ppt_y+0.1"/>
                                          </p:val>
                                        </p:tav>
                                        <p:tav tm="100000">
                                          <p:val>
                                            <p:strVal val="#ppt_y"/>
                                          </p:val>
                                        </p:tav>
                                      </p:tavLst>
                                    </p:anim>
                                  </p:childTnLst>
                                </p:cTn>
                              </p:par>
                              <p:par>
                                <p:cTn id="13" presetID="30" presetClass="entr" presetSubtype="0" fill="hold" nodeType="with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fade">
                                      <p:cBhvr>
                                        <p:cTn id="15" dur="800" decel="100000"/>
                                        <p:tgtEl>
                                          <p:spTgt spid="2">
                                            <p:txEl>
                                              <p:pRg st="1" end="1"/>
                                            </p:txEl>
                                          </p:spTgt>
                                        </p:tgtEl>
                                      </p:cBhvr>
                                    </p:animEffect>
                                    <p:anim calcmode="lin" valueType="num">
                                      <p:cBhvr>
                                        <p:cTn id="16" dur="800" decel="100000" fill="hold"/>
                                        <p:tgtEl>
                                          <p:spTgt spid="2">
                                            <p:txEl>
                                              <p:pRg st="1" end="1"/>
                                            </p:txEl>
                                          </p:spTgt>
                                        </p:tgtEl>
                                        <p:attrNameLst>
                                          <p:attrName>style.rotation</p:attrName>
                                        </p:attrNameLst>
                                      </p:cBhvr>
                                      <p:tavLst>
                                        <p:tav tm="0">
                                          <p:val>
                                            <p:fltVal val="-90"/>
                                          </p:val>
                                        </p:tav>
                                        <p:tav tm="100000">
                                          <p:val>
                                            <p:fltVal val="0"/>
                                          </p:val>
                                        </p:tav>
                                      </p:tavLst>
                                    </p:anim>
                                    <p:anim calcmode="lin" valueType="num">
                                      <p:cBhvr>
                                        <p:cTn id="17" dur="800" decel="100000" fill="hold"/>
                                        <p:tgtEl>
                                          <p:spTgt spid="2">
                                            <p:txEl>
                                              <p:pRg st="1" end="1"/>
                                            </p:txEl>
                                          </p:spTgt>
                                        </p:tgtEl>
                                        <p:attrNameLst>
                                          <p:attrName>ppt_x</p:attrName>
                                        </p:attrNameLst>
                                      </p:cBhvr>
                                      <p:tavLst>
                                        <p:tav tm="0">
                                          <p:val>
                                            <p:strVal val="#ppt_x+0.4"/>
                                          </p:val>
                                        </p:tav>
                                        <p:tav tm="100000">
                                          <p:val>
                                            <p:strVal val="#ppt_x-0.05"/>
                                          </p:val>
                                        </p:tav>
                                      </p:tavLst>
                                    </p:anim>
                                    <p:anim calcmode="lin" valueType="num">
                                      <p:cBhvr>
                                        <p:cTn id="18" dur="800" decel="100000" fill="hold"/>
                                        <p:tgtEl>
                                          <p:spTgt spid="2">
                                            <p:txEl>
                                              <p:pRg st="1" end="1"/>
                                            </p:txEl>
                                          </p:spTgt>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2">
                                            <p:txEl>
                                              <p:pRg st="1" end="1"/>
                                            </p:txEl>
                                          </p:spTgt>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2">
                                            <p:txEl>
                                              <p:pRg st="1" end="1"/>
                                            </p:txEl>
                                          </p:spTgt>
                                        </p:tgtEl>
                                        <p:attrNameLst>
                                          <p:attrName>ppt_y</p:attrName>
                                        </p:attrNameLst>
                                      </p:cBhvr>
                                      <p:tavLst>
                                        <p:tav tm="0">
                                          <p:val>
                                            <p:strVal val="#ppt_y+0.1"/>
                                          </p:val>
                                        </p:tav>
                                        <p:tav tm="100000">
                                          <p:val>
                                            <p:strVal val="#ppt_y"/>
                                          </p:val>
                                        </p:tav>
                                      </p:tavLst>
                                    </p:anim>
                                  </p:childTnLst>
                                </p:cTn>
                              </p:par>
                              <p:par>
                                <p:cTn id="21" presetID="30" presetClass="entr" presetSubtype="0" fill="hold" nodeType="with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animEffect transition="in" filter="fade">
                                      <p:cBhvr>
                                        <p:cTn id="23" dur="800" decel="100000"/>
                                        <p:tgtEl>
                                          <p:spTgt spid="2">
                                            <p:txEl>
                                              <p:pRg st="2" end="2"/>
                                            </p:txEl>
                                          </p:spTgt>
                                        </p:tgtEl>
                                      </p:cBhvr>
                                    </p:animEffect>
                                    <p:anim calcmode="lin" valueType="num">
                                      <p:cBhvr>
                                        <p:cTn id="24" dur="800" decel="100000" fill="hold"/>
                                        <p:tgtEl>
                                          <p:spTgt spid="2">
                                            <p:txEl>
                                              <p:pRg st="2" end="2"/>
                                            </p:txEl>
                                          </p:spTgt>
                                        </p:tgtEl>
                                        <p:attrNameLst>
                                          <p:attrName>style.rotation</p:attrName>
                                        </p:attrNameLst>
                                      </p:cBhvr>
                                      <p:tavLst>
                                        <p:tav tm="0">
                                          <p:val>
                                            <p:fltVal val="-90"/>
                                          </p:val>
                                        </p:tav>
                                        <p:tav tm="100000">
                                          <p:val>
                                            <p:fltVal val="0"/>
                                          </p:val>
                                        </p:tav>
                                      </p:tavLst>
                                    </p:anim>
                                    <p:anim calcmode="lin" valueType="num">
                                      <p:cBhvr>
                                        <p:cTn id="25" dur="800" decel="100000" fill="hold"/>
                                        <p:tgtEl>
                                          <p:spTgt spid="2">
                                            <p:txEl>
                                              <p:pRg st="2" end="2"/>
                                            </p:txEl>
                                          </p:spTgt>
                                        </p:tgtEl>
                                        <p:attrNameLst>
                                          <p:attrName>ppt_x</p:attrName>
                                        </p:attrNameLst>
                                      </p:cBhvr>
                                      <p:tavLst>
                                        <p:tav tm="0">
                                          <p:val>
                                            <p:strVal val="#ppt_x+0.4"/>
                                          </p:val>
                                        </p:tav>
                                        <p:tav tm="100000">
                                          <p:val>
                                            <p:strVal val="#ppt_x-0.05"/>
                                          </p:val>
                                        </p:tav>
                                      </p:tavLst>
                                    </p:anim>
                                    <p:anim calcmode="lin" valueType="num">
                                      <p:cBhvr>
                                        <p:cTn id="26" dur="800" decel="100000" fill="hold"/>
                                        <p:tgtEl>
                                          <p:spTgt spid="2">
                                            <p:txEl>
                                              <p:pRg st="2" end="2"/>
                                            </p:txEl>
                                          </p:spTgt>
                                        </p:tgtEl>
                                        <p:attrNameLst>
                                          <p:attrName>ppt_y</p:attrName>
                                        </p:attrNameLst>
                                      </p:cBhvr>
                                      <p:tavLst>
                                        <p:tav tm="0">
                                          <p:val>
                                            <p:strVal val="#ppt_y-0.4"/>
                                          </p:val>
                                        </p:tav>
                                        <p:tav tm="100000">
                                          <p:val>
                                            <p:strVal val="#ppt_y+0.1"/>
                                          </p:val>
                                        </p:tav>
                                      </p:tavLst>
                                    </p:anim>
                                    <p:anim calcmode="lin" valueType="num">
                                      <p:cBhvr>
                                        <p:cTn id="27" dur="200" accel="100000" fill="hold">
                                          <p:stCondLst>
                                            <p:cond delay="800"/>
                                          </p:stCondLst>
                                        </p:cTn>
                                        <p:tgtEl>
                                          <p:spTgt spid="2">
                                            <p:txEl>
                                              <p:pRg st="2" end="2"/>
                                            </p:txEl>
                                          </p:spTgt>
                                        </p:tgtEl>
                                        <p:attrNameLst>
                                          <p:attrName>ppt_x</p:attrName>
                                        </p:attrNameLst>
                                      </p:cBhvr>
                                      <p:tavLst>
                                        <p:tav tm="0">
                                          <p:val>
                                            <p:strVal val="#ppt_x-0.05"/>
                                          </p:val>
                                        </p:tav>
                                        <p:tav tm="100000">
                                          <p:val>
                                            <p:strVal val="#ppt_x"/>
                                          </p:val>
                                        </p:tav>
                                      </p:tavLst>
                                    </p:anim>
                                    <p:anim calcmode="lin" valueType="num">
                                      <p:cBhvr>
                                        <p:cTn id="28" dur="200" accel="100000" fill="hold">
                                          <p:stCondLst>
                                            <p:cond delay="800"/>
                                          </p:stCondLst>
                                        </p:cTn>
                                        <p:tgtEl>
                                          <p:spTgt spid="2">
                                            <p:txEl>
                                              <p:pRg st="2" end="2"/>
                                            </p:txEl>
                                          </p:spTgt>
                                        </p:tgtEl>
                                        <p:attrNameLst>
                                          <p:attrName>ppt_y</p:attrName>
                                        </p:attrNameLst>
                                      </p:cBhvr>
                                      <p:tavLst>
                                        <p:tav tm="0">
                                          <p:val>
                                            <p:strVal val="#ppt_y+0.1"/>
                                          </p:val>
                                        </p:tav>
                                        <p:tav tm="100000">
                                          <p:val>
                                            <p:strVal val="#ppt_y"/>
                                          </p:val>
                                        </p:tav>
                                      </p:tavLst>
                                    </p:anim>
                                  </p:childTnLst>
                                </p:cTn>
                              </p:par>
                              <p:par>
                                <p:cTn id="29" presetID="30" presetClass="entr" presetSubtype="0" fill="hold" nodeType="withEffect">
                                  <p:stCondLst>
                                    <p:cond delay="0"/>
                                  </p:stCondLst>
                                  <p:childTnLst>
                                    <p:set>
                                      <p:cBhvr>
                                        <p:cTn id="30" dur="1" fill="hold">
                                          <p:stCondLst>
                                            <p:cond delay="0"/>
                                          </p:stCondLst>
                                        </p:cTn>
                                        <p:tgtEl>
                                          <p:spTgt spid="2">
                                            <p:txEl>
                                              <p:pRg st="3" end="3"/>
                                            </p:txEl>
                                          </p:spTgt>
                                        </p:tgtEl>
                                        <p:attrNameLst>
                                          <p:attrName>style.visibility</p:attrName>
                                        </p:attrNameLst>
                                      </p:cBhvr>
                                      <p:to>
                                        <p:strVal val="visible"/>
                                      </p:to>
                                    </p:set>
                                    <p:animEffect transition="in" filter="fade">
                                      <p:cBhvr>
                                        <p:cTn id="31" dur="800" decel="100000"/>
                                        <p:tgtEl>
                                          <p:spTgt spid="2">
                                            <p:txEl>
                                              <p:pRg st="3" end="3"/>
                                            </p:txEl>
                                          </p:spTgt>
                                        </p:tgtEl>
                                      </p:cBhvr>
                                    </p:animEffect>
                                    <p:anim calcmode="lin" valueType="num">
                                      <p:cBhvr>
                                        <p:cTn id="32" dur="800" decel="100000" fill="hold"/>
                                        <p:tgtEl>
                                          <p:spTgt spid="2">
                                            <p:txEl>
                                              <p:pRg st="3" end="3"/>
                                            </p:txEl>
                                          </p:spTgt>
                                        </p:tgtEl>
                                        <p:attrNameLst>
                                          <p:attrName>style.rotation</p:attrName>
                                        </p:attrNameLst>
                                      </p:cBhvr>
                                      <p:tavLst>
                                        <p:tav tm="0">
                                          <p:val>
                                            <p:fltVal val="-90"/>
                                          </p:val>
                                        </p:tav>
                                        <p:tav tm="100000">
                                          <p:val>
                                            <p:fltVal val="0"/>
                                          </p:val>
                                        </p:tav>
                                      </p:tavLst>
                                    </p:anim>
                                    <p:anim calcmode="lin" valueType="num">
                                      <p:cBhvr>
                                        <p:cTn id="33" dur="800" decel="100000" fill="hold"/>
                                        <p:tgtEl>
                                          <p:spTgt spid="2">
                                            <p:txEl>
                                              <p:pRg st="3" end="3"/>
                                            </p:txEl>
                                          </p:spTgt>
                                        </p:tgtEl>
                                        <p:attrNameLst>
                                          <p:attrName>ppt_x</p:attrName>
                                        </p:attrNameLst>
                                      </p:cBhvr>
                                      <p:tavLst>
                                        <p:tav tm="0">
                                          <p:val>
                                            <p:strVal val="#ppt_x+0.4"/>
                                          </p:val>
                                        </p:tav>
                                        <p:tav tm="100000">
                                          <p:val>
                                            <p:strVal val="#ppt_x-0.05"/>
                                          </p:val>
                                        </p:tav>
                                      </p:tavLst>
                                    </p:anim>
                                    <p:anim calcmode="lin" valueType="num">
                                      <p:cBhvr>
                                        <p:cTn id="34" dur="800" decel="100000" fill="hold"/>
                                        <p:tgtEl>
                                          <p:spTgt spid="2">
                                            <p:txEl>
                                              <p:pRg st="3" end="3"/>
                                            </p:txEl>
                                          </p:spTgt>
                                        </p:tgtEl>
                                        <p:attrNameLst>
                                          <p:attrName>ppt_y</p:attrName>
                                        </p:attrNameLst>
                                      </p:cBhvr>
                                      <p:tavLst>
                                        <p:tav tm="0">
                                          <p:val>
                                            <p:strVal val="#ppt_y-0.4"/>
                                          </p:val>
                                        </p:tav>
                                        <p:tav tm="100000">
                                          <p:val>
                                            <p:strVal val="#ppt_y+0.1"/>
                                          </p:val>
                                        </p:tav>
                                      </p:tavLst>
                                    </p:anim>
                                    <p:anim calcmode="lin" valueType="num">
                                      <p:cBhvr>
                                        <p:cTn id="35" dur="200" accel="100000" fill="hold">
                                          <p:stCondLst>
                                            <p:cond delay="800"/>
                                          </p:stCondLst>
                                        </p:cTn>
                                        <p:tgtEl>
                                          <p:spTgt spid="2">
                                            <p:txEl>
                                              <p:pRg st="3" end="3"/>
                                            </p:txEl>
                                          </p:spTgt>
                                        </p:tgtEl>
                                        <p:attrNameLst>
                                          <p:attrName>ppt_x</p:attrName>
                                        </p:attrNameLst>
                                      </p:cBhvr>
                                      <p:tavLst>
                                        <p:tav tm="0">
                                          <p:val>
                                            <p:strVal val="#ppt_x-0.05"/>
                                          </p:val>
                                        </p:tav>
                                        <p:tav tm="100000">
                                          <p:val>
                                            <p:strVal val="#ppt_x"/>
                                          </p:val>
                                        </p:tav>
                                      </p:tavLst>
                                    </p:anim>
                                    <p:anim calcmode="lin" valueType="num">
                                      <p:cBhvr>
                                        <p:cTn id="36" dur="200" accel="100000" fill="hold">
                                          <p:stCondLst>
                                            <p:cond delay="800"/>
                                          </p:stCondLst>
                                        </p:cTn>
                                        <p:tgtEl>
                                          <p:spTgt spid="2">
                                            <p:txEl>
                                              <p:pRg st="3" end="3"/>
                                            </p:txEl>
                                          </p:spTgt>
                                        </p:tgtEl>
                                        <p:attrNameLst>
                                          <p:attrName>ppt_y</p:attrName>
                                        </p:attrNameLst>
                                      </p:cBhvr>
                                      <p:tavLst>
                                        <p:tav tm="0">
                                          <p:val>
                                            <p:strVal val="#ppt_y+0.1"/>
                                          </p:val>
                                        </p:tav>
                                        <p:tav tm="100000">
                                          <p:val>
                                            <p:strVal val="#ppt_y"/>
                                          </p:val>
                                        </p:tav>
                                      </p:tavLst>
                                    </p:anim>
                                  </p:childTnLst>
                                </p:cTn>
                              </p:par>
                              <p:par>
                                <p:cTn id="37" presetID="30" presetClass="entr" presetSubtype="0" fill="hold" nodeType="withEffect">
                                  <p:stCondLst>
                                    <p:cond delay="0"/>
                                  </p:stCondLst>
                                  <p:childTnLst>
                                    <p:set>
                                      <p:cBhvr>
                                        <p:cTn id="38" dur="1" fill="hold">
                                          <p:stCondLst>
                                            <p:cond delay="0"/>
                                          </p:stCondLst>
                                        </p:cTn>
                                        <p:tgtEl>
                                          <p:spTgt spid="2">
                                            <p:txEl>
                                              <p:pRg st="5" end="5"/>
                                            </p:txEl>
                                          </p:spTgt>
                                        </p:tgtEl>
                                        <p:attrNameLst>
                                          <p:attrName>style.visibility</p:attrName>
                                        </p:attrNameLst>
                                      </p:cBhvr>
                                      <p:to>
                                        <p:strVal val="visible"/>
                                      </p:to>
                                    </p:set>
                                    <p:animEffect transition="in" filter="fade">
                                      <p:cBhvr>
                                        <p:cTn id="39" dur="800" decel="100000"/>
                                        <p:tgtEl>
                                          <p:spTgt spid="2">
                                            <p:txEl>
                                              <p:pRg st="5" end="5"/>
                                            </p:txEl>
                                          </p:spTgt>
                                        </p:tgtEl>
                                      </p:cBhvr>
                                    </p:animEffect>
                                    <p:anim calcmode="lin" valueType="num">
                                      <p:cBhvr>
                                        <p:cTn id="40" dur="800" decel="100000" fill="hold"/>
                                        <p:tgtEl>
                                          <p:spTgt spid="2">
                                            <p:txEl>
                                              <p:pRg st="5" end="5"/>
                                            </p:txEl>
                                          </p:spTgt>
                                        </p:tgtEl>
                                        <p:attrNameLst>
                                          <p:attrName>style.rotation</p:attrName>
                                        </p:attrNameLst>
                                      </p:cBhvr>
                                      <p:tavLst>
                                        <p:tav tm="0">
                                          <p:val>
                                            <p:fltVal val="-90"/>
                                          </p:val>
                                        </p:tav>
                                        <p:tav tm="100000">
                                          <p:val>
                                            <p:fltVal val="0"/>
                                          </p:val>
                                        </p:tav>
                                      </p:tavLst>
                                    </p:anim>
                                    <p:anim calcmode="lin" valueType="num">
                                      <p:cBhvr>
                                        <p:cTn id="41" dur="800" decel="100000" fill="hold"/>
                                        <p:tgtEl>
                                          <p:spTgt spid="2">
                                            <p:txEl>
                                              <p:pRg st="5" end="5"/>
                                            </p:txEl>
                                          </p:spTgt>
                                        </p:tgtEl>
                                        <p:attrNameLst>
                                          <p:attrName>ppt_x</p:attrName>
                                        </p:attrNameLst>
                                      </p:cBhvr>
                                      <p:tavLst>
                                        <p:tav tm="0">
                                          <p:val>
                                            <p:strVal val="#ppt_x+0.4"/>
                                          </p:val>
                                        </p:tav>
                                        <p:tav tm="100000">
                                          <p:val>
                                            <p:strVal val="#ppt_x-0.05"/>
                                          </p:val>
                                        </p:tav>
                                      </p:tavLst>
                                    </p:anim>
                                    <p:anim calcmode="lin" valueType="num">
                                      <p:cBhvr>
                                        <p:cTn id="42" dur="800" decel="100000" fill="hold"/>
                                        <p:tgtEl>
                                          <p:spTgt spid="2">
                                            <p:txEl>
                                              <p:pRg st="5" end="5"/>
                                            </p:txEl>
                                          </p:spTgt>
                                        </p:tgtEl>
                                        <p:attrNameLst>
                                          <p:attrName>ppt_y</p:attrName>
                                        </p:attrNameLst>
                                      </p:cBhvr>
                                      <p:tavLst>
                                        <p:tav tm="0">
                                          <p:val>
                                            <p:strVal val="#ppt_y-0.4"/>
                                          </p:val>
                                        </p:tav>
                                        <p:tav tm="100000">
                                          <p:val>
                                            <p:strVal val="#ppt_y+0.1"/>
                                          </p:val>
                                        </p:tav>
                                      </p:tavLst>
                                    </p:anim>
                                    <p:anim calcmode="lin" valueType="num">
                                      <p:cBhvr>
                                        <p:cTn id="43" dur="200" accel="100000" fill="hold">
                                          <p:stCondLst>
                                            <p:cond delay="800"/>
                                          </p:stCondLst>
                                        </p:cTn>
                                        <p:tgtEl>
                                          <p:spTgt spid="2">
                                            <p:txEl>
                                              <p:pRg st="5" end="5"/>
                                            </p:txEl>
                                          </p:spTgt>
                                        </p:tgtEl>
                                        <p:attrNameLst>
                                          <p:attrName>ppt_x</p:attrName>
                                        </p:attrNameLst>
                                      </p:cBhvr>
                                      <p:tavLst>
                                        <p:tav tm="0">
                                          <p:val>
                                            <p:strVal val="#ppt_x-0.05"/>
                                          </p:val>
                                        </p:tav>
                                        <p:tav tm="100000">
                                          <p:val>
                                            <p:strVal val="#ppt_x"/>
                                          </p:val>
                                        </p:tav>
                                      </p:tavLst>
                                    </p:anim>
                                    <p:anim calcmode="lin" valueType="num">
                                      <p:cBhvr>
                                        <p:cTn id="44" dur="200" accel="100000" fill="hold">
                                          <p:stCondLst>
                                            <p:cond delay="800"/>
                                          </p:stCondLst>
                                        </p:cTn>
                                        <p:tgtEl>
                                          <p:spTgt spid="2">
                                            <p:txEl>
                                              <p:pRg st="5" end="5"/>
                                            </p:txEl>
                                          </p:spTgt>
                                        </p:tgtEl>
                                        <p:attrNameLst>
                                          <p:attrName>ppt_y</p:attrName>
                                        </p:attrNameLst>
                                      </p:cBhvr>
                                      <p:tavLst>
                                        <p:tav tm="0">
                                          <p:val>
                                            <p:strVal val="#ppt_y+0.1"/>
                                          </p:val>
                                        </p:tav>
                                        <p:tav tm="100000">
                                          <p:val>
                                            <p:strVal val="#ppt_y"/>
                                          </p:val>
                                        </p:tav>
                                      </p:tavLst>
                                    </p:anim>
                                  </p:childTnLst>
                                </p:cTn>
                              </p:par>
                              <p:par>
                                <p:cTn id="45" presetID="30" presetClass="entr" presetSubtype="0" fill="hold" nodeType="withEffect">
                                  <p:stCondLst>
                                    <p:cond delay="0"/>
                                  </p:stCondLst>
                                  <p:childTnLst>
                                    <p:set>
                                      <p:cBhvr>
                                        <p:cTn id="46" dur="1" fill="hold">
                                          <p:stCondLst>
                                            <p:cond delay="0"/>
                                          </p:stCondLst>
                                        </p:cTn>
                                        <p:tgtEl>
                                          <p:spTgt spid="2">
                                            <p:txEl>
                                              <p:pRg st="6" end="6"/>
                                            </p:txEl>
                                          </p:spTgt>
                                        </p:tgtEl>
                                        <p:attrNameLst>
                                          <p:attrName>style.visibility</p:attrName>
                                        </p:attrNameLst>
                                      </p:cBhvr>
                                      <p:to>
                                        <p:strVal val="visible"/>
                                      </p:to>
                                    </p:set>
                                    <p:animEffect transition="in" filter="fade">
                                      <p:cBhvr>
                                        <p:cTn id="47" dur="800" decel="100000"/>
                                        <p:tgtEl>
                                          <p:spTgt spid="2">
                                            <p:txEl>
                                              <p:pRg st="6" end="6"/>
                                            </p:txEl>
                                          </p:spTgt>
                                        </p:tgtEl>
                                      </p:cBhvr>
                                    </p:animEffect>
                                    <p:anim calcmode="lin" valueType="num">
                                      <p:cBhvr>
                                        <p:cTn id="48" dur="800" decel="100000" fill="hold"/>
                                        <p:tgtEl>
                                          <p:spTgt spid="2">
                                            <p:txEl>
                                              <p:pRg st="6" end="6"/>
                                            </p:txEl>
                                          </p:spTgt>
                                        </p:tgtEl>
                                        <p:attrNameLst>
                                          <p:attrName>style.rotation</p:attrName>
                                        </p:attrNameLst>
                                      </p:cBhvr>
                                      <p:tavLst>
                                        <p:tav tm="0">
                                          <p:val>
                                            <p:fltVal val="-90"/>
                                          </p:val>
                                        </p:tav>
                                        <p:tav tm="100000">
                                          <p:val>
                                            <p:fltVal val="0"/>
                                          </p:val>
                                        </p:tav>
                                      </p:tavLst>
                                    </p:anim>
                                    <p:anim calcmode="lin" valueType="num">
                                      <p:cBhvr>
                                        <p:cTn id="49" dur="800" decel="100000" fill="hold"/>
                                        <p:tgtEl>
                                          <p:spTgt spid="2">
                                            <p:txEl>
                                              <p:pRg st="6" end="6"/>
                                            </p:txEl>
                                          </p:spTgt>
                                        </p:tgtEl>
                                        <p:attrNameLst>
                                          <p:attrName>ppt_x</p:attrName>
                                        </p:attrNameLst>
                                      </p:cBhvr>
                                      <p:tavLst>
                                        <p:tav tm="0">
                                          <p:val>
                                            <p:strVal val="#ppt_x+0.4"/>
                                          </p:val>
                                        </p:tav>
                                        <p:tav tm="100000">
                                          <p:val>
                                            <p:strVal val="#ppt_x-0.05"/>
                                          </p:val>
                                        </p:tav>
                                      </p:tavLst>
                                    </p:anim>
                                    <p:anim calcmode="lin" valueType="num">
                                      <p:cBhvr>
                                        <p:cTn id="50" dur="800" decel="100000" fill="hold"/>
                                        <p:tgtEl>
                                          <p:spTgt spid="2">
                                            <p:txEl>
                                              <p:pRg st="6" end="6"/>
                                            </p:txEl>
                                          </p:spTgt>
                                        </p:tgtEl>
                                        <p:attrNameLst>
                                          <p:attrName>ppt_y</p:attrName>
                                        </p:attrNameLst>
                                      </p:cBhvr>
                                      <p:tavLst>
                                        <p:tav tm="0">
                                          <p:val>
                                            <p:strVal val="#ppt_y-0.4"/>
                                          </p:val>
                                        </p:tav>
                                        <p:tav tm="100000">
                                          <p:val>
                                            <p:strVal val="#ppt_y+0.1"/>
                                          </p:val>
                                        </p:tav>
                                      </p:tavLst>
                                    </p:anim>
                                    <p:anim calcmode="lin" valueType="num">
                                      <p:cBhvr>
                                        <p:cTn id="51" dur="200" accel="100000" fill="hold">
                                          <p:stCondLst>
                                            <p:cond delay="800"/>
                                          </p:stCondLst>
                                        </p:cTn>
                                        <p:tgtEl>
                                          <p:spTgt spid="2">
                                            <p:txEl>
                                              <p:pRg st="6" end="6"/>
                                            </p:txEl>
                                          </p:spTgt>
                                        </p:tgtEl>
                                        <p:attrNameLst>
                                          <p:attrName>ppt_x</p:attrName>
                                        </p:attrNameLst>
                                      </p:cBhvr>
                                      <p:tavLst>
                                        <p:tav tm="0">
                                          <p:val>
                                            <p:strVal val="#ppt_x-0.05"/>
                                          </p:val>
                                        </p:tav>
                                        <p:tav tm="100000">
                                          <p:val>
                                            <p:strVal val="#ppt_x"/>
                                          </p:val>
                                        </p:tav>
                                      </p:tavLst>
                                    </p:anim>
                                    <p:anim calcmode="lin" valueType="num">
                                      <p:cBhvr>
                                        <p:cTn id="52" dur="200" accel="100000" fill="hold">
                                          <p:stCondLst>
                                            <p:cond delay="800"/>
                                          </p:stCondLst>
                                        </p:cTn>
                                        <p:tgtEl>
                                          <p:spTgt spid="2">
                                            <p:txEl>
                                              <p:pRg st="6" end="6"/>
                                            </p:txEl>
                                          </p:spTgt>
                                        </p:tgtEl>
                                        <p:attrNameLst>
                                          <p:attrName>ppt_y</p:attrName>
                                        </p:attrNameLst>
                                      </p:cBhvr>
                                      <p:tavLst>
                                        <p:tav tm="0">
                                          <p:val>
                                            <p:strVal val="#ppt_y+0.1"/>
                                          </p:val>
                                        </p:tav>
                                        <p:tav tm="100000">
                                          <p:val>
                                            <p:strVal val="#ppt_y"/>
                                          </p:val>
                                        </p:tav>
                                      </p:tavLst>
                                    </p:anim>
                                  </p:childTnLst>
                                </p:cTn>
                              </p:par>
                              <p:par>
                                <p:cTn id="53" presetID="30" presetClass="entr" presetSubtype="0" fill="hold" nodeType="withEffect">
                                  <p:stCondLst>
                                    <p:cond delay="0"/>
                                  </p:stCondLst>
                                  <p:childTnLst>
                                    <p:set>
                                      <p:cBhvr>
                                        <p:cTn id="54" dur="1" fill="hold">
                                          <p:stCondLst>
                                            <p:cond delay="0"/>
                                          </p:stCondLst>
                                        </p:cTn>
                                        <p:tgtEl>
                                          <p:spTgt spid="2">
                                            <p:txEl>
                                              <p:pRg st="7" end="7"/>
                                            </p:txEl>
                                          </p:spTgt>
                                        </p:tgtEl>
                                        <p:attrNameLst>
                                          <p:attrName>style.visibility</p:attrName>
                                        </p:attrNameLst>
                                      </p:cBhvr>
                                      <p:to>
                                        <p:strVal val="visible"/>
                                      </p:to>
                                    </p:set>
                                    <p:animEffect transition="in" filter="fade">
                                      <p:cBhvr>
                                        <p:cTn id="55" dur="800" decel="100000"/>
                                        <p:tgtEl>
                                          <p:spTgt spid="2">
                                            <p:txEl>
                                              <p:pRg st="7" end="7"/>
                                            </p:txEl>
                                          </p:spTgt>
                                        </p:tgtEl>
                                      </p:cBhvr>
                                    </p:animEffect>
                                    <p:anim calcmode="lin" valueType="num">
                                      <p:cBhvr>
                                        <p:cTn id="56" dur="800" decel="100000" fill="hold"/>
                                        <p:tgtEl>
                                          <p:spTgt spid="2">
                                            <p:txEl>
                                              <p:pRg st="7" end="7"/>
                                            </p:txEl>
                                          </p:spTgt>
                                        </p:tgtEl>
                                        <p:attrNameLst>
                                          <p:attrName>style.rotation</p:attrName>
                                        </p:attrNameLst>
                                      </p:cBhvr>
                                      <p:tavLst>
                                        <p:tav tm="0">
                                          <p:val>
                                            <p:fltVal val="-90"/>
                                          </p:val>
                                        </p:tav>
                                        <p:tav tm="100000">
                                          <p:val>
                                            <p:fltVal val="0"/>
                                          </p:val>
                                        </p:tav>
                                      </p:tavLst>
                                    </p:anim>
                                    <p:anim calcmode="lin" valueType="num">
                                      <p:cBhvr>
                                        <p:cTn id="57" dur="800" decel="100000" fill="hold"/>
                                        <p:tgtEl>
                                          <p:spTgt spid="2">
                                            <p:txEl>
                                              <p:pRg st="7" end="7"/>
                                            </p:txEl>
                                          </p:spTgt>
                                        </p:tgtEl>
                                        <p:attrNameLst>
                                          <p:attrName>ppt_x</p:attrName>
                                        </p:attrNameLst>
                                      </p:cBhvr>
                                      <p:tavLst>
                                        <p:tav tm="0">
                                          <p:val>
                                            <p:strVal val="#ppt_x+0.4"/>
                                          </p:val>
                                        </p:tav>
                                        <p:tav tm="100000">
                                          <p:val>
                                            <p:strVal val="#ppt_x-0.05"/>
                                          </p:val>
                                        </p:tav>
                                      </p:tavLst>
                                    </p:anim>
                                    <p:anim calcmode="lin" valueType="num">
                                      <p:cBhvr>
                                        <p:cTn id="58" dur="800" decel="100000" fill="hold"/>
                                        <p:tgtEl>
                                          <p:spTgt spid="2">
                                            <p:txEl>
                                              <p:pRg st="7" end="7"/>
                                            </p:txEl>
                                          </p:spTgt>
                                        </p:tgtEl>
                                        <p:attrNameLst>
                                          <p:attrName>ppt_y</p:attrName>
                                        </p:attrNameLst>
                                      </p:cBhvr>
                                      <p:tavLst>
                                        <p:tav tm="0">
                                          <p:val>
                                            <p:strVal val="#ppt_y-0.4"/>
                                          </p:val>
                                        </p:tav>
                                        <p:tav tm="100000">
                                          <p:val>
                                            <p:strVal val="#ppt_y+0.1"/>
                                          </p:val>
                                        </p:tav>
                                      </p:tavLst>
                                    </p:anim>
                                    <p:anim calcmode="lin" valueType="num">
                                      <p:cBhvr>
                                        <p:cTn id="59" dur="200" accel="100000" fill="hold">
                                          <p:stCondLst>
                                            <p:cond delay="800"/>
                                          </p:stCondLst>
                                        </p:cTn>
                                        <p:tgtEl>
                                          <p:spTgt spid="2">
                                            <p:txEl>
                                              <p:pRg st="7" end="7"/>
                                            </p:txEl>
                                          </p:spTgt>
                                        </p:tgtEl>
                                        <p:attrNameLst>
                                          <p:attrName>ppt_x</p:attrName>
                                        </p:attrNameLst>
                                      </p:cBhvr>
                                      <p:tavLst>
                                        <p:tav tm="0">
                                          <p:val>
                                            <p:strVal val="#ppt_x-0.05"/>
                                          </p:val>
                                        </p:tav>
                                        <p:tav tm="100000">
                                          <p:val>
                                            <p:strVal val="#ppt_x"/>
                                          </p:val>
                                        </p:tav>
                                      </p:tavLst>
                                    </p:anim>
                                    <p:anim calcmode="lin" valueType="num">
                                      <p:cBhvr>
                                        <p:cTn id="60" dur="200" accel="100000" fill="hold">
                                          <p:stCondLst>
                                            <p:cond delay="800"/>
                                          </p:stCondLst>
                                        </p:cTn>
                                        <p:tgtEl>
                                          <p:spTgt spid="2">
                                            <p:txEl>
                                              <p:pRg st="7" end="7"/>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285750" y="0"/>
            <a:ext cx="8572500" cy="6494463"/>
          </a:xfrm>
          <a:prstGeom prst="rect">
            <a:avLst/>
          </a:prstGeom>
          <a:noFill/>
          <a:ln w="9525">
            <a:noFill/>
            <a:miter lim="800000"/>
            <a:headEnd/>
            <a:tailEnd/>
          </a:ln>
        </p:spPr>
        <p:txBody>
          <a:bodyPr>
            <a:spAutoFit/>
          </a:bodyPr>
          <a:lstStyle/>
          <a:p>
            <a:r>
              <a:rPr lang="uk-UA" sz="3200" b="1" i="1"/>
              <a:t>                  Межі особистості зникають </a:t>
            </a:r>
          </a:p>
          <a:p>
            <a:r>
              <a:rPr lang="uk-UA" sz="3200" b="1" i="1"/>
              <a:t>                 подібно тому, як втрачаються межі оточуючого простору. Не лише з простором, але і з часом відбуваються дивні метаморфози. З одного боку, дія поеми надзвичайно драматична, вона має початок і передбачений кінець і відбувається ніби у нас на очах. У той же час події відбуваються в минулому, що підкреслюється повторами зачинів строф: «Я бачив», «Я знаю», «Я марив»...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strips(downLeft)">
                                      <p:cBhvr>
                                        <p:cTn id="7" dur="500"/>
                                        <p:tgtEl>
                                          <p:spTgt spid="2">
                                            <p:txEl>
                                              <p:pRg st="0" end="0"/>
                                            </p:txEl>
                                          </p:spTgt>
                                        </p:tgtEl>
                                      </p:cBhvr>
                                    </p:animEffect>
                                  </p:childTnLst>
                                </p:cTn>
                              </p:par>
                            </p:childTnLst>
                          </p:cTn>
                        </p:par>
                        <p:par>
                          <p:cTn id="8" fill="hold">
                            <p:stCondLst>
                              <p:cond delay="500"/>
                            </p:stCondLst>
                            <p:childTnLst>
                              <p:par>
                                <p:cTn id="9" presetID="18" presetClass="entr" presetSubtype="12" fill="hold"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strips(downLeft)">
                                      <p:cBhvr>
                                        <p:cTn id="11"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285750" y="642938"/>
            <a:ext cx="8572500" cy="6494462"/>
          </a:xfrm>
          <a:prstGeom prst="rect">
            <a:avLst/>
          </a:prstGeom>
          <a:noFill/>
          <a:ln w="9525">
            <a:noFill/>
            <a:miter lim="800000"/>
            <a:headEnd/>
            <a:tailEnd/>
          </a:ln>
        </p:spPr>
        <p:txBody>
          <a:bodyPr>
            <a:spAutoFit/>
          </a:bodyPr>
          <a:lstStyle/>
          <a:p>
            <a:r>
              <a:rPr lang="uk-UA" sz="3200" b="1" i="1"/>
              <a:t>                   Дехто з дослідників </a:t>
            </a:r>
          </a:p>
          <a:p>
            <a:r>
              <a:rPr lang="uk-UA" sz="3200" b="1" i="1"/>
              <a:t>                 творчості А.Рембо схильний думати, що відчуття прямого контакту з дійсністю доходило у нього до пароксизму, а зорове сприйняття світу, його фарб і пластичних форм було настільки гострим, що породжувало галюцинацію. Саме цим можна пояснити його бажання, щоб у горнилі війни згоріло все - республіки й імперії, армії й народи - і хай вітер розвіє їх прах.</a:t>
            </a:r>
            <a:endParaRPr lang="ru-RU" sz="3200" b="1" i="1"/>
          </a:p>
          <a:p>
            <a:endParaRPr lang="uk-UA" sz="3200" b="1" i="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strips(downLeft)">
                                      <p:cBhvr>
                                        <p:cTn id="7" dur="500"/>
                                        <p:tgtEl>
                                          <p:spTgt spid="2">
                                            <p:txEl>
                                              <p:pRg st="0" end="0"/>
                                            </p:txEl>
                                          </p:spTgt>
                                        </p:tgtEl>
                                      </p:cBhvr>
                                    </p:animEffect>
                                  </p:childTnLst>
                                </p:cTn>
                              </p:par>
                            </p:childTnLst>
                          </p:cTn>
                        </p:par>
                        <p:par>
                          <p:cTn id="8" fill="hold">
                            <p:stCondLst>
                              <p:cond delay="500"/>
                            </p:stCondLst>
                            <p:childTnLst>
                              <p:par>
                                <p:cTn id="9" presetID="18" presetClass="entr" presetSubtype="12" fill="hold"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strips(downLeft)">
                                      <p:cBhvr>
                                        <p:cTn id="11"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357188" y="1500188"/>
            <a:ext cx="8572500" cy="4524375"/>
          </a:xfrm>
          <a:prstGeom prst="rect">
            <a:avLst/>
          </a:prstGeom>
          <a:noFill/>
          <a:ln w="9525">
            <a:noFill/>
            <a:miter lim="800000"/>
            <a:headEnd/>
            <a:tailEnd/>
          </a:ln>
        </p:spPr>
        <p:txBody>
          <a:bodyPr>
            <a:spAutoFit/>
          </a:bodyPr>
          <a:lstStyle/>
          <a:p>
            <a:r>
              <a:rPr lang="uk-UA" sz="3200" b="1" i="1">
                <a:latin typeface="Corbel" pitchFamily="34" charset="0"/>
              </a:rPr>
              <a:t>Я, весь плямований вогнистою дугою,</a:t>
            </a:r>
          </a:p>
          <a:p>
            <a:r>
              <a:rPr lang="uk-UA" sz="3200" b="1" i="1">
                <a:latin typeface="Corbel" pitchFamily="34" charset="0"/>
              </a:rPr>
              <a:t>Що мчав і гнав ескорт із коників морських</a:t>
            </a:r>
          </a:p>
          <a:p>
            <a:r>
              <a:rPr lang="uk-UA" sz="3200" b="1" i="1">
                <a:latin typeface="Corbel" pitchFamily="34" charset="0"/>
              </a:rPr>
              <a:t>(Ультрамаринове склепіння наді мною</a:t>
            </a:r>
          </a:p>
          <a:p>
            <a:r>
              <a:rPr lang="uk-UA" sz="3200" b="1" i="1">
                <a:latin typeface="Corbel" pitchFamily="34" charset="0"/>
              </a:rPr>
              <a:t>Валилось, плавлячись у вирвах вогняних), </a:t>
            </a:r>
          </a:p>
          <a:p>
            <a:endParaRPr lang="uk-UA" sz="3200" b="1" i="1">
              <a:latin typeface="Corbel" pitchFamily="34" charset="0"/>
            </a:endParaRPr>
          </a:p>
          <a:p>
            <a:r>
              <a:rPr lang="uk-UA" sz="3200" b="1" i="1">
                <a:latin typeface="Corbel" pitchFamily="34" charset="0"/>
              </a:rPr>
              <a:t>Я, жахом пройнятий, бо округ потойбічний</a:t>
            </a:r>
          </a:p>
          <a:p>
            <a:r>
              <a:rPr lang="uk-UA" sz="3200" b="1" i="1">
                <a:latin typeface="Corbel" pitchFamily="34" charset="0"/>
              </a:rPr>
              <a:t>Тремтів од ревища Мальштремів та Биків,</a:t>
            </a:r>
          </a:p>
          <a:p>
            <a:r>
              <a:rPr lang="uk-UA" sz="3200" b="1" i="1">
                <a:latin typeface="Corbel" pitchFamily="34" charset="0"/>
              </a:rPr>
              <a:t>Ясних застиглостей вивідувач одвічний,—</a:t>
            </a:r>
          </a:p>
          <a:p>
            <a:r>
              <a:rPr lang="uk-UA" sz="3200" b="1" i="1">
                <a:latin typeface="Corbel" pitchFamily="34" charset="0"/>
              </a:rPr>
              <a:t>Я за Європою прадавньою тужив!</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800" decel="100000"/>
                                        <p:tgtEl>
                                          <p:spTgt spid="3">
                                            <p:txEl>
                                              <p:pRg st="0" end="0"/>
                                            </p:txEl>
                                          </p:spTgt>
                                        </p:tgtEl>
                                      </p:cBhvr>
                                    </p:animEffect>
                                    <p:anim calcmode="lin" valueType="num">
                                      <p:cBhvr>
                                        <p:cTn id="8" dur="800" decel="100000" fill="hold"/>
                                        <p:tgtEl>
                                          <p:spTgt spid="3">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3">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3">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xEl>
                                              <p:pRg st="0" end="0"/>
                                            </p:txEl>
                                          </p:spTgt>
                                        </p:tgtEl>
                                        <p:attrNameLst>
                                          <p:attrName>ppt_y</p:attrName>
                                        </p:attrNameLst>
                                      </p:cBhvr>
                                      <p:tavLst>
                                        <p:tav tm="0">
                                          <p:val>
                                            <p:strVal val="#ppt_y+0.1"/>
                                          </p:val>
                                        </p:tav>
                                        <p:tav tm="100000">
                                          <p:val>
                                            <p:strVal val="#ppt_y"/>
                                          </p:val>
                                        </p:tav>
                                      </p:tavLst>
                                    </p:anim>
                                  </p:childTnLst>
                                </p:cTn>
                              </p:par>
                              <p:par>
                                <p:cTn id="13" presetID="30" presetClass="entr" presetSubtype="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800" decel="100000"/>
                                        <p:tgtEl>
                                          <p:spTgt spid="3">
                                            <p:txEl>
                                              <p:pRg st="1" end="1"/>
                                            </p:txEl>
                                          </p:spTgt>
                                        </p:tgtEl>
                                      </p:cBhvr>
                                    </p:animEffect>
                                    <p:anim calcmode="lin" valueType="num">
                                      <p:cBhvr>
                                        <p:cTn id="16" dur="800" decel="100000" fill="hold"/>
                                        <p:tgtEl>
                                          <p:spTgt spid="3">
                                            <p:txEl>
                                              <p:pRg st="1" end="1"/>
                                            </p:txEl>
                                          </p:spTgt>
                                        </p:tgtEl>
                                        <p:attrNameLst>
                                          <p:attrName>style.rotation</p:attrName>
                                        </p:attrNameLst>
                                      </p:cBhvr>
                                      <p:tavLst>
                                        <p:tav tm="0">
                                          <p:val>
                                            <p:fltVal val="-90"/>
                                          </p:val>
                                        </p:tav>
                                        <p:tav tm="100000">
                                          <p:val>
                                            <p:fltVal val="0"/>
                                          </p:val>
                                        </p:tav>
                                      </p:tavLst>
                                    </p:anim>
                                    <p:anim calcmode="lin" valueType="num">
                                      <p:cBhvr>
                                        <p:cTn id="17" dur="800" decel="100000" fill="hold"/>
                                        <p:tgtEl>
                                          <p:spTgt spid="3">
                                            <p:txEl>
                                              <p:pRg st="1" end="1"/>
                                            </p:txEl>
                                          </p:spTgt>
                                        </p:tgtEl>
                                        <p:attrNameLst>
                                          <p:attrName>ppt_x</p:attrName>
                                        </p:attrNameLst>
                                      </p:cBhvr>
                                      <p:tavLst>
                                        <p:tav tm="0">
                                          <p:val>
                                            <p:strVal val="#ppt_x+0.4"/>
                                          </p:val>
                                        </p:tav>
                                        <p:tav tm="100000">
                                          <p:val>
                                            <p:strVal val="#ppt_x-0.05"/>
                                          </p:val>
                                        </p:tav>
                                      </p:tavLst>
                                    </p:anim>
                                    <p:anim calcmode="lin" valueType="num">
                                      <p:cBhvr>
                                        <p:cTn id="18" dur="800" decel="100000" fill="hold"/>
                                        <p:tgtEl>
                                          <p:spTgt spid="3">
                                            <p:txEl>
                                              <p:pRg st="1" end="1"/>
                                            </p:txEl>
                                          </p:spTgt>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3">
                                            <p:txEl>
                                              <p:pRg st="1" end="1"/>
                                            </p:txEl>
                                          </p:spTgt>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3">
                                            <p:txEl>
                                              <p:pRg st="1" end="1"/>
                                            </p:txEl>
                                          </p:spTgt>
                                        </p:tgtEl>
                                        <p:attrNameLst>
                                          <p:attrName>ppt_y</p:attrName>
                                        </p:attrNameLst>
                                      </p:cBhvr>
                                      <p:tavLst>
                                        <p:tav tm="0">
                                          <p:val>
                                            <p:strVal val="#ppt_y+0.1"/>
                                          </p:val>
                                        </p:tav>
                                        <p:tav tm="100000">
                                          <p:val>
                                            <p:strVal val="#ppt_y"/>
                                          </p:val>
                                        </p:tav>
                                      </p:tavLst>
                                    </p:anim>
                                  </p:childTnLst>
                                </p:cTn>
                              </p:par>
                              <p:par>
                                <p:cTn id="21" presetID="30" presetClass="entr" presetSubtype="0" fill="hold" nodeType="with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800" decel="100000"/>
                                        <p:tgtEl>
                                          <p:spTgt spid="3">
                                            <p:txEl>
                                              <p:pRg st="2" end="2"/>
                                            </p:txEl>
                                          </p:spTgt>
                                        </p:tgtEl>
                                      </p:cBhvr>
                                    </p:animEffect>
                                    <p:anim calcmode="lin" valueType="num">
                                      <p:cBhvr>
                                        <p:cTn id="24" dur="800" decel="100000" fill="hold"/>
                                        <p:tgtEl>
                                          <p:spTgt spid="3">
                                            <p:txEl>
                                              <p:pRg st="2" end="2"/>
                                            </p:txEl>
                                          </p:spTgt>
                                        </p:tgtEl>
                                        <p:attrNameLst>
                                          <p:attrName>style.rotation</p:attrName>
                                        </p:attrNameLst>
                                      </p:cBhvr>
                                      <p:tavLst>
                                        <p:tav tm="0">
                                          <p:val>
                                            <p:fltVal val="-90"/>
                                          </p:val>
                                        </p:tav>
                                        <p:tav tm="100000">
                                          <p:val>
                                            <p:fltVal val="0"/>
                                          </p:val>
                                        </p:tav>
                                      </p:tavLst>
                                    </p:anim>
                                    <p:anim calcmode="lin" valueType="num">
                                      <p:cBhvr>
                                        <p:cTn id="25" dur="800" decel="100000" fill="hold"/>
                                        <p:tgtEl>
                                          <p:spTgt spid="3">
                                            <p:txEl>
                                              <p:pRg st="2" end="2"/>
                                            </p:txEl>
                                          </p:spTgt>
                                        </p:tgtEl>
                                        <p:attrNameLst>
                                          <p:attrName>ppt_x</p:attrName>
                                        </p:attrNameLst>
                                      </p:cBhvr>
                                      <p:tavLst>
                                        <p:tav tm="0">
                                          <p:val>
                                            <p:strVal val="#ppt_x+0.4"/>
                                          </p:val>
                                        </p:tav>
                                        <p:tav tm="100000">
                                          <p:val>
                                            <p:strVal val="#ppt_x-0.05"/>
                                          </p:val>
                                        </p:tav>
                                      </p:tavLst>
                                    </p:anim>
                                    <p:anim calcmode="lin" valueType="num">
                                      <p:cBhvr>
                                        <p:cTn id="26" dur="800" decel="100000" fill="hold"/>
                                        <p:tgtEl>
                                          <p:spTgt spid="3">
                                            <p:txEl>
                                              <p:pRg st="2" end="2"/>
                                            </p:txEl>
                                          </p:spTgt>
                                        </p:tgtEl>
                                        <p:attrNameLst>
                                          <p:attrName>ppt_y</p:attrName>
                                        </p:attrNameLst>
                                      </p:cBhvr>
                                      <p:tavLst>
                                        <p:tav tm="0">
                                          <p:val>
                                            <p:strVal val="#ppt_y-0.4"/>
                                          </p:val>
                                        </p:tav>
                                        <p:tav tm="100000">
                                          <p:val>
                                            <p:strVal val="#ppt_y+0.1"/>
                                          </p:val>
                                        </p:tav>
                                      </p:tavLst>
                                    </p:anim>
                                    <p:anim calcmode="lin" valueType="num">
                                      <p:cBhvr>
                                        <p:cTn id="27" dur="200" accel="100000" fill="hold">
                                          <p:stCondLst>
                                            <p:cond delay="800"/>
                                          </p:stCondLst>
                                        </p:cTn>
                                        <p:tgtEl>
                                          <p:spTgt spid="3">
                                            <p:txEl>
                                              <p:pRg st="2" end="2"/>
                                            </p:txEl>
                                          </p:spTgt>
                                        </p:tgtEl>
                                        <p:attrNameLst>
                                          <p:attrName>ppt_x</p:attrName>
                                        </p:attrNameLst>
                                      </p:cBhvr>
                                      <p:tavLst>
                                        <p:tav tm="0">
                                          <p:val>
                                            <p:strVal val="#ppt_x-0.05"/>
                                          </p:val>
                                        </p:tav>
                                        <p:tav tm="100000">
                                          <p:val>
                                            <p:strVal val="#ppt_x"/>
                                          </p:val>
                                        </p:tav>
                                      </p:tavLst>
                                    </p:anim>
                                    <p:anim calcmode="lin" valueType="num">
                                      <p:cBhvr>
                                        <p:cTn id="28" dur="200" accel="100000" fill="hold">
                                          <p:stCondLst>
                                            <p:cond delay="800"/>
                                          </p:stCondLst>
                                        </p:cTn>
                                        <p:tgtEl>
                                          <p:spTgt spid="3">
                                            <p:txEl>
                                              <p:pRg st="2" end="2"/>
                                            </p:txEl>
                                          </p:spTgt>
                                        </p:tgtEl>
                                        <p:attrNameLst>
                                          <p:attrName>ppt_y</p:attrName>
                                        </p:attrNameLst>
                                      </p:cBhvr>
                                      <p:tavLst>
                                        <p:tav tm="0">
                                          <p:val>
                                            <p:strVal val="#ppt_y+0.1"/>
                                          </p:val>
                                        </p:tav>
                                        <p:tav tm="100000">
                                          <p:val>
                                            <p:strVal val="#ppt_y"/>
                                          </p:val>
                                        </p:tav>
                                      </p:tavLst>
                                    </p:anim>
                                  </p:childTnLst>
                                </p:cTn>
                              </p:par>
                              <p:par>
                                <p:cTn id="29" presetID="30" presetClass="entr" presetSubtype="0" fill="hold" nodeType="with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fade">
                                      <p:cBhvr>
                                        <p:cTn id="31" dur="800" decel="100000"/>
                                        <p:tgtEl>
                                          <p:spTgt spid="3">
                                            <p:txEl>
                                              <p:pRg st="3" end="3"/>
                                            </p:txEl>
                                          </p:spTgt>
                                        </p:tgtEl>
                                      </p:cBhvr>
                                    </p:animEffect>
                                    <p:anim calcmode="lin" valueType="num">
                                      <p:cBhvr>
                                        <p:cTn id="32" dur="800" decel="100000" fill="hold"/>
                                        <p:tgtEl>
                                          <p:spTgt spid="3">
                                            <p:txEl>
                                              <p:pRg st="3" end="3"/>
                                            </p:txEl>
                                          </p:spTgt>
                                        </p:tgtEl>
                                        <p:attrNameLst>
                                          <p:attrName>style.rotation</p:attrName>
                                        </p:attrNameLst>
                                      </p:cBhvr>
                                      <p:tavLst>
                                        <p:tav tm="0">
                                          <p:val>
                                            <p:fltVal val="-90"/>
                                          </p:val>
                                        </p:tav>
                                        <p:tav tm="100000">
                                          <p:val>
                                            <p:fltVal val="0"/>
                                          </p:val>
                                        </p:tav>
                                      </p:tavLst>
                                    </p:anim>
                                    <p:anim calcmode="lin" valueType="num">
                                      <p:cBhvr>
                                        <p:cTn id="33" dur="800" decel="100000" fill="hold"/>
                                        <p:tgtEl>
                                          <p:spTgt spid="3">
                                            <p:txEl>
                                              <p:pRg st="3" end="3"/>
                                            </p:txEl>
                                          </p:spTgt>
                                        </p:tgtEl>
                                        <p:attrNameLst>
                                          <p:attrName>ppt_x</p:attrName>
                                        </p:attrNameLst>
                                      </p:cBhvr>
                                      <p:tavLst>
                                        <p:tav tm="0">
                                          <p:val>
                                            <p:strVal val="#ppt_x+0.4"/>
                                          </p:val>
                                        </p:tav>
                                        <p:tav tm="100000">
                                          <p:val>
                                            <p:strVal val="#ppt_x-0.05"/>
                                          </p:val>
                                        </p:tav>
                                      </p:tavLst>
                                    </p:anim>
                                    <p:anim calcmode="lin" valueType="num">
                                      <p:cBhvr>
                                        <p:cTn id="34" dur="800" decel="100000" fill="hold"/>
                                        <p:tgtEl>
                                          <p:spTgt spid="3">
                                            <p:txEl>
                                              <p:pRg st="3" end="3"/>
                                            </p:txEl>
                                          </p:spTgt>
                                        </p:tgtEl>
                                        <p:attrNameLst>
                                          <p:attrName>ppt_y</p:attrName>
                                        </p:attrNameLst>
                                      </p:cBhvr>
                                      <p:tavLst>
                                        <p:tav tm="0">
                                          <p:val>
                                            <p:strVal val="#ppt_y-0.4"/>
                                          </p:val>
                                        </p:tav>
                                        <p:tav tm="100000">
                                          <p:val>
                                            <p:strVal val="#ppt_y+0.1"/>
                                          </p:val>
                                        </p:tav>
                                      </p:tavLst>
                                    </p:anim>
                                    <p:anim calcmode="lin" valueType="num">
                                      <p:cBhvr>
                                        <p:cTn id="35" dur="200" accel="100000" fill="hold">
                                          <p:stCondLst>
                                            <p:cond delay="800"/>
                                          </p:stCondLst>
                                        </p:cTn>
                                        <p:tgtEl>
                                          <p:spTgt spid="3">
                                            <p:txEl>
                                              <p:pRg st="3" end="3"/>
                                            </p:txEl>
                                          </p:spTgt>
                                        </p:tgtEl>
                                        <p:attrNameLst>
                                          <p:attrName>ppt_x</p:attrName>
                                        </p:attrNameLst>
                                      </p:cBhvr>
                                      <p:tavLst>
                                        <p:tav tm="0">
                                          <p:val>
                                            <p:strVal val="#ppt_x-0.05"/>
                                          </p:val>
                                        </p:tav>
                                        <p:tav tm="100000">
                                          <p:val>
                                            <p:strVal val="#ppt_x"/>
                                          </p:val>
                                        </p:tav>
                                      </p:tavLst>
                                    </p:anim>
                                    <p:anim calcmode="lin" valueType="num">
                                      <p:cBhvr>
                                        <p:cTn id="36" dur="200" accel="100000" fill="hold">
                                          <p:stCondLst>
                                            <p:cond delay="800"/>
                                          </p:stCondLst>
                                        </p:cTn>
                                        <p:tgtEl>
                                          <p:spTgt spid="3">
                                            <p:txEl>
                                              <p:pRg st="3" end="3"/>
                                            </p:txEl>
                                          </p:spTgt>
                                        </p:tgtEl>
                                        <p:attrNameLst>
                                          <p:attrName>ppt_y</p:attrName>
                                        </p:attrNameLst>
                                      </p:cBhvr>
                                      <p:tavLst>
                                        <p:tav tm="0">
                                          <p:val>
                                            <p:strVal val="#ppt_y+0.1"/>
                                          </p:val>
                                        </p:tav>
                                        <p:tav tm="100000">
                                          <p:val>
                                            <p:strVal val="#ppt_y"/>
                                          </p:val>
                                        </p:tav>
                                      </p:tavLst>
                                    </p:anim>
                                  </p:childTnLst>
                                </p:cTn>
                              </p:par>
                              <p:par>
                                <p:cTn id="37" presetID="30" presetClass="entr" presetSubtype="0" fill="hold" nodeType="with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Effect transition="in" filter="fade">
                                      <p:cBhvr>
                                        <p:cTn id="39" dur="800" decel="100000"/>
                                        <p:tgtEl>
                                          <p:spTgt spid="3">
                                            <p:txEl>
                                              <p:pRg st="5" end="5"/>
                                            </p:txEl>
                                          </p:spTgt>
                                        </p:tgtEl>
                                      </p:cBhvr>
                                    </p:animEffect>
                                    <p:anim calcmode="lin" valueType="num">
                                      <p:cBhvr>
                                        <p:cTn id="40" dur="800" decel="100000" fill="hold"/>
                                        <p:tgtEl>
                                          <p:spTgt spid="3">
                                            <p:txEl>
                                              <p:pRg st="5" end="5"/>
                                            </p:txEl>
                                          </p:spTgt>
                                        </p:tgtEl>
                                        <p:attrNameLst>
                                          <p:attrName>style.rotation</p:attrName>
                                        </p:attrNameLst>
                                      </p:cBhvr>
                                      <p:tavLst>
                                        <p:tav tm="0">
                                          <p:val>
                                            <p:fltVal val="-90"/>
                                          </p:val>
                                        </p:tav>
                                        <p:tav tm="100000">
                                          <p:val>
                                            <p:fltVal val="0"/>
                                          </p:val>
                                        </p:tav>
                                      </p:tavLst>
                                    </p:anim>
                                    <p:anim calcmode="lin" valueType="num">
                                      <p:cBhvr>
                                        <p:cTn id="41" dur="800" decel="100000" fill="hold"/>
                                        <p:tgtEl>
                                          <p:spTgt spid="3">
                                            <p:txEl>
                                              <p:pRg st="5" end="5"/>
                                            </p:txEl>
                                          </p:spTgt>
                                        </p:tgtEl>
                                        <p:attrNameLst>
                                          <p:attrName>ppt_x</p:attrName>
                                        </p:attrNameLst>
                                      </p:cBhvr>
                                      <p:tavLst>
                                        <p:tav tm="0">
                                          <p:val>
                                            <p:strVal val="#ppt_x+0.4"/>
                                          </p:val>
                                        </p:tav>
                                        <p:tav tm="100000">
                                          <p:val>
                                            <p:strVal val="#ppt_x-0.05"/>
                                          </p:val>
                                        </p:tav>
                                      </p:tavLst>
                                    </p:anim>
                                    <p:anim calcmode="lin" valueType="num">
                                      <p:cBhvr>
                                        <p:cTn id="42" dur="800" decel="100000" fill="hold"/>
                                        <p:tgtEl>
                                          <p:spTgt spid="3">
                                            <p:txEl>
                                              <p:pRg st="5" end="5"/>
                                            </p:txEl>
                                          </p:spTgt>
                                        </p:tgtEl>
                                        <p:attrNameLst>
                                          <p:attrName>ppt_y</p:attrName>
                                        </p:attrNameLst>
                                      </p:cBhvr>
                                      <p:tavLst>
                                        <p:tav tm="0">
                                          <p:val>
                                            <p:strVal val="#ppt_y-0.4"/>
                                          </p:val>
                                        </p:tav>
                                        <p:tav tm="100000">
                                          <p:val>
                                            <p:strVal val="#ppt_y+0.1"/>
                                          </p:val>
                                        </p:tav>
                                      </p:tavLst>
                                    </p:anim>
                                    <p:anim calcmode="lin" valueType="num">
                                      <p:cBhvr>
                                        <p:cTn id="43" dur="200" accel="100000" fill="hold">
                                          <p:stCondLst>
                                            <p:cond delay="800"/>
                                          </p:stCondLst>
                                        </p:cTn>
                                        <p:tgtEl>
                                          <p:spTgt spid="3">
                                            <p:txEl>
                                              <p:pRg st="5" end="5"/>
                                            </p:txEl>
                                          </p:spTgt>
                                        </p:tgtEl>
                                        <p:attrNameLst>
                                          <p:attrName>ppt_x</p:attrName>
                                        </p:attrNameLst>
                                      </p:cBhvr>
                                      <p:tavLst>
                                        <p:tav tm="0">
                                          <p:val>
                                            <p:strVal val="#ppt_x-0.05"/>
                                          </p:val>
                                        </p:tav>
                                        <p:tav tm="100000">
                                          <p:val>
                                            <p:strVal val="#ppt_x"/>
                                          </p:val>
                                        </p:tav>
                                      </p:tavLst>
                                    </p:anim>
                                    <p:anim calcmode="lin" valueType="num">
                                      <p:cBhvr>
                                        <p:cTn id="44" dur="200" accel="100000" fill="hold">
                                          <p:stCondLst>
                                            <p:cond delay="800"/>
                                          </p:stCondLst>
                                        </p:cTn>
                                        <p:tgtEl>
                                          <p:spTgt spid="3">
                                            <p:txEl>
                                              <p:pRg st="5" end="5"/>
                                            </p:txEl>
                                          </p:spTgt>
                                        </p:tgtEl>
                                        <p:attrNameLst>
                                          <p:attrName>ppt_y</p:attrName>
                                        </p:attrNameLst>
                                      </p:cBhvr>
                                      <p:tavLst>
                                        <p:tav tm="0">
                                          <p:val>
                                            <p:strVal val="#ppt_y+0.1"/>
                                          </p:val>
                                        </p:tav>
                                        <p:tav tm="100000">
                                          <p:val>
                                            <p:strVal val="#ppt_y"/>
                                          </p:val>
                                        </p:tav>
                                      </p:tavLst>
                                    </p:anim>
                                  </p:childTnLst>
                                </p:cTn>
                              </p:par>
                              <p:par>
                                <p:cTn id="45" presetID="30" presetClass="entr" presetSubtype="0" fill="hold" nodeType="with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Effect transition="in" filter="fade">
                                      <p:cBhvr>
                                        <p:cTn id="47" dur="800" decel="100000"/>
                                        <p:tgtEl>
                                          <p:spTgt spid="3">
                                            <p:txEl>
                                              <p:pRg st="6" end="6"/>
                                            </p:txEl>
                                          </p:spTgt>
                                        </p:tgtEl>
                                      </p:cBhvr>
                                    </p:animEffect>
                                    <p:anim calcmode="lin" valueType="num">
                                      <p:cBhvr>
                                        <p:cTn id="48" dur="800" decel="100000" fill="hold"/>
                                        <p:tgtEl>
                                          <p:spTgt spid="3">
                                            <p:txEl>
                                              <p:pRg st="6" end="6"/>
                                            </p:txEl>
                                          </p:spTgt>
                                        </p:tgtEl>
                                        <p:attrNameLst>
                                          <p:attrName>style.rotation</p:attrName>
                                        </p:attrNameLst>
                                      </p:cBhvr>
                                      <p:tavLst>
                                        <p:tav tm="0">
                                          <p:val>
                                            <p:fltVal val="-90"/>
                                          </p:val>
                                        </p:tav>
                                        <p:tav tm="100000">
                                          <p:val>
                                            <p:fltVal val="0"/>
                                          </p:val>
                                        </p:tav>
                                      </p:tavLst>
                                    </p:anim>
                                    <p:anim calcmode="lin" valueType="num">
                                      <p:cBhvr>
                                        <p:cTn id="49" dur="800" decel="100000" fill="hold"/>
                                        <p:tgtEl>
                                          <p:spTgt spid="3">
                                            <p:txEl>
                                              <p:pRg st="6" end="6"/>
                                            </p:txEl>
                                          </p:spTgt>
                                        </p:tgtEl>
                                        <p:attrNameLst>
                                          <p:attrName>ppt_x</p:attrName>
                                        </p:attrNameLst>
                                      </p:cBhvr>
                                      <p:tavLst>
                                        <p:tav tm="0">
                                          <p:val>
                                            <p:strVal val="#ppt_x+0.4"/>
                                          </p:val>
                                        </p:tav>
                                        <p:tav tm="100000">
                                          <p:val>
                                            <p:strVal val="#ppt_x-0.05"/>
                                          </p:val>
                                        </p:tav>
                                      </p:tavLst>
                                    </p:anim>
                                    <p:anim calcmode="lin" valueType="num">
                                      <p:cBhvr>
                                        <p:cTn id="50" dur="800" decel="100000" fill="hold"/>
                                        <p:tgtEl>
                                          <p:spTgt spid="3">
                                            <p:txEl>
                                              <p:pRg st="6" end="6"/>
                                            </p:txEl>
                                          </p:spTgt>
                                        </p:tgtEl>
                                        <p:attrNameLst>
                                          <p:attrName>ppt_y</p:attrName>
                                        </p:attrNameLst>
                                      </p:cBhvr>
                                      <p:tavLst>
                                        <p:tav tm="0">
                                          <p:val>
                                            <p:strVal val="#ppt_y-0.4"/>
                                          </p:val>
                                        </p:tav>
                                        <p:tav tm="100000">
                                          <p:val>
                                            <p:strVal val="#ppt_y+0.1"/>
                                          </p:val>
                                        </p:tav>
                                      </p:tavLst>
                                    </p:anim>
                                    <p:anim calcmode="lin" valueType="num">
                                      <p:cBhvr>
                                        <p:cTn id="51" dur="200" accel="100000" fill="hold">
                                          <p:stCondLst>
                                            <p:cond delay="800"/>
                                          </p:stCondLst>
                                        </p:cTn>
                                        <p:tgtEl>
                                          <p:spTgt spid="3">
                                            <p:txEl>
                                              <p:pRg st="6" end="6"/>
                                            </p:txEl>
                                          </p:spTgt>
                                        </p:tgtEl>
                                        <p:attrNameLst>
                                          <p:attrName>ppt_x</p:attrName>
                                        </p:attrNameLst>
                                      </p:cBhvr>
                                      <p:tavLst>
                                        <p:tav tm="0">
                                          <p:val>
                                            <p:strVal val="#ppt_x-0.05"/>
                                          </p:val>
                                        </p:tav>
                                        <p:tav tm="100000">
                                          <p:val>
                                            <p:strVal val="#ppt_x"/>
                                          </p:val>
                                        </p:tav>
                                      </p:tavLst>
                                    </p:anim>
                                    <p:anim calcmode="lin" valueType="num">
                                      <p:cBhvr>
                                        <p:cTn id="52" dur="200" accel="100000" fill="hold">
                                          <p:stCondLst>
                                            <p:cond delay="800"/>
                                          </p:stCondLst>
                                        </p:cTn>
                                        <p:tgtEl>
                                          <p:spTgt spid="3">
                                            <p:txEl>
                                              <p:pRg st="6" end="6"/>
                                            </p:txEl>
                                          </p:spTgt>
                                        </p:tgtEl>
                                        <p:attrNameLst>
                                          <p:attrName>ppt_y</p:attrName>
                                        </p:attrNameLst>
                                      </p:cBhvr>
                                      <p:tavLst>
                                        <p:tav tm="0">
                                          <p:val>
                                            <p:strVal val="#ppt_y+0.1"/>
                                          </p:val>
                                        </p:tav>
                                        <p:tav tm="100000">
                                          <p:val>
                                            <p:strVal val="#ppt_y"/>
                                          </p:val>
                                        </p:tav>
                                      </p:tavLst>
                                    </p:anim>
                                  </p:childTnLst>
                                </p:cTn>
                              </p:par>
                              <p:par>
                                <p:cTn id="53" presetID="30" presetClass="entr" presetSubtype="0" fill="hold" nodeType="withEffect">
                                  <p:stCondLst>
                                    <p:cond delay="0"/>
                                  </p:stCondLst>
                                  <p:childTnLst>
                                    <p:set>
                                      <p:cBhvr>
                                        <p:cTn id="54" dur="1" fill="hold">
                                          <p:stCondLst>
                                            <p:cond delay="0"/>
                                          </p:stCondLst>
                                        </p:cTn>
                                        <p:tgtEl>
                                          <p:spTgt spid="3">
                                            <p:txEl>
                                              <p:pRg st="7" end="7"/>
                                            </p:txEl>
                                          </p:spTgt>
                                        </p:tgtEl>
                                        <p:attrNameLst>
                                          <p:attrName>style.visibility</p:attrName>
                                        </p:attrNameLst>
                                      </p:cBhvr>
                                      <p:to>
                                        <p:strVal val="visible"/>
                                      </p:to>
                                    </p:set>
                                    <p:animEffect transition="in" filter="fade">
                                      <p:cBhvr>
                                        <p:cTn id="55" dur="800" decel="100000"/>
                                        <p:tgtEl>
                                          <p:spTgt spid="3">
                                            <p:txEl>
                                              <p:pRg st="7" end="7"/>
                                            </p:txEl>
                                          </p:spTgt>
                                        </p:tgtEl>
                                      </p:cBhvr>
                                    </p:animEffect>
                                    <p:anim calcmode="lin" valueType="num">
                                      <p:cBhvr>
                                        <p:cTn id="56" dur="800" decel="100000" fill="hold"/>
                                        <p:tgtEl>
                                          <p:spTgt spid="3">
                                            <p:txEl>
                                              <p:pRg st="7" end="7"/>
                                            </p:txEl>
                                          </p:spTgt>
                                        </p:tgtEl>
                                        <p:attrNameLst>
                                          <p:attrName>style.rotation</p:attrName>
                                        </p:attrNameLst>
                                      </p:cBhvr>
                                      <p:tavLst>
                                        <p:tav tm="0">
                                          <p:val>
                                            <p:fltVal val="-90"/>
                                          </p:val>
                                        </p:tav>
                                        <p:tav tm="100000">
                                          <p:val>
                                            <p:fltVal val="0"/>
                                          </p:val>
                                        </p:tav>
                                      </p:tavLst>
                                    </p:anim>
                                    <p:anim calcmode="lin" valueType="num">
                                      <p:cBhvr>
                                        <p:cTn id="57" dur="800" decel="100000" fill="hold"/>
                                        <p:tgtEl>
                                          <p:spTgt spid="3">
                                            <p:txEl>
                                              <p:pRg st="7" end="7"/>
                                            </p:txEl>
                                          </p:spTgt>
                                        </p:tgtEl>
                                        <p:attrNameLst>
                                          <p:attrName>ppt_x</p:attrName>
                                        </p:attrNameLst>
                                      </p:cBhvr>
                                      <p:tavLst>
                                        <p:tav tm="0">
                                          <p:val>
                                            <p:strVal val="#ppt_x+0.4"/>
                                          </p:val>
                                        </p:tav>
                                        <p:tav tm="100000">
                                          <p:val>
                                            <p:strVal val="#ppt_x-0.05"/>
                                          </p:val>
                                        </p:tav>
                                      </p:tavLst>
                                    </p:anim>
                                    <p:anim calcmode="lin" valueType="num">
                                      <p:cBhvr>
                                        <p:cTn id="58" dur="800" decel="100000" fill="hold"/>
                                        <p:tgtEl>
                                          <p:spTgt spid="3">
                                            <p:txEl>
                                              <p:pRg st="7" end="7"/>
                                            </p:txEl>
                                          </p:spTgt>
                                        </p:tgtEl>
                                        <p:attrNameLst>
                                          <p:attrName>ppt_y</p:attrName>
                                        </p:attrNameLst>
                                      </p:cBhvr>
                                      <p:tavLst>
                                        <p:tav tm="0">
                                          <p:val>
                                            <p:strVal val="#ppt_y-0.4"/>
                                          </p:val>
                                        </p:tav>
                                        <p:tav tm="100000">
                                          <p:val>
                                            <p:strVal val="#ppt_y+0.1"/>
                                          </p:val>
                                        </p:tav>
                                      </p:tavLst>
                                    </p:anim>
                                    <p:anim calcmode="lin" valueType="num">
                                      <p:cBhvr>
                                        <p:cTn id="59" dur="200" accel="100000" fill="hold">
                                          <p:stCondLst>
                                            <p:cond delay="800"/>
                                          </p:stCondLst>
                                        </p:cTn>
                                        <p:tgtEl>
                                          <p:spTgt spid="3">
                                            <p:txEl>
                                              <p:pRg st="7" end="7"/>
                                            </p:txEl>
                                          </p:spTgt>
                                        </p:tgtEl>
                                        <p:attrNameLst>
                                          <p:attrName>ppt_x</p:attrName>
                                        </p:attrNameLst>
                                      </p:cBhvr>
                                      <p:tavLst>
                                        <p:tav tm="0">
                                          <p:val>
                                            <p:strVal val="#ppt_x-0.05"/>
                                          </p:val>
                                        </p:tav>
                                        <p:tav tm="100000">
                                          <p:val>
                                            <p:strVal val="#ppt_x"/>
                                          </p:val>
                                        </p:tav>
                                      </p:tavLst>
                                    </p:anim>
                                    <p:anim calcmode="lin" valueType="num">
                                      <p:cBhvr>
                                        <p:cTn id="60" dur="200" accel="100000" fill="hold">
                                          <p:stCondLst>
                                            <p:cond delay="800"/>
                                          </p:stCondLst>
                                        </p:cTn>
                                        <p:tgtEl>
                                          <p:spTgt spid="3">
                                            <p:txEl>
                                              <p:pRg st="7" end="7"/>
                                            </p:txEl>
                                          </p:spTgt>
                                        </p:tgtEl>
                                        <p:attrNameLst>
                                          <p:attrName>ppt_y</p:attrName>
                                        </p:attrNameLst>
                                      </p:cBhvr>
                                      <p:tavLst>
                                        <p:tav tm="0">
                                          <p:val>
                                            <p:strVal val="#ppt_y+0.1"/>
                                          </p:val>
                                        </p:tav>
                                        <p:tav tm="100000">
                                          <p:val>
                                            <p:strVal val="#ppt_y"/>
                                          </p:val>
                                        </p:tav>
                                      </p:tavLst>
                                    </p:anim>
                                  </p:childTnLst>
                                </p:cTn>
                              </p:par>
                              <p:par>
                                <p:cTn id="61" presetID="30" presetClass="entr" presetSubtype="0" fill="hold" nodeType="with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Effect transition="in" filter="fade">
                                      <p:cBhvr>
                                        <p:cTn id="63" dur="800" decel="100000"/>
                                        <p:tgtEl>
                                          <p:spTgt spid="3">
                                            <p:txEl>
                                              <p:pRg st="8" end="8"/>
                                            </p:txEl>
                                          </p:spTgt>
                                        </p:tgtEl>
                                      </p:cBhvr>
                                    </p:animEffect>
                                    <p:anim calcmode="lin" valueType="num">
                                      <p:cBhvr>
                                        <p:cTn id="64" dur="800" decel="100000" fill="hold"/>
                                        <p:tgtEl>
                                          <p:spTgt spid="3">
                                            <p:txEl>
                                              <p:pRg st="8" end="8"/>
                                            </p:txEl>
                                          </p:spTgt>
                                        </p:tgtEl>
                                        <p:attrNameLst>
                                          <p:attrName>style.rotation</p:attrName>
                                        </p:attrNameLst>
                                      </p:cBhvr>
                                      <p:tavLst>
                                        <p:tav tm="0">
                                          <p:val>
                                            <p:fltVal val="-90"/>
                                          </p:val>
                                        </p:tav>
                                        <p:tav tm="100000">
                                          <p:val>
                                            <p:fltVal val="0"/>
                                          </p:val>
                                        </p:tav>
                                      </p:tavLst>
                                    </p:anim>
                                    <p:anim calcmode="lin" valueType="num">
                                      <p:cBhvr>
                                        <p:cTn id="65" dur="800" decel="100000" fill="hold"/>
                                        <p:tgtEl>
                                          <p:spTgt spid="3">
                                            <p:txEl>
                                              <p:pRg st="8" end="8"/>
                                            </p:txEl>
                                          </p:spTgt>
                                        </p:tgtEl>
                                        <p:attrNameLst>
                                          <p:attrName>ppt_x</p:attrName>
                                        </p:attrNameLst>
                                      </p:cBhvr>
                                      <p:tavLst>
                                        <p:tav tm="0">
                                          <p:val>
                                            <p:strVal val="#ppt_x+0.4"/>
                                          </p:val>
                                        </p:tav>
                                        <p:tav tm="100000">
                                          <p:val>
                                            <p:strVal val="#ppt_x-0.05"/>
                                          </p:val>
                                        </p:tav>
                                      </p:tavLst>
                                    </p:anim>
                                    <p:anim calcmode="lin" valueType="num">
                                      <p:cBhvr>
                                        <p:cTn id="66" dur="800" decel="100000" fill="hold"/>
                                        <p:tgtEl>
                                          <p:spTgt spid="3">
                                            <p:txEl>
                                              <p:pRg st="8" end="8"/>
                                            </p:txEl>
                                          </p:spTgt>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3">
                                            <p:txEl>
                                              <p:pRg st="8" end="8"/>
                                            </p:txEl>
                                          </p:spTgt>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3">
                                            <p:txEl>
                                              <p:pRg st="8" end="8"/>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214313" y="500063"/>
            <a:ext cx="8715375" cy="6002337"/>
          </a:xfrm>
          <a:prstGeom prst="rect">
            <a:avLst/>
          </a:prstGeom>
          <a:noFill/>
          <a:ln w="9525">
            <a:noFill/>
            <a:miter lim="800000"/>
            <a:headEnd/>
            <a:tailEnd/>
          </a:ln>
        </p:spPr>
        <p:txBody>
          <a:bodyPr>
            <a:spAutoFit/>
          </a:bodyPr>
          <a:lstStyle/>
          <a:p>
            <a:r>
              <a:rPr lang="uk-UA" sz="3200" b="1" i="1"/>
              <a:t>                  Мотив митарства, який був </a:t>
            </a:r>
          </a:p>
          <a:p>
            <a:r>
              <a:rPr lang="uk-UA" sz="3200" b="1" i="1"/>
              <a:t>                  доволі оптимістичним у ранніх віршах, дуже швидко набуває трагічного звучання: це біг назустріч смерті. Замкнутості міста, осілому способу життя, гнітючій повсякденності Рембо протиставляє вільну морську далечінь - простір мандрівки.</a:t>
            </a:r>
            <a:endParaRPr lang="ru-RU" sz="3200" b="1" i="1"/>
          </a:p>
          <a:p>
            <a:r>
              <a:rPr lang="uk-UA" sz="3200" b="1" i="1"/>
              <a:t>    З хмільним захопленням поет передчуває власну погибель і згин своїх товаришів...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strips(downLeft)">
                                      <p:cBhvr>
                                        <p:cTn id="7" dur="500"/>
                                        <p:tgtEl>
                                          <p:spTgt spid="2">
                                            <p:txEl>
                                              <p:pRg st="0" end="0"/>
                                            </p:txEl>
                                          </p:spTgt>
                                        </p:tgtEl>
                                      </p:cBhvr>
                                    </p:animEffect>
                                  </p:childTnLst>
                                </p:cTn>
                              </p:par>
                            </p:childTnLst>
                          </p:cTn>
                        </p:par>
                        <p:par>
                          <p:cTn id="8" fill="hold">
                            <p:stCondLst>
                              <p:cond delay="500"/>
                            </p:stCondLst>
                            <p:childTnLst>
                              <p:par>
                                <p:cTn id="9" presetID="18" presetClass="entr" presetSubtype="12" fill="hold"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strips(downLeft)">
                                      <p:cBhvr>
                                        <p:cTn id="11" dur="500"/>
                                        <p:tgtEl>
                                          <p:spTgt spid="2">
                                            <p:txEl>
                                              <p:pRg st="1" end="1"/>
                                            </p:txEl>
                                          </p:spTgt>
                                        </p:tgtEl>
                                      </p:cBhvr>
                                    </p:animEffect>
                                  </p:childTnLst>
                                </p:cTn>
                              </p:par>
                            </p:childTnLst>
                          </p:cTn>
                        </p:par>
                        <p:par>
                          <p:cTn id="12" fill="hold">
                            <p:stCondLst>
                              <p:cond delay="1000"/>
                            </p:stCondLst>
                            <p:childTnLst>
                              <p:par>
                                <p:cTn id="13" presetID="18" presetClass="entr" presetSubtype="12" fill="hold" nodeType="after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strips(downLeft)">
                                      <p:cBhvr>
                                        <p:cTn id="15"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214313" y="0"/>
            <a:ext cx="8715375" cy="6986588"/>
          </a:xfrm>
          <a:prstGeom prst="rect">
            <a:avLst/>
          </a:prstGeom>
          <a:noFill/>
          <a:ln w="9525">
            <a:noFill/>
            <a:miter lim="800000"/>
            <a:headEnd/>
            <a:tailEnd/>
          </a:ln>
        </p:spPr>
        <p:txBody>
          <a:bodyPr>
            <a:spAutoFit/>
          </a:bodyPr>
          <a:lstStyle/>
          <a:p>
            <a:r>
              <a:rPr lang="uk-UA" sz="3200" b="1" i="1"/>
              <a:t>                   Катастрофа набуває </a:t>
            </a:r>
          </a:p>
          <a:p>
            <a:r>
              <a:rPr lang="uk-UA" sz="3200" b="1" i="1"/>
              <a:t>                  космічних масштабів: Європа, Азія, Америка безслідно зникають, вулкани вивергаються, океани виходять з берегів. Після чого А.Рембо замовкає назавжди.</a:t>
            </a:r>
            <a:endParaRPr lang="ru-RU" sz="3200" b="1" i="1"/>
          </a:p>
          <a:p>
            <a:r>
              <a:rPr lang="uk-UA" sz="3200" b="1" i="1"/>
              <a:t>    Після того, як йому виповнилося двадцять років, він не написав жодного поетичного рядка. На думку фран­цузького письменника Альбера Камю, розрив Рембо з поезією - це «самогубство духу», а Стефан Цвейг розцінює це як «зневажання мистецтва, нехтування ним».</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strips(downLeft)">
                                      <p:cBhvr>
                                        <p:cTn id="7" dur="500"/>
                                        <p:tgtEl>
                                          <p:spTgt spid="2">
                                            <p:txEl>
                                              <p:pRg st="0" end="0"/>
                                            </p:txEl>
                                          </p:spTgt>
                                        </p:tgtEl>
                                      </p:cBhvr>
                                    </p:animEffect>
                                  </p:childTnLst>
                                </p:cTn>
                              </p:par>
                            </p:childTnLst>
                          </p:cTn>
                        </p:par>
                        <p:par>
                          <p:cTn id="8" fill="hold">
                            <p:stCondLst>
                              <p:cond delay="500"/>
                            </p:stCondLst>
                            <p:childTnLst>
                              <p:par>
                                <p:cTn id="9" presetID="18" presetClass="entr" presetSubtype="12" fill="hold"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strips(downLeft)">
                                      <p:cBhvr>
                                        <p:cTn id="11" dur="500"/>
                                        <p:tgtEl>
                                          <p:spTgt spid="2">
                                            <p:txEl>
                                              <p:pRg st="1" end="1"/>
                                            </p:txEl>
                                          </p:spTgt>
                                        </p:tgtEl>
                                      </p:cBhvr>
                                    </p:animEffect>
                                  </p:childTnLst>
                                </p:cTn>
                              </p:par>
                            </p:childTnLst>
                          </p:cTn>
                        </p:par>
                        <p:par>
                          <p:cTn id="12" fill="hold">
                            <p:stCondLst>
                              <p:cond delay="1000"/>
                            </p:stCondLst>
                            <p:childTnLst>
                              <p:par>
                                <p:cTn id="13" presetID="18" presetClass="entr" presetSubtype="12" fill="hold" nodeType="after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strips(downLeft)">
                                      <p:cBhvr>
                                        <p:cTn id="15"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43108" y="0"/>
            <a:ext cx="6751978" cy="923330"/>
          </a:xfrm>
          <a:prstGeom prst="rect">
            <a:avLst/>
          </a:prstGeom>
          <a:noFill/>
        </p:spPr>
        <p:txBody>
          <a:bodyPr wrap="none">
            <a:spAutoFit/>
          </a:bodyPr>
          <a:lstStyle/>
          <a:p>
            <a:pPr algn="ctr">
              <a:defRPr/>
            </a:pPr>
            <a:r>
              <a:rPr lang="ru-RU" sz="5400" b="1" dirty="0" err="1">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C00000"/>
                </a:solidFill>
                <a:effectLst>
                  <a:outerShdw blurRad="41275" dist="12700" dir="12000000" algn="tl" rotWithShape="0">
                    <a:srgbClr val="000000">
                      <a:alpha val="40000"/>
                    </a:srgbClr>
                  </a:outerShdw>
                </a:effectLst>
              </a:rPr>
              <a:t>Особливості</a:t>
            </a:r>
            <a:r>
              <a:rPr lang="ru-RU" sz="54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C00000"/>
                </a:solidFill>
                <a:effectLst>
                  <a:outerShdw blurRad="41275" dist="12700" dir="12000000" algn="tl" rotWithShape="0">
                    <a:srgbClr val="000000">
                      <a:alpha val="40000"/>
                    </a:srgbClr>
                  </a:outerShdw>
                </a:effectLst>
              </a:rPr>
              <a:t> </a:t>
            </a:r>
            <a:r>
              <a:rPr lang="ru-RU" sz="5400" b="1" dirty="0" err="1">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C00000"/>
                </a:solidFill>
                <a:effectLst>
                  <a:outerShdw blurRad="41275" dist="12700" dir="12000000" algn="tl" rotWithShape="0">
                    <a:srgbClr val="000000">
                      <a:alpha val="40000"/>
                    </a:srgbClr>
                  </a:outerShdw>
                </a:effectLst>
              </a:rPr>
              <a:t>віршу</a:t>
            </a:r>
            <a:endParaRPr lang="ru-RU" sz="54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C00000"/>
              </a:solidFill>
              <a:effectLst>
                <a:outerShdw blurRad="41275" dist="12700" dir="12000000" algn="tl" rotWithShape="0">
                  <a:srgbClr val="000000">
                    <a:alpha val="40000"/>
                  </a:srgbClr>
                </a:outerShdw>
              </a:effectLst>
            </a:endParaRPr>
          </a:p>
        </p:txBody>
      </p:sp>
      <p:sp>
        <p:nvSpPr>
          <p:cNvPr id="3" name="TextBox 2"/>
          <p:cNvSpPr txBox="1"/>
          <p:nvPr/>
        </p:nvSpPr>
        <p:spPr>
          <a:xfrm>
            <a:off x="214313" y="1571625"/>
            <a:ext cx="8715375" cy="4648200"/>
          </a:xfrm>
          <a:prstGeom prst="rect">
            <a:avLst/>
          </a:prstGeom>
          <a:noFill/>
        </p:spPr>
        <p:txBody>
          <a:bodyPr>
            <a:spAutoFit/>
          </a:bodyPr>
          <a:lstStyle/>
          <a:p>
            <a:pPr marL="342900" indent="-342900">
              <a:buFont typeface="+mj-lt"/>
              <a:buAutoNum type="arabicPeriod"/>
              <a:defRPr/>
            </a:pPr>
            <a:r>
              <a:rPr lang="uk-UA" sz="4000" b="1" dirty="0">
                <a:effectLst>
                  <a:outerShdw blurRad="38100" dist="38100" dir="2700000" algn="tl">
                    <a:srgbClr val="000000">
                      <a:alpha val="43137"/>
                    </a:srgbClr>
                  </a:outerShdw>
                </a:effectLst>
              </a:rPr>
              <a:t>головна тема </a:t>
            </a:r>
            <a:r>
              <a:rPr lang="uk-UA" sz="3600" b="1" dirty="0"/>
              <a:t>(мандри душі особистості у світі своєї уяви та в житті);</a:t>
            </a:r>
            <a:endParaRPr lang="ru-RU" sz="3600" b="1" dirty="0"/>
          </a:p>
          <a:p>
            <a:pPr marL="342900" indent="-342900">
              <a:buFont typeface="+mj-lt"/>
              <a:buAutoNum type="arabicPeriod"/>
              <a:defRPr/>
            </a:pPr>
            <a:r>
              <a:rPr lang="uk-UA" sz="4000" b="1" dirty="0">
                <a:effectLst>
                  <a:outerShdw blurRad="38100" dist="38100" dir="2700000" algn="tl">
                    <a:srgbClr val="000000">
                      <a:alpha val="43137"/>
                    </a:srgbClr>
                  </a:outerShdw>
                </a:effectLst>
              </a:rPr>
              <a:t>композиція </a:t>
            </a:r>
            <a:r>
              <a:rPr lang="uk-UA" sz="3600" b="1" dirty="0"/>
              <a:t>поезії (загибель команди й втрата керування кораблем; уявні мандри ліричного героя в морській стихії; його відмова від прагматичного життя);</a:t>
            </a:r>
            <a:endParaRPr lang="uk-U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dissolve">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dissolve">
                                      <p:cBhvr>
                                        <p:cTn id="18"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285750" y="214313"/>
            <a:ext cx="8572500" cy="6002337"/>
          </a:xfrm>
          <a:prstGeom prst="rect">
            <a:avLst/>
          </a:prstGeom>
          <a:noFill/>
          <a:ln w="9525">
            <a:noFill/>
            <a:miter lim="800000"/>
            <a:headEnd/>
            <a:tailEnd/>
          </a:ln>
        </p:spPr>
        <p:txBody>
          <a:bodyPr>
            <a:spAutoFit/>
          </a:bodyPr>
          <a:lstStyle/>
          <a:p>
            <a:r>
              <a:rPr lang="uk-UA" sz="3200" b="1" i="1"/>
              <a:t>                    Гостре невдоволення собою </a:t>
            </a:r>
          </a:p>
          <a:p>
            <a:r>
              <a:rPr lang="uk-UA" sz="3200" b="1" i="1"/>
              <a:t>                    і людьми, жага абсолюту гнали його з місця на місце і примушували вдаватися до «шаленств» (так він називав свої спроби перебудувати власну свідомість, використовуючи різноманітні дозволені і недозволені засоби). У його серці палав той самий вогонь, про який писав Бодлер у «Подорожі», заповіті всіх шукачів нових континентів і духовних світів:</a:t>
            </a:r>
          </a:p>
        </p:txBody>
      </p:sp>
      <p:pic>
        <p:nvPicPr>
          <p:cNvPr id="3" name="Picture 2"/>
          <p:cNvPicPr>
            <a:picLocks noChangeAspect="1" noChangeArrowheads="1"/>
          </p:cNvPicPr>
          <p:nvPr/>
        </p:nvPicPr>
        <p:blipFill>
          <a:blip r:embed="rId2"/>
          <a:srcRect/>
          <a:stretch>
            <a:fillRect/>
          </a:stretch>
        </p:blipFill>
        <p:spPr bwMode="auto">
          <a:xfrm>
            <a:off x="4286250" y="214313"/>
            <a:ext cx="4429125" cy="62642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strips(downLeft)">
                                      <p:cBhvr>
                                        <p:cTn id="7" dur="500"/>
                                        <p:tgtEl>
                                          <p:spTgt spid="4">
                                            <p:txEl>
                                              <p:pRg st="0" end="0"/>
                                            </p:txEl>
                                          </p:spTgt>
                                        </p:tgtEl>
                                      </p:cBhvr>
                                    </p:animEffect>
                                  </p:childTnLst>
                                </p:cTn>
                              </p:par>
                            </p:childTnLst>
                          </p:cTn>
                        </p:par>
                        <p:par>
                          <p:cTn id="8" fill="hold">
                            <p:stCondLst>
                              <p:cond delay="500"/>
                            </p:stCondLst>
                            <p:childTnLst>
                              <p:par>
                                <p:cTn id="9" presetID="18" presetClass="entr" presetSubtype="12" fill="hold"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strips(downLeft)">
                                      <p:cBhvr>
                                        <p:cTn id="11" dur="500"/>
                                        <p:tgtEl>
                                          <p:spTgt spid="4">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4"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 to="" calcmode="lin" valueType="num">
                                      <p:cBhvr>
                                        <p:cTn id="16" dur="1" fill="hold"/>
                                        <p:tgtEl>
                                          <p:spTgt spid="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43108" y="0"/>
            <a:ext cx="6751978" cy="923330"/>
          </a:xfrm>
          <a:prstGeom prst="rect">
            <a:avLst/>
          </a:prstGeom>
          <a:noFill/>
        </p:spPr>
        <p:txBody>
          <a:bodyPr wrap="none">
            <a:spAutoFit/>
          </a:bodyPr>
          <a:lstStyle/>
          <a:p>
            <a:pPr algn="ctr">
              <a:defRPr/>
            </a:pPr>
            <a:r>
              <a:rPr lang="ru-RU" sz="5400" b="1" dirty="0" err="1">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C00000"/>
                </a:solidFill>
                <a:effectLst>
                  <a:outerShdw blurRad="41275" dist="12700" dir="12000000" algn="tl" rotWithShape="0">
                    <a:srgbClr val="000000">
                      <a:alpha val="40000"/>
                    </a:srgbClr>
                  </a:outerShdw>
                </a:effectLst>
              </a:rPr>
              <a:t>Особливості</a:t>
            </a:r>
            <a:r>
              <a:rPr lang="ru-RU" sz="54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C00000"/>
                </a:solidFill>
                <a:effectLst>
                  <a:outerShdw blurRad="41275" dist="12700" dir="12000000" algn="tl" rotWithShape="0">
                    <a:srgbClr val="000000">
                      <a:alpha val="40000"/>
                    </a:srgbClr>
                  </a:outerShdw>
                </a:effectLst>
              </a:rPr>
              <a:t> </a:t>
            </a:r>
            <a:r>
              <a:rPr lang="ru-RU" sz="5400" b="1" dirty="0" err="1">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C00000"/>
                </a:solidFill>
                <a:effectLst>
                  <a:outerShdw blurRad="41275" dist="12700" dir="12000000" algn="tl" rotWithShape="0">
                    <a:srgbClr val="000000">
                      <a:alpha val="40000"/>
                    </a:srgbClr>
                  </a:outerShdw>
                </a:effectLst>
              </a:rPr>
              <a:t>віршу</a:t>
            </a:r>
            <a:endParaRPr lang="ru-RU" sz="54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C00000"/>
              </a:solidFill>
              <a:effectLst>
                <a:outerShdw blurRad="41275" dist="12700" dir="12000000" algn="tl" rotWithShape="0">
                  <a:srgbClr val="000000">
                    <a:alpha val="40000"/>
                  </a:srgbClr>
                </a:outerShdw>
              </a:effectLst>
            </a:endParaRPr>
          </a:p>
        </p:txBody>
      </p:sp>
      <p:sp>
        <p:nvSpPr>
          <p:cNvPr id="3" name="TextBox 2"/>
          <p:cNvSpPr txBox="1"/>
          <p:nvPr/>
        </p:nvSpPr>
        <p:spPr>
          <a:xfrm>
            <a:off x="214313" y="1571625"/>
            <a:ext cx="8715375" cy="4032250"/>
          </a:xfrm>
          <a:prstGeom prst="rect">
            <a:avLst/>
          </a:prstGeom>
          <a:noFill/>
        </p:spPr>
        <p:txBody>
          <a:bodyPr>
            <a:spAutoFit/>
          </a:bodyPr>
          <a:lstStyle/>
          <a:p>
            <a:pPr marL="342900" indent="-342900">
              <a:defRPr/>
            </a:pPr>
            <a:r>
              <a:rPr lang="uk-UA" sz="3600" b="1" dirty="0"/>
              <a:t>3. </a:t>
            </a:r>
            <a:r>
              <a:rPr lang="uk-UA" sz="4000" b="1" dirty="0">
                <a:effectLst>
                  <a:outerShdw blurRad="38100" dist="38100" dir="2700000" algn="tl">
                    <a:srgbClr val="000000">
                      <a:alpha val="43137"/>
                    </a:srgbClr>
                  </a:outerShdw>
                </a:effectLst>
              </a:rPr>
              <a:t>два виду конфліктів </a:t>
            </a:r>
            <a:r>
              <a:rPr lang="uk-UA" sz="3600" b="1" dirty="0"/>
              <a:t>(</a:t>
            </a:r>
            <a:r>
              <a:rPr lang="uk-UA" sz="3600" b="1" dirty="0" err="1"/>
              <a:t>зовнішнього—зіткнення</a:t>
            </a:r>
            <a:r>
              <a:rPr lang="uk-UA" sz="3600" b="1" dirty="0"/>
              <a:t> ліричного героя зі стихією та буденністю — і внутрішнього — боротьба душі ліричного героя за власне духовне пробудження, свій незалежний світ мрії);</a:t>
            </a:r>
            <a:endParaRPr lang="uk-U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43108" y="0"/>
            <a:ext cx="6751978" cy="923330"/>
          </a:xfrm>
          <a:prstGeom prst="rect">
            <a:avLst/>
          </a:prstGeom>
          <a:noFill/>
        </p:spPr>
        <p:txBody>
          <a:bodyPr wrap="none">
            <a:spAutoFit/>
          </a:bodyPr>
          <a:lstStyle/>
          <a:p>
            <a:pPr algn="ctr">
              <a:defRPr/>
            </a:pPr>
            <a:r>
              <a:rPr lang="ru-RU" sz="5400" b="1" dirty="0" err="1">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C00000"/>
                </a:solidFill>
                <a:effectLst>
                  <a:outerShdw blurRad="41275" dist="12700" dir="12000000" algn="tl" rotWithShape="0">
                    <a:srgbClr val="000000">
                      <a:alpha val="40000"/>
                    </a:srgbClr>
                  </a:outerShdw>
                </a:effectLst>
              </a:rPr>
              <a:t>Особливості</a:t>
            </a:r>
            <a:r>
              <a:rPr lang="ru-RU" sz="54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C00000"/>
                </a:solidFill>
                <a:effectLst>
                  <a:outerShdw blurRad="41275" dist="12700" dir="12000000" algn="tl" rotWithShape="0">
                    <a:srgbClr val="000000">
                      <a:alpha val="40000"/>
                    </a:srgbClr>
                  </a:outerShdw>
                </a:effectLst>
              </a:rPr>
              <a:t> </a:t>
            </a:r>
            <a:r>
              <a:rPr lang="ru-RU" sz="5400" b="1" dirty="0" err="1">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C00000"/>
                </a:solidFill>
                <a:effectLst>
                  <a:outerShdw blurRad="41275" dist="12700" dir="12000000" algn="tl" rotWithShape="0">
                    <a:srgbClr val="000000">
                      <a:alpha val="40000"/>
                    </a:srgbClr>
                  </a:outerShdw>
                </a:effectLst>
              </a:rPr>
              <a:t>віршу</a:t>
            </a:r>
            <a:endParaRPr lang="ru-RU" sz="54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C00000"/>
              </a:solidFill>
              <a:effectLst>
                <a:outerShdw blurRad="41275" dist="12700" dir="12000000" algn="tl" rotWithShape="0">
                  <a:srgbClr val="000000">
                    <a:alpha val="40000"/>
                  </a:srgbClr>
                </a:outerShdw>
              </a:effectLst>
            </a:endParaRPr>
          </a:p>
        </p:txBody>
      </p:sp>
      <p:sp>
        <p:nvSpPr>
          <p:cNvPr id="3" name="TextBox 2"/>
          <p:cNvSpPr txBox="1"/>
          <p:nvPr/>
        </p:nvSpPr>
        <p:spPr>
          <a:xfrm>
            <a:off x="214313" y="1571625"/>
            <a:ext cx="8715375" cy="4032250"/>
          </a:xfrm>
          <a:prstGeom prst="rect">
            <a:avLst/>
          </a:prstGeom>
          <a:noFill/>
        </p:spPr>
        <p:txBody>
          <a:bodyPr>
            <a:spAutoFit/>
          </a:bodyPr>
          <a:lstStyle/>
          <a:p>
            <a:pPr marL="342900" indent="-342900">
              <a:defRPr/>
            </a:pPr>
            <a:r>
              <a:rPr lang="uk-UA" sz="3600" b="1" dirty="0"/>
              <a:t>4. </a:t>
            </a:r>
            <a:r>
              <a:rPr lang="uk-UA" sz="4000" b="1" dirty="0">
                <a:effectLst>
                  <a:outerShdw blurRad="38100" dist="38100" dir="2700000" algn="tl">
                    <a:srgbClr val="000000">
                      <a:alpha val="43137"/>
                    </a:srgbClr>
                  </a:outerShdw>
                </a:effectLst>
              </a:rPr>
              <a:t>символіка вірша</a:t>
            </a:r>
            <a:r>
              <a:rPr lang="uk-UA" sz="3600" b="1" dirty="0"/>
              <a:t>, </a:t>
            </a:r>
            <a:r>
              <a:rPr lang="uk-UA" sz="4000" b="1" dirty="0">
                <a:effectLst>
                  <a:outerShdw blurRad="38100" dist="38100" dir="2700000" algn="tl">
                    <a:srgbClr val="000000">
                      <a:alpha val="43137"/>
                    </a:srgbClr>
                  </a:outerShdw>
                </a:effectLst>
              </a:rPr>
              <a:t>його назви </a:t>
            </a:r>
            <a:r>
              <a:rPr lang="uk-UA" sz="3600" b="1" dirty="0"/>
              <a:t>(мотив сп'яніння): море — символ почуттів, примхливої життєвої долі, символ поезії; зелений та синій кольори — символи надії на щасливе завершення пошуків «небаченого» і «нечуваного»;</a:t>
            </a:r>
            <a:endParaRPr lang="uk-U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43108" y="0"/>
            <a:ext cx="6751978" cy="923330"/>
          </a:xfrm>
          <a:prstGeom prst="rect">
            <a:avLst/>
          </a:prstGeom>
          <a:noFill/>
        </p:spPr>
        <p:txBody>
          <a:bodyPr wrap="none">
            <a:spAutoFit/>
          </a:bodyPr>
          <a:lstStyle/>
          <a:p>
            <a:pPr algn="ctr">
              <a:defRPr/>
            </a:pPr>
            <a:r>
              <a:rPr lang="ru-RU" sz="5400" b="1" dirty="0" err="1">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C00000"/>
                </a:solidFill>
                <a:effectLst>
                  <a:outerShdw blurRad="41275" dist="12700" dir="12000000" algn="tl" rotWithShape="0">
                    <a:srgbClr val="000000">
                      <a:alpha val="40000"/>
                    </a:srgbClr>
                  </a:outerShdw>
                </a:effectLst>
              </a:rPr>
              <a:t>Особливості</a:t>
            </a:r>
            <a:r>
              <a:rPr lang="ru-RU" sz="54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C00000"/>
                </a:solidFill>
                <a:effectLst>
                  <a:outerShdw blurRad="41275" dist="12700" dir="12000000" algn="tl" rotWithShape="0">
                    <a:srgbClr val="000000">
                      <a:alpha val="40000"/>
                    </a:srgbClr>
                  </a:outerShdw>
                </a:effectLst>
              </a:rPr>
              <a:t> </a:t>
            </a:r>
            <a:r>
              <a:rPr lang="ru-RU" sz="5400" b="1" dirty="0" err="1">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C00000"/>
                </a:solidFill>
                <a:effectLst>
                  <a:outerShdw blurRad="41275" dist="12700" dir="12000000" algn="tl" rotWithShape="0">
                    <a:srgbClr val="000000">
                      <a:alpha val="40000"/>
                    </a:srgbClr>
                  </a:outerShdw>
                </a:effectLst>
              </a:rPr>
              <a:t>віршу</a:t>
            </a:r>
            <a:endParaRPr lang="ru-RU" sz="54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C00000"/>
              </a:solidFill>
              <a:effectLst>
                <a:outerShdw blurRad="41275" dist="12700" dir="12000000" algn="tl" rotWithShape="0">
                  <a:srgbClr val="000000">
                    <a:alpha val="40000"/>
                  </a:srgbClr>
                </a:outerShdw>
              </a:effectLst>
            </a:endParaRPr>
          </a:p>
        </p:txBody>
      </p:sp>
      <p:sp>
        <p:nvSpPr>
          <p:cNvPr id="3" name="TextBox 2"/>
          <p:cNvSpPr txBox="1"/>
          <p:nvPr/>
        </p:nvSpPr>
        <p:spPr>
          <a:xfrm>
            <a:off x="214313" y="1571625"/>
            <a:ext cx="8715375" cy="2092325"/>
          </a:xfrm>
          <a:prstGeom prst="rect">
            <a:avLst/>
          </a:prstGeom>
          <a:noFill/>
        </p:spPr>
        <p:txBody>
          <a:bodyPr>
            <a:spAutoFit/>
          </a:bodyPr>
          <a:lstStyle/>
          <a:p>
            <a:pPr marL="342900" indent="-342900">
              <a:defRPr/>
            </a:pPr>
            <a:r>
              <a:rPr lang="uk-UA" sz="3600" b="1" dirty="0"/>
              <a:t>5.</a:t>
            </a:r>
            <a:r>
              <a:rPr lang="uk-UA" sz="4000" b="1" dirty="0">
                <a:effectLst>
                  <a:outerShdw blurRad="38100" dist="38100" dir="2700000" algn="tl">
                    <a:srgbClr val="000000">
                      <a:alpha val="43137"/>
                    </a:srgbClr>
                  </a:outerShdw>
                </a:effectLst>
              </a:rPr>
              <a:t>провідний мотив </a:t>
            </a:r>
            <a:r>
              <a:rPr lang="uk-UA" sz="3600" b="1" dirty="0"/>
              <a:t>(гімн творчій уяві, яка відкриває небачені глибини людського духу).</a:t>
            </a:r>
            <a:endParaRPr lang="ru-RU" sz="3600" b="1" dirty="0"/>
          </a:p>
          <a:p>
            <a:pPr>
              <a:defRPr/>
            </a:pPr>
            <a:endParaRPr lang="uk-U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214313" y="785813"/>
            <a:ext cx="8643937" cy="5508625"/>
          </a:xfrm>
          <a:prstGeom prst="rect">
            <a:avLst/>
          </a:prstGeom>
          <a:noFill/>
          <a:ln w="9525">
            <a:noFill/>
            <a:miter lim="800000"/>
            <a:headEnd/>
            <a:tailEnd/>
          </a:ln>
        </p:spPr>
        <p:txBody>
          <a:bodyPr>
            <a:spAutoFit/>
          </a:bodyPr>
          <a:lstStyle/>
          <a:p>
            <a:r>
              <a:rPr lang="uk-UA" sz="3200" b="1" i="1"/>
              <a:t>                       Народився Рембо   1854  р. </a:t>
            </a:r>
          </a:p>
          <a:p>
            <a:r>
              <a:rPr lang="uk-UA" sz="3200" b="1" i="1"/>
              <a:t>                       на  півночі  Франції,  у  Шарлевілі, «найідіотськішому з усіх провінційних міст», за його висловом. Дитинство майбутнього поета минало у непримиренному конфлікті з родиною, що була прообразом того обмеженого буржуазного оточення, з яким він воював до останньої миті свого земного шляху. </a:t>
            </a:r>
            <a:endParaRPr lang="ru-RU" sz="3200" b="1" i="1"/>
          </a:p>
          <a:p>
            <a:r>
              <a:rPr lang="uk-UA" sz="3200" b="1" i="1"/>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strips(downLeft)">
                                      <p:cBhvr>
                                        <p:cTn id="7" dur="500"/>
                                        <p:tgtEl>
                                          <p:spTgt spid="2">
                                            <p:txEl>
                                              <p:pRg st="0" end="0"/>
                                            </p:txEl>
                                          </p:spTgt>
                                        </p:tgtEl>
                                      </p:cBhvr>
                                    </p:animEffect>
                                  </p:childTnLst>
                                </p:cTn>
                              </p:par>
                            </p:childTnLst>
                          </p:cTn>
                        </p:par>
                        <p:par>
                          <p:cTn id="8" fill="hold">
                            <p:stCondLst>
                              <p:cond delay="500"/>
                            </p:stCondLst>
                            <p:childTnLst>
                              <p:par>
                                <p:cTn id="9" presetID="18" presetClass="entr" presetSubtype="12" fill="hold"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strips(downLeft)">
                                      <p:cBhvr>
                                        <p:cTn id="11" dur="500"/>
                                        <p:tgtEl>
                                          <p:spTgt spid="2">
                                            <p:txEl>
                                              <p:pRg st="1" end="1"/>
                                            </p:txEl>
                                          </p:spTgt>
                                        </p:tgtEl>
                                      </p:cBhvr>
                                    </p:animEffect>
                                  </p:childTnLst>
                                </p:cTn>
                              </p:par>
                            </p:childTnLst>
                          </p:cTn>
                        </p:par>
                        <p:par>
                          <p:cTn id="12" fill="hold">
                            <p:stCondLst>
                              <p:cond delay="1000"/>
                            </p:stCondLst>
                            <p:childTnLst>
                              <p:par>
                                <p:cTn id="13" presetID="18" presetClass="entr" presetSubtype="12" fill="hold" nodeType="after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strips(downLeft)">
                                      <p:cBhvr>
                                        <p:cTn id="15"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214313" y="142875"/>
            <a:ext cx="8643937" cy="6002338"/>
          </a:xfrm>
          <a:prstGeom prst="rect">
            <a:avLst/>
          </a:prstGeom>
          <a:noFill/>
          <a:ln w="9525">
            <a:noFill/>
            <a:miter lim="800000"/>
            <a:headEnd/>
            <a:tailEnd/>
          </a:ln>
        </p:spPr>
        <p:txBody>
          <a:bodyPr>
            <a:spAutoFit/>
          </a:bodyPr>
          <a:lstStyle/>
          <a:p>
            <a:r>
              <a:rPr lang="uk-UA" sz="3200" b="1" i="1"/>
              <a:t>                     Батько Артюра, Фредерік </a:t>
            </a:r>
          </a:p>
          <a:p>
            <a:r>
              <a:rPr lang="uk-UA" sz="3200" b="1" i="1"/>
              <a:t>                    Рембо, був військовим і з корисливих міркувань одружився з заможною селянською дівчиною Віталі Кюїф. Хоча в подружжя було четверо дітей, він ніколи не жив з родиною, навіть після того, як пішов у відставку. Мати цілком присвятила себе вихованню дітей - так як вона це розуміла: головним для неї було навчити своїх двох дочок і двох синів ощадливості й покорі.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strips(downLeft)">
                                      <p:cBhvr>
                                        <p:cTn id="7" dur="500"/>
                                        <p:tgtEl>
                                          <p:spTgt spid="2">
                                            <p:txEl>
                                              <p:pRg st="0" end="0"/>
                                            </p:txEl>
                                          </p:spTgt>
                                        </p:tgtEl>
                                      </p:cBhvr>
                                    </p:animEffect>
                                  </p:childTnLst>
                                </p:cTn>
                              </p:par>
                            </p:childTnLst>
                          </p:cTn>
                        </p:par>
                        <p:par>
                          <p:cTn id="8" fill="hold">
                            <p:stCondLst>
                              <p:cond delay="500"/>
                            </p:stCondLst>
                            <p:childTnLst>
                              <p:par>
                                <p:cTn id="9" presetID="18" presetClass="entr" presetSubtype="12" fill="hold"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strips(downLeft)">
                                      <p:cBhvr>
                                        <p:cTn id="11"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214313" y="142875"/>
            <a:ext cx="8643937" cy="6494463"/>
          </a:xfrm>
          <a:prstGeom prst="rect">
            <a:avLst/>
          </a:prstGeom>
          <a:noFill/>
          <a:ln w="9525">
            <a:noFill/>
            <a:miter lim="800000"/>
            <a:headEnd/>
            <a:tailEnd/>
          </a:ln>
        </p:spPr>
        <p:txBody>
          <a:bodyPr>
            <a:spAutoFit/>
          </a:bodyPr>
          <a:lstStyle/>
          <a:p>
            <a:r>
              <a:rPr lang="uk-UA" sz="3200" b="1" i="1"/>
              <a:t>                  За найменшу провину їх </a:t>
            </a:r>
          </a:p>
          <a:p>
            <a:r>
              <a:rPr lang="uk-UA" sz="3200" b="1" i="1"/>
              <a:t>                 карали домашнім арештом на хлібі й воді. Як свідчать їхні сучасники, під час прогулянок родина Рембо мала досить трагікомічний вигляд.  З парасольками за будь-яких погодних умов, парами - сестри попереду, а брати позаду - діти крокували із серйозними обличчями під суворим наглядом матері. Взаємини Артюра з матір</a:t>
            </a:r>
            <a:r>
              <a:rPr lang="en-US" sz="3200" b="1" i="1"/>
              <a:t>’</a:t>
            </a:r>
            <a:r>
              <a:rPr lang="uk-UA" sz="3200" b="1" i="1"/>
              <a:t>ю були напруженими: вона не схвалювала його прагнення стати поетом.</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strips(downLeft)">
                                      <p:cBhvr>
                                        <p:cTn id="7" dur="500"/>
                                        <p:tgtEl>
                                          <p:spTgt spid="2">
                                            <p:txEl>
                                              <p:pRg st="0" end="0"/>
                                            </p:txEl>
                                          </p:spTgt>
                                        </p:tgtEl>
                                      </p:cBhvr>
                                    </p:animEffect>
                                  </p:childTnLst>
                                </p:cTn>
                              </p:par>
                            </p:childTnLst>
                          </p:cTn>
                        </p:par>
                        <p:par>
                          <p:cTn id="8" fill="hold">
                            <p:stCondLst>
                              <p:cond delay="500"/>
                            </p:stCondLst>
                            <p:childTnLst>
                              <p:par>
                                <p:cTn id="9" presetID="18" presetClass="entr" presetSubtype="12" fill="hold"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strips(downLeft)">
                                      <p:cBhvr>
                                        <p:cTn id="11"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313" y="1000125"/>
            <a:ext cx="8643937" cy="5632450"/>
          </a:xfrm>
          <a:prstGeom prst="rect">
            <a:avLst/>
          </a:prstGeom>
          <a:noFill/>
        </p:spPr>
        <p:txBody>
          <a:bodyPr>
            <a:spAutoFit/>
          </a:bodyPr>
          <a:lstStyle/>
          <a:p>
            <a:pPr>
              <a:defRPr/>
            </a:pPr>
            <a:r>
              <a:rPr lang="uk-UA" sz="3200" b="1" i="1" dirty="0"/>
              <a:t>                     Мати хотіла бачити в </a:t>
            </a:r>
          </a:p>
          <a:p>
            <a:pPr>
              <a:defRPr/>
            </a:pPr>
            <a:r>
              <a:rPr lang="uk-UA" sz="3200" b="1" i="1" dirty="0"/>
              <a:t>                     ньому звичайного селянина-фермера, а обдарований юнак з душею шукача пригод і завойовника невідомих   країн   вимушений   був   удавати   з   себе шанобливого сина, хоча у мріях був далеко від </a:t>
            </a:r>
            <a:r>
              <a:rPr lang="uk-UA" sz="3200" b="1" i="1" dirty="0" err="1"/>
              <a:t>Шарлевіля</a:t>
            </a:r>
            <a:r>
              <a:rPr lang="uk-UA" sz="3200" b="1" i="1" dirty="0"/>
              <a:t>. Вигадки і читання книжок замінювали йому рідну домівку.</a:t>
            </a:r>
            <a:r>
              <a:rPr lang="uk-UA" sz="3200" dirty="0"/>
              <a:t> </a:t>
            </a:r>
            <a:r>
              <a:rPr lang="uk-UA" sz="3200" b="1" i="1" dirty="0"/>
              <a:t>Цей розколотий навпіл світ дитинства Рембо згадує у вірші </a:t>
            </a:r>
            <a:r>
              <a:rPr lang="uk-UA" sz="4000" b="1" i="1" dirty="0">
                <a:solidFill>
                  <a:srgbClr val="C00000"/>
                </a:solidFill>
                <a:effectLst>
                  <a:outerShdw blurRad="38100" dist="38100" dir="2700000" algn="tl">
                    <a:srgbClr val="000000">
                      <a:alpha val="43137"/>
                    </a:srgbClr>
                  </a:outerShdw>
                </a:effectLst>
              </a:rPr>
              <a:t>«Семилітні поети». </a:t>
            </a:r>
            <a:endParaRPr lang="uk-UA" sz="3200" b="1" i="1" dirty="0">
              <a:solidFill>
                <a:srgbClr val="C000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strips(downLeft)">
                                      <p:cBhvr>
                                        <p:cTn id="7" dur="500"/>
                                        <p:tgtEl>
                                          <p:spTgt spid="2">
                                            <p:txEl>
                                              <p:pRg st="0" end="0"/>
                                            </p:txEl>
                                          </p:spTgt>
                                        </p:tgtEl>
                                      </p:cBhvr>
                                    </p:animEffect>
                                  </p:childTnLst>
                                </p:cTn>
                              </p:par>
                            </p:childTnLst>
                          </p:cTn>
                        </p:par>
                        <p:par>
                          <p:cTn id="8" fill="hold">
                            <p:stCondLst>
                              <p:cond delay="500"/>
                            </p:stCondLst>
                            <p:childTnLst>
                              <p:par>
                                <p:cTn id="9" presetID="18" presetClass="entr" presetSubtype="12" fill="hold"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strips(downLeft)">
                                      <p:cBhvr>
                                        <p:cTn id="11"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Edu globalization">
  <a:themeElements>
    <a:clrScheme name="Edu globaliz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du globalization">
      <a:majorFont>
        <a:latin typeface="Century Gothic"/>
        <a:ea typeface=""/>
        <a:cs typeface=""/>
      </a:majorFont>
      <a:minorFont>
        <a:latin typeface="Century Gothic"/>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u globaliz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du globaliz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du globaliz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du globaliz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du globaliz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du globaliz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du globalizatio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du globaliz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du globaliz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du globaliz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du globaliz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du globaliz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Edu globalization</Template>
  <TotalTime>125</TotalTime>
  <Words>3160</Words>
  <Application>Microsoft Office PowerPoint</Application>
  <PresentationFormat>Экран (4:3)</PresentationFormat>
  <Paragraphs>181</Paragraphs>
  <Slides>52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52</vt:i4>
      </vt:variant>
    </vt:vector>
  </HeadingPairs>
  <TitlesOfParts>
    <vt:vector size="53" baseType="lpstr">
      <vt:lpstr>Edu globalization</vt:lpstr>
      <vt:lpstr>Урок 24   Артюр Рембо.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office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Урок 24   Артюр Рембо. </dc:title>
  <dc:creator>Customer</dc:creator>
  <cp:lastModifiedBy>Павло</cp:lastModifiedBy>
  <cp:revision>25</cp:revision>
  <dcterms:created xsi:type="dcterms:W3CDTF">2011-03-15T13:17:35Z</dcterms:created>
  <dcterms:modified xsi:type="dcterms:W3CDTF">2014-08-12T20:18:56Z</dcterms:modified>
</cp:coreProperties>
</file>