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8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294"/>
            <a:ext cx="3849985" cy="1600200"/>
          </a:xfrm>
        </p:spPr>
        <p:txBody>
          <a:bodyPr/>
          <a:lstStyle/>
          <a:p>
            <a:r>
              <a:rPr lang="uk-UA" dirty="0" smtClean="0"/>
              <a:t>                                  Підготував   учень 43 групи Мишко Андрій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 «Барбаросса»</a:t>
            </a:r>
            <a:br>
              <a:rPr lang="ru-RU" dirty="0" smtClean="0"/>
            </a:b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дериктива</a:t>
            </a:r>
            <a:r>
              <a:rPr lang="ru-RU" dirty="0" smtClean="0"/>
              <a:t> №21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6" y="3823173"/>
            <a:ext cx="2592288" cy="254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0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97751">
            <a:off x="1959586" y="3699557"/>
            <a:ext cx="7772400" cy="1143000"/>
          </a:xfrm>
        </p:spPr>
        <p:txBody>
          <a:bodyPr>
            <a:noAutofit/>
          </a:bodyPr>
          <a:lstStyle/>
          <a:p>
            <a:r>
              <a:rPr lang="ru-RU" sz="8800" dirty="0" err="1">
                <a:latin typeface="Comic Sans MS" pitchFamily="66" charset="0"/>
              </a:rPr>
              <a:t>Дякую</a:t>
            </a:r>
            <a:r>
              <a:rPr lang="ru-RU" sz="8800" dirty="0">
                <a:latin typeface="Comic Sans MS" pitchFamily="66" charset="0"/>
              </a:rPr>
              <a:t> за </a:t>
            </a:r>
            <a:r>
              <a:rPr lang="ru-RU" sz="8800" dirty="0" err="1">
                <a:latin typeface="Comic Sans MS" pitchFamily="66" charset="0"/>
              </a:rPr>
              <a:t>увагу</a:t>
            </a:r>
            <a:r>
              <a:rPr lang="ru-RU" sz="8800" dirty="0">
                <a:latin typeface="Comic Sans MS" pitchFamily="66" charset="0"/>
              </a:rPr>
              <a:t/>
            </a:r>
            <a:br>
              <a:rPr lang="ru-RU" sz="8800" dirty="0">
                <a:latin typeface="Comic Sans MS" pitchFamily="66" charset="0"/>
              </a:rPr>
            </a:br>
            <a:endParaRPr lang="ru-RU" sz="8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Історичні відомості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5313784" cy="5040560"/>
          </a:xfrm>
        </p:spPr>
        <p:txBody>
          <a:bodyPr>
            <a:normAutofit/>
          </a:bodyPr>
          <a:lstStyle/>
          <a:p>
            <a:r>
              <a:rPr lang="ru-RU" dirty="0"/>
              <a:t>План «Барбаросса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ru-RU" dirty="0" err="1"/>
              <a:t>кодова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плану </a:t>
            </a:r>
            <a:r>
              <a:rPr lang="ru-RU" dirty="0" err="1"/>
              <a:t>блискавичної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Рейху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smtClean="0"/>
              <a:t>СРСР .</a:t>
            </a:r>
            <a:endParaRPr lang="ru-RU" dirty="0"/>
          </a:p>
          <a:p>
            <a:r>
              <a:rPr lang="ru-RU" dirty="0"/>
              <a:t>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прізвиська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 smtClean="0"/>
              <a:t>Римської</a:t>
            </a:r>
            <a:r>
              <a:rPr lang="ru-RU" dirty="0" smtClean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Фрідріха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err="1"/>
              <a:t>Барбаросси</a:t>
            </a:r>
            <a:r>
              <a:rPr lang="ru-RU" dirty="0"/>
              <a:t>,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загарбницькими</a:t>
            </a:r>
            <a:r>
              <a:rPr lang="ru-RU" dirty="0"/>
              <a:t> </a:t>
            </a:r>
            <a:r>
              <a:rPr lang="ru-RU" dirty="0" err="1"/>
              <a:t>війнами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Розробка</a:t>
            </a:r>
            <a:r>
              <a:rPr lang="ru-RU" dirty="0"/>
              <a:t> плану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розпочата</a:t>
            </a:r>
            <a:r>
              <a:rPr lang="ru-RU" dirty="0"/>
              <a:t> в </a:t>
            </a:r>
            <a:r>
              <a:rPr lang="ru-RU" dirty="0" err="1"/>
              <a:t>липні</a:t>
            </a:r>
            <a:r>
              <a:rPr lang="ru-RU" dirty="0"/>
              <a:t> 1940 року.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75" y="1412776"/>
            <a:ext cx="32136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0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0384" y="1781944"/>
            <a:ext cx="4089648" cy="4590256"/>
          </a:xfrm>
        </p:spPr>
        <p:txBody>
          <a:bodyPr/>
          <a:lstStyle/>
          <a:p>
            <a:r>
              <a:rPr lang="uk-UA" dirty="0" smtClean="0"/>
              <a:t>Автором плану </a:t>
            </a:r>
            <a:r>
              <a:rPr lang="uk-UA" dirty="0" err="1" smtClean="0"/>
              <a:t>Барбаросса</a:t>
            </a:r>
            <a:r>
              <a:rPr lang="uk-UA" dirty="0" smtClean="0"/>
              <a:t> бу</a:t>
            </a:r>
            <a:r>
              <a:rPr lang="uk-UA" dirty="0"/>
              <a:t>в  </a:t>
            </a:r>
            <a:r>
              <a:rPr lang="uk-UA" dirty="0" smtClean="0"/>
              <a:t>генерал-майор Фрідріх Паулюс .</a:t>
            </a:r>
          </a:p>
          <a:p>
            <a:r>
              <a:rPr lang="uk-UA" dirty="0" smtClean="0"/>
              <a:t>18 грудня 1940 р. </a:t>
            </a:r>
            <a:r>
              <a:rPr lang="uk-UA" dirty="0" smtClean="0"/>
              <a:t>його</a:t>
            </a:r>
            <a:r>
              <a:rPr lang="uk-UA" dirty="0" smtClean="0"/>
              <a:t> план з певними змінами бу</a:t>
            </a:r>
            <a:r>
              <a:rPr lang="uk-UA" dirty="0" smtClean="0"/>
              <a:t>в підписаний А.Гітлером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42" y="1556792"/>
            <a:ext cx="3237019" cy="479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4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Основні положення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7056784" cy="50405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швидкоплинної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на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</a:t>
            </a:r>
            <a:endParaRPr lang="ru-RU" dirty="0" smtClean="0"/>
          </a:p>
          <a:p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основні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сили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Червоної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Армії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висування</a:t>
            </a:r>
            <a:r>
              <a:rPr lang="ru-RU" dirty="0"/>
              <a:t> </a:t>
            </a:r>
            <a:r>
              <a:rPr lang="ru-RU" dirty="0" err="1"/>
              <a:t>танкових</a:t>
            </a:r>
            <a:r>
              <a:rPr lang="ru-RU" dirty="0"/>
              <a:t> </a:t>
            </a:r>
            <a:r>
              <a:rPr lang="ru-RU" dirty="0" err="1"/>
              <a:t>клинів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ліквідовувати</a:t>
            </a:r>
            <a:r>
              <a:rPr lang="ru-RU" dirty="0"/>
              <a:t> </a:t>
            </a:r>
            <a:r>
              <a:rPr lang="ru-RU" dirty="0" err="1"/>
              <a:t>м</a:t>
            </a:r>
            <a:r>
              <a:rPr lang="ru-RU" dirty="0" err="1" smtClean="0"/>
              <a:t>ожливості</a:t>
            </a:r>
            <a:r>
              <a:rPr lang="ru-RU" dirty="0" smtClean="0"/>
              <a:t> </a:t>
            </a:r>
            <a:r>
              <a:rPr lang="ru-RU" dirty="0" err="1"/>
              <a:t>відступу</a:t>
            </a:r>
            <a:r>
              <a:rPr lang="ru-RU" dirty="0"/>
              <a:t> </a:t>
            </a:r>
            <a:r>
              <a:rPr lang="ru-RU" dirty="0" err="1"/>
              <a:t>боєздатних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/>
              <a:t>Вермахту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лінію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військово-повітряні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нальоти</a:t>
            </a:r>
            <a:r>
              <a:rPr lang="ru-RU" dirty="0"/>
              <a:t> на </a:t>
            </a:r>
            <a:r>
              <a:rPr lang="ru-RU" dirty="0" err="1"/>
              <a:t>імперську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68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/>
          <a:lstStyle/>
          <a:p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загороджувального</a:t>
            </a:r>
            <a:r>
              <a:rPr lang="ru-RU" dirty="0"/>
              <a:t> </a:t>
            </a:r>
            <a:r>
              <a:rPr lang="ru-RU" dirty="0" err="1"/>
              <a:t>бар'єра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азійської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СРСР по </a:t>
            </a:r>
            <a:r>
              <a:rPr lang="ru-RU" dirty="0" err="1"/>
              <a:t>лінії</a:t>
            </a:r>
            <a:r>
              <a:rPr lang="ru-RU" dirty="0"/>
              <a:t> Волга — </a:t>
            </a:r>
            <a:r>
              <a:rPr lang="ru-RU" dirty="0" err="1"/>
              <a:t>Архангельськ</a:t>
            </a:r>
            <a:r>
              <a:rPr lang="ru-RU" dirty="0"/>
              <a:t> (т. </a:t>
            </a:r>
            <a:r>
              <a:rPr lang="ru-RU" dirty="0" err="1"/>
              <a:t>зв</a:t>
            </a:r>
            <a:r>
              <a:rPr lang="ru-RU" dirty="0"/>
              <a:t>. </a:t>
            </a:r>
            <a:r>
              <a:rPr lang="ru-RU" dirty="0" err="1"/>
              <a:t>лінія</a:t>
            </a:r>
            <a:r>
              <a:rPr lang="ru-RU" dirty="0"/>
              <a:t> А—А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/>
              <a:t>Індустріальний</a:t>
            </a:r>
            <a:r>
              <a:rPr lang="ru-RU" dirty="0"/>
              <a:t> район,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за Уралом, мала </a:t>
            </a:r>
            <a:r>
              <a:rPr lang="ru-RU" dirty="0" err="1"/>
              <a:t>паралізувати</a:t>
            </a:r>
            <a:r>
              <a:rPr lang="ru-RU" dirty="0"/>
              <a:t> </a:t>
            </a:r>
            <a:r>
              <a:rPr lang="ru-RU" dirty="0" err="1"/>
              <a:t>авіація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47160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05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Розташування сил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85792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Збройні сили Вермахту були поділені на 3 групи армій 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uk-UA" dirty="0" smtClean="0"/>
              <a:t>Група армії «Північ» - готувала наступ на Ленінград.(</a:t>
            </a:r>
            <a:r>
              <a:rPr lang="uk-UA" dirty="0" err="1"/>
              <a:t>очлив</a:t>
            </a:r>
            <a:r>
              <a:rPr lang="uk-UA" dirty="0"/>
              <a:t> </a:t>
            </a:r>
            <a:r>
              <a:rPr lang="uk-UA" dirty="0" smtClean="0"/>
              <a:t>фон </a:t>
            </a:r>
            <a:r>
              <a:rPr lang="uk-UA" dirty="0" err="1" smtClean="0"/>
              <a:t>Лейб</a:t>
            </a:r>
            <a:r>
              <a:rPr lang="uk-UA" dirty="0" smtClean="0"/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uk-UA" dirty="0" smtClean="0"/>
              <a:t>Група армії «Центр» - готувала наступ на Москву(</a:t>
            </a:r>
            <a:r>
              <a:rPr lang="uk-UA" dirty="0" err="1" smtClean="0"/>
              <a:t>очлив</a:t>
            </a:r>
            <a:r>
              <a:rPr lang="uk-UA" dirty="0" smtClean="0"/>
              <a:t> фон </a:t>
            </a:r>
            <a:r>
              <a:rPr lang="uk-UA" dirty="0" err="1" smtClean="0"/>
              <a:t>Бок</a:t>
            </a:r>
            <a:r>
              <a:rPr lang="uk-UA" dirty="0" smtClean="0"/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uk-UA" dirty="0" smtClean="0"/>
              <a:t>Група армії «Південь» - готувала наступ на Київ -         </a:t>
            </a:r>
            <a:r>
              <a:rPr lang="uk-UA" dirty="0" err="1" smtClean="0"/>
              <a:t>кавказ</a:t>
            </a:r>
            <a:r>
              <a:rPr lang="uk-UA" dirty="0" smtClean="0"/>
              <a:t> (</a:t>
            </a:r>
            <a:r>
              <a:rPr lang="uk-UA" dirty="0" err="1"/>
              <a:t>очлив</a:t>
            </a:r>
            <a:r>
              <a:rPr lang="uk-UA" dirty="0"/>
              <a:t> </a:t>
            </a:r>
            <a:r>
              <a:rPr lang="uk-UA" dirty="0" smtClean="0"/>
              <a:t>фон </a:t>
            </a:r>
            <a:r>
              <a:rPr lang="uk-UA" dirty="0" err="1" smtClean="0"/>
              <a:t>Руштенд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32" y="1049276"/>
            <a:ext cx="1294090" cy="15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7" y="2816932"/>
            <a:ext cx="1346831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02" y="4941168"/>
            <a:ext cx="13676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0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Танкові групи 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0932"/>
            <a:ext cx="51266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411760" y="1556792"/>
            <a:ext cx="338437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http://lib.rus.ec/files/hop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37" y="188640"/>
            <a:ext cx="1339017" cy="18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195736" y="3789040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59" y="2565826"/>
            <a:ext cx="1249261" cy="17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9" y="2578260"/>
            <a:ext cx="1069402" cy="18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97" y="4778305"/>
            <a:ext cx="1407024" cy="159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475656" y="4293096"/>
            <a:ext cx="47525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95846" y="2193619"/>
            <a:ext cx="955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580"/>
              </a:spcBef>
              <a:buClr>
                <a:srgbClr val="D20000"/>
              </a:buClr>
              <a:buSzPct val="85000"/>
            </a:pPr>
            <a:r>
              <a:rPr lang="uk-UA" sz="1600" dirty="0" err="1" smtClean="0">
                <a:solidFill>
                  <a:prstClr val="black"/>
                </a:solidFill>
              </a:rPr>
              <a:t>Гьопнер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2954" y="4392523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580"/>
              </a:spcBef>
              <a:buClr>
                <a:srgbClr val="D20000"/>
              </a:buClr>
              <a:buSzPct val="85000"/>
            </a:pPr>
            <a:r>
              <a:rPr lang="uk-UA" dirty="0" smtClean="0">
                <a:solidFill>
                  <a:prstClr val="black"/>
                </a:solidFill>
              </a:rPr>
              <a:t>Гот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7671" y="4355812"/>
            <a:ext cx="116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Гудариан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47543" y="6375277"/>
            <a:ext cx="987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580"/>
              </a:spcBef>
              <a:buClr>
                <a:srgbClr val="D20000"/>
              </a:buClr>
              <a:buSzPct val="85000"/>
            </a:pPr>
            <a:r>
              <a:rPr lang="uk-UA" dirty="0" err="1" smtClean="0">
                <a:solidFill>
                  <a:prstClr val="black"/>
                </a:solidFill>
              </a:rPr>
              <a:t>Клейст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1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Допомога союзників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3754760" cy="457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Німецьке командування розраховувало на допомогу союзників 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uk-UA" dirty="0" smtClean="0"/>
              <a:t>Фінляндія – додатковий удар на Ленінград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uk-UA" dirty="0" smtClean="0"/>
              <a:t>Румунія – проводила удар на території України </a:t>
            </a:r>
            <a:r>
              <a:rPr lang="uk-UA" dirty="0"/>
              <a:t> </a:t>
            </a:r>
            <a:r>
              <a:rPr lang="uk-UA" dirty="0" smtClean="0"/>
              <a:t> вздовж  побережжя Чорного моря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195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419872" y="1844824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67944" y="522920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uk-UA" dirty="0" smtClean="0"/>
              <a:t>Підсумки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07288" cy="5400600"/>
          </a:xfrm>
        </p:spPr>
        <p:txBody>
          <a:bodyPr>
            <a:normAutofit lnSpcReduction="10000"/>
          </a:bodyPr>
          <a:lstStyle/>
          <a:p>
            <a:r>
              <a:rPr lang="ru-RU" sz="1850" dirty="0" err="1"/>
              <a:t>Кінцева</a:t>
            </a:r>
            <a:r>
              <a:rPr lang="ru-RU" sz="1850" dirty="0"/>
              <a:t> мета </a:t>
            </a:r>
            <a:r>
              <a:rPr lang="ru-RU" sz="1850" dirty="0" err="1"/>
              <a:t>операції</a:t>
            </a:r>
            <a:r>
              <a:rPr lang="ru-RU" sz="1850" dirty="0"/>
              <a:t> « Барбаросса » </a:t>
            </a:r>
            <a:r>
              <a:rPr lang="ru-RU" sz="1850" dirty="0" err="1"/>
              <a:t>залишилася</a:t>
            </a:r>
            <a:r>
              <a:rPr lang="ru-RU" sz="1850" dirty="0"/>
              <a:t> </a:t>
            </a:r>
            <a:r>
              <a:rPr lang="ru-RU" sz="1850" dirty="0" smtClean="0"/>
              <a:t>недостигнутою </a:t>
            </a:r>
            <a:r>
              <a:rPr lang="ru-RU" sz="1850" dirty="0"/>
              <a:t>. </a:t>
            </a:r>
          </a:p>
          <a:p>
            <a:r>
              <a:rPr lang="ru-RU" sz="1850" dirty="0" err="1"/>
              <a:t>Основні</a:t>
            </a:r>
            <a:r>
              <a:rPr lang="ru-RU" sz="1850" dirty="0"/>
              <a:t> причини </a:t>
            </a:r>
            <a:r>
              <a:rPr lang="ru-RU" sz="1850" dirty="0" err="1"/>
              <a:t>можна</a:t>
            </a:r>
            <a:r>
              <a:rPr lang="ru-RU" sz="1850" dirty="0"/>
              <a:t> </a:t>
            </a:r>
            <a:r>
              <a:rPr lang="ru-RU" sz="1850" dirty="0" err="1"/>
              <a:t>пов'язати</a:t>
            </a:r>
            <a:r>
              <a:rPr lang="ru-RU" sz="1850" dirty="0"/>
              <a:t> </a:t>
            </a:r>
            <a:r>
              <a:rPr lang="ru-RU" sz="1850" dirty="0" err="1"/>
              <a:t>із</a:t>
            </a:r>
            <a:r>
              <a:rPr lang="ru-RU" sz="1850" dirty="0"/>
              <a:t> </a:t>
            </a:r>
            <a:r>
              <a:rPr lang="ru-RU" sz="1850" dirty="0" err="1"/>
              <a:t>загальною</a:t>
            </a:r>
            <a:r>
              <a:rPr lang="ru-RU" sz="1850" dirty="0"/>
              <a:t> </a:t>
            </a:r>
            <a:r>
              <a:rPr lang="ru-RU" sz="1850" dirty="0" err="1"/>
              <a:t>недооцінкою</a:t>
            </a:r>
            <a:r>
              <a:rPr lang="ru-RU" sz="1850" dirty="0"/>
              <a:t> </a:t>
            </a:r>
            <a:r>
              <a:rPr lang="ru-RU" sz="1850" dirty="0" err="1"/>
              <a:t>Червоної</a:t>
            </a:r>
            <a:r>
              <a:rPr lang="ru-RU" sz="1850" dirty="0"/>
              <a:t> </a:t>
            </a:r>
            <a:r>
              <a:rPr lang="ru-RU" sz="1850" dirty="0" err="1"/>
              <a:t>армії</a:t>
            </a:r>
            <a:r>
              <a:rPr lang="ru-RU" sz="1850" dirty="0"/>
              <a:t>. </a:t>
            </a:r>
          </a:p>
          <a:p>
            <a:r>
              <a:rPr lang="ru-RU" sz="1850" dirty="0" err="1"/>
              <a:t>Інший</a:t>
            </a:r>
            <a:r>
              <a:rPr lang="ru-RU" sz="1850" dirty="0"/>
              <a:t> </a:t>
            </a:r>
            <a:r>
              <a:rPr lang="ru-RU" sz="1850" dirty="0" err="1"/>
              <a:t>серйозний</a:t>
            </a:r>
            <a:r>
              <a:rPr lang="ru-RU" sz="1850" dirty="0"/>
              <a:t> </a:t>
            </a:r>
            <a:r>
              <a:rPr lang="ru-RU" sz="1850" dirty="0" err="1"/>
              <a:t>прорахунок</a:t>
            </a:r>
            <a:r>
              <a:rPr lang="ru-RU" sz="1850" dirty="0"/>
              <a:t> </a:t>
            </a:r>
            <a:r>
              <a:rPr lang="ru-RU" sz="1850" dirty="0" err="1"/>
              <a:t>полягав</a:t>
            </a:r>
            <a:r>
              <a:rPr lang="ru-RU" sz="1850" dirty="0"/>
              <a:t> у </a:t>
            </a:r>
            <a:r>
              <a:rPr lang="ru-RU" sz="1850" dirty="0" err="1"/>
              <a:t>недооцінці</a:t>
            </a:r>
            <a:r>
              <a:rPr lang="ru-RU" sz="1850" dirty="0"/>
              <a:t> </a:t>
            </a:r>
            <a:r>
              <a:rPr lang="ru-RU" sz="1850" dirty="0" err="1"/>
              <a:t>мобілізаційних</a:t>
            </a:r>
            <a:r>
              <a:rPr lang="ru-RU" sz="1850" dirty="0"/>
              <a:t> </a:t>
            </a:r>
            <a:r>
              <a:rPr lang="ru-RU" sz="1850" dirty="0" err="1"/>
              <a:t>можливостей</a:t>
            </a:r>
            <a:r>
              <a:rPr lang="ru-RU" sz="1850" dirty="0"/>
              <a:t> СРСР. </a:t>
            </a:r>
            <a:endParaRPr lang="ru-RU" sz="1850" dirty="0" smtClean="0"/>
          </a:p>
          <a:p>
            <a:r>
              <a:rPr lang="ru-RU" sz="1850" dirty="0" err="1"/>
              <a:t>В</a:t>
            </a:r>
            <a:r>
              <a:rPr lang="ru-RU" sz="1850" dirty="0" err="1" smtClean="0"/>
              <a:t>заємодія</a:t>
            </a:r>
            <a:r>
              <a:rPr lang="ru-RU" sz="1850" dirty="0" smtClean="0"/>
              <a:t> </a:t>
            </a:r>
            <a:r>
              <a:rPr lang="ru-RU" sz="1850" dirty="0" err="1" smtClean="0"/>
              <a:t>між</a:t>
            </a:r>
            <a:r>
              <a:rPr lang="ru-RU" sz="1850" dirty="0" smtClean="0"/>
              <a:t> </a:t>
            </a:r>
            <a:r>
              <a:rPr lang="ru-RU" sz="1850" dirty="0" err="1" smtClean="0"/>
              <a:t>групами</a:t>
            </a:r>
            <a:r>
              <a:rPr lang="ru-RU" sz="1850" dirty="0" smtClean="0"/>
              <a:t> </a:t>
            </a:r>
            <a:r>
              <a:rPr lang="ru-RU" sz="1850" dirty="0" err="1" smtClean="0"/>
              <a:t>армій</a:t>
            </a:r>
            <a:r>
              <a:rPr lang="ru-RU" sz="1850" dirty="0" smtClean="0"/>
              <a:t> </a:t>
            </a:r>
            <a:r>
              <a:rPr lang="ru-RU" sz="1850" dirty="0" err="1" smtClean="0"/>
              <a:t>ускладнювалося</a:t>
            </a:r>
            <a:r>
              <a:rPr lang="ru-RU" sz="1850" dirty="0" smtClean="0"/>
              <a:t> </a:t>
            </a:r>
            <a:r>
              <a:rPr lang="ru-RU" sz="1850" dirty="0" err="1" smtClean="0"/>
              <a:t>тим</a:t>
            </a:r>
            <a:r>
              <a:rPr lang="ru-RU" sz="1850" dirty="0" smtClean="0"/>
              <a:t> , </a:t>
            </a:r>
            <a:r>
              <a:rPr lang="ru-RU" sz="1850" dirty="0" err="1" smtClean="0"/>
              <a:t>що</a:t>
            </a:r>
            <a:r>
              <a:rPr lang="ru-RU" sz="1850" dirty="0" smtClean="0"/>
              <a:t> вони наносили </a:t>
            </a:r>
            <a:r>
              <a:rPr lang="ru-RU" sz="1850" dirty="0" err="1" smtClean="0"/>
              <a:t>удари</a:t>
            </a:r>
            <a:r>
              <a:rPr lang="ru-RU" sz="1850" dirty="0" smtClean="0"/>
              <a:t> по </a:t>
            </a:r>
            <a:r>
              <a:rPr lang="ru-RU" sz="1850" dirty="0" err="1" smtClean="0"/>
              <a:t>розбіжним</a:t>
            </a:r>
            <a:r>
              <a:rPr lang="ru-RU" sz="1850" dirty="0" smtClean="0"/>
              <a:t> </a:t>
            </a:r>
            <a:r>
              <a:rPr lang="ru-RU" sz="1850" dirty="0" err="1" smtClean="0"/>
              <a:t>напрямками</a:t>
            </a:r>
            <a:r>
              <a:rPr lang="ru-RU" sz="1850" dirty="0" smtClean="0"/>
              <a:t> - на </a:t>
            </a:r>
            <a:r>
              <a:rPr lang="ru-RU" sz="1850" dirty="0" err="1" smtClean="0"/>
              <a:t>Ленінград</a:t>
            </a:r>
            <a:r>
              <a:rPr lang="ru-RU" sz="1850" dirty="0" smtClean="0"/>
              <a:t> , Москву і </a:t>
            </a:r>
            <a:r>
              <a:rPr lang="ru-RU" sz="1850" dirty="0" err="1" smtClean="0"/>
              <a:t>Київ</a:t>
            </a:r>
            <a:r>
              <a:rPr lang="ru-RU" sz="1850" dirty="0" smtClean="0"/>
              <a:t> .</a:t>
            </a:r>
          </a:p>
          <a:p>
            <a:r>
              <a:rPr lang="ru-RU" sz="1850" dirty="0" err="1" smtClean="0"/>
              <a:t>Група</a:t>
            </a:r>
            <a:r>
              <a:rPr lang="ru-RU" sz="1850" dirty="0" smtClean="0"/>
              <a:t> </a:t>
            </a:r>
            <a:r>
              <a:rPr lang="ru-RU" sz="1850" dirty="0" err="1"/>
              <a:t>армій</a:t>
            </a:r>
            <a:r>
              <a:rPr lang="ru-RU" sz="1850" dirty="0"/>
              <a:t> «</a:t>
            </a:r>
            <a:r>
              <a:rPr lang="ru-RU" sz="1850" dirty="0" err="1"/>
              <a:t>Північ</a:t>
            </a:r>
            <a:r>
              <a:rPr lang="ru-RU" sz="1850" dirty="0"/>
              <a:t> » не </a:t>
            </a:r>
            <a:r>
              <a:rPr lang="ru-RU" sz="1850" dirty="0" err="1"/>
              <a:t>змогла</a:t>
            </a:r>
            <a:r>
              <a:rPr lang="ru-RU" sz="1850" dirty="0"/>
              <a:t> </a:t>
            </a:r>
            <a:r>
              <a:rPr lang="ru-RU" sz="1850" dirty="0" err="1"/>
              <a:t>захопити</a:t>
            </a:r>
            <a:r>
              <a:rPr lang="ru-RU" sz="1850" dirty="0"/>
              <a:t> </a:t>
            </a:r>
            <a:r>
              <a:rPr lang="ru-RU" sz="1850" dirty="0" err="1"/>
              <a:t>Ленінград</a:t>
            </a:r>
            <a:r>
              <a:rPr lang="ru-RU" sz="1850" dirty="0"/>
              <a:t> .</a:t>
            </a:r>
          </a:p>
          <a:p>
            <a:r>
              <a:rPr lang="ru-RU" sz="1850" dirty="0" err="1"/>
              <a:t>Група</a:t>
            </a:r>
            <a:r>
              <a:rPr lang="ru-RU" sz="1850" dirty="0"/>
              <a:t> </a:t>
            </a:r>
            <a:r>
              <a:rPr lang="ru-RU" sz="1850" dirty="0" err="1"/>
              <a:t>армій</a:t>
            </a:r>
            <a:r>
              <a:rPr lang="ru-RU" sz="1850" dirty="0"/>
              <a:t> «</a:t>
            </a:r>
            <a:r>
              <a:rPr lang="ru-RU" sz="1850" dirty="0" err="1"/>
              <a:t>Південь</a:t>
            </a:r>
            <a:r>
              <a:rPr lang="ru-RU" sz="1850" dirty="0"/>
              <a:t> » не </a:t>
            </a:r>
            <a:r>
              <a:rPr lang="ru-RU" sz="1850" dirty="0" err="1"/>
              <a:t>змогла</a:t>
            </a:r>
            <a:r>
              <a:rPr lang="ru-RU" sz="1850" dirty="0"/>
              <a:t> </a:t>
            </a:r>
            <a:r>
              <a:rPr lang="ru-RU" sz="1850" dirty="0" err="1"/>
              <a:t>вчинити</a:t>
            </a:r>
            <a:r>
              <a:rPr lang="ru-RU" sz="1850" dirty="0"/>
              <a:t> </a:t>
            </a:r>
            <a:r>
              <a:rPr lang="ru-RU" sz="1850" dirty="0" err="1"/>
              <a:t>глибокий</a:t>
            </a:r>
            <a:r>
              <a:rPr lang="ru-RU" sz="1850" dirty="0"/>
              <a:t> </a:t>
            </a:r>
            <a:r>
              <a:rPr lang="ru-RU" sz="1850" dirty="0" err="1"/>
              <a:t>охоплення</a:t>
            </a:r>
            <a:r>
              <a:rPr lang="ru-RU" sz="1850" dirty="0"/>
              <a:t> </a:t>
            </a:r>
            <a:r>
              <a:rPr lang="ru-RU" sz="1850" dirty="0" err="1"/>
              <a:t>своїм</a:t>
            </a:r>
            <a:r>
              <a:rPr lang="ru-RU" sz="1850" dirty="0"/>
              <a:t> </a:t>
            </a:r>
            <a:r>
              <a:rPr lang="ru-RU" sz="1850" dirty="0" err="1"/>
              <a:t>лівим</a:t>
            </a:r>
            <a:r>
              <a:rPr lang="ru-RU" sz="1850" dirty="0"/>
              <a:t> флангом (6- а і 17 -а </a:t>
            </a:r>
            <a:r>
              <a:rPr lang="ru-RU" sz="1850" dirty="0" err="1"/>
              <a:t>армії</a:t>
            </a:r>
            <a:r>
              <a:rPr lang="ru-RU" sz="1850" dirty="0"/>
              <a:t> ) і </a:t>
            </a:r>
            <a:r>
              <a:rPr lang="ru-RU" sz="1850" dirty="0" err="1"/>
              <a:t>знищити</a:t>
            </a:r>
            <a:r>
              <a:rPr lang="ru-RU" sz="1850" dirty="0"/>
              <a:t> </a:t>
            </a:r>
            <a:r>
              <a:rPr lang="ru-RU" sz="1850" dirty="0" err="1"/>
              <a:t>основні</a:t>
            </a:r>
            <a:r>
              <a:rPr lang="ru-RU" sz="1850" dirty="0"/>
              <a:t> </a:t>
            </a:r>
            <a:r>
              <a:rPr lang="ru-RU" sz="1850" dirty="0" err="1"/>
              <a:t>війська</a:t>
            </a:r>
            <a:r>
              <a:rPr lang="ru-RU" sz="1850" dirty="0"/>
              <a:t> противника на </a:t>
            </a:r>
            <a:r>
              <a:rPr lang="ru-RU" sz="1850" dirty="0" err="1"/>
              <a:t>правобережній</a:t>
            </a:r>
            <a:r>
              <a:rPr lang="ru-RU" sz="1850" dirty="0"/>
              <a:t> </a:t>
            </a:r>
            <a:r>
              <a:rPr lang="ru-RU" sz="1850" dirty="0" err="1"/>
              <a:t>Україні</a:t>
            </a:r>
            <a:r>
              <a:rPr lang="ru-RU" sz="1850" dirty="0"/>
              <a:t> в </a:t>
            </a:r>
            <a:r>
              <a:rPr lang="ru-RU" sz="1850" dirty="0" err="1"/>
              <a:t>намічені</a:t>
            </a:r>
            <a:r>
              <a:rPr lang="ru-RU" sz="1850" dirty="0"/>
              <a:t> </a:t>
            </a:r>
            <a:r>
              <a:rPr lang="ru-RU" sz="1850" dirty="0" err="1"/>
              <a:t>терміни</a:t>
            </a:r>
            <a:r>
              <a:rPr lang="ru-RU" sz="1850" dirty="0"/>
              <a:t> і як </a:t>
            </a:r>
            <a:r>
              <a:rPr lang="ru-RU" sz="1850" dirty="0" err="1"/>
              <a:t>наслідок</a:t>
            </a:r>
            <a:r>
              <a:rPr lang="ru-RU" sz="1850" dirty="0"/>
              <a:t> </a:t>
            </a:r>
            <a:r>
              <a:rPr lang="ru-RU" sz="1850" dirty="0" err="1"/>
              <a:t>війська</a:t>
            </a:r>
            <a:r>
              <a:rPr lang="ru-RU" sz="1850" dirty="0"/>
              <a:t> </a:t>
            </a:r>
            <a:r>
              <a:rPr lang="ru-RU" sz="1850" dirty="0" err="1"/>
              <a:t>Південно</a:t>
            </a:r>
            <a:r>
              <a:rPr lang="ru-RU" sz="1850" dirty="0"/>
              <a:t> -</a:t>
            </a:r>
            <a:r>
              <a:rPr lang="ru-RU" sz="1850" dirty="0" err="1"/>
              <a:t>Західного</a:t>
            </a:r>
            <a:r>
              <a:rPr lang="ru-RU" sz="1850" dirty="0"/>
              <a:t> і </a:t>
            </a:r>
            <a:r>
              <a:rPr lang="ru-RU" sz="1850" dirty="0" err="1"/>
              <a:t>Південного</a:t>
            </a:r>
            <a:r>
              <a:rPr lang="ru-RU" sz="1850" dirty="0"/>
              <a:t> </a:t>
            </a:r>
            <a:r>
              <a:rPr lang="ru-RU" sz="1850" dirty="0" err="1"/>
              <a:t>фронтів</a:t>
            </a:r>
            <a:r>
              <a:rPr lang="ru-RU" sz="1850" dirty="0"/>
              <a:t> </a:t>
            </a:r>
            <a:r>
              <a:rPr lang="ru-RU" sz="1850" dirty="0" err="1"/>
              <a:t>змогли</a:t>
            </a:r>
            <a:r>
              <a:rPr lang="ru-RU" sz="1850" dirty="0"/>
              <a:t> </a:t>
            </a:r>
            <a:r>
              <a:rPr lang="ru-RU" sz="1850" dirty="0" err="1"/>
              <a:t>відійти</a:t>
            </a:r>
            <a:r>
              <a:rPr lang="ru-RU" sz="1850" dirty="0"/>
              <a:t> до </a:t>
            </a:r>
            <a:r>
              <a:rPr lang="ru-RU" sz="1850" dirty="0" err="1"/>
              <a:t>Дніпра</a:t>
            </a:r>
            <a:r>
              <a:rPr lang="ru-RU" sz="1850" dirty="0"/>
              <a:t> і </a:t>
            </a:r>
            <a:r>
              <a:rPr lang="ru-RU" sz="1850" dirty="0" err="1"/>
              <a:t>закріпитися</a:t>
            </a:r>
            <a:r>
              <a:rPr lang="ru-RU" sz="1850" dirty="0"/>
              <a:t> .</a:t>
            </a:r>
          </a:p>
          <a:p>
            <a:r>
              <a:rPr lang="ru-RU" sz="1850" dirty="0" err="1"/>
              <a:t>Надалі</a:t>
            </a:r>
            <a:r>
              <a:rPr lang="ru-RU" sz="1850" dirty="0"/>
              <a:t> , поворот </a:t>
            </a:r>
            <a:r>
              <a:rPr lang="ru-RU" sz="1850" dirty="0" err="1"/>
              <a:t>основних</a:t>
            </a:r>
            <a:r>
              <a:rPr lang="ru-RU" sz="1850" dirty="0"/>
              <a:t> сил </a:t>
            </a:r>
            <a:r>
              <a:rPr lang="ru-RU" sz="1850" dirty="0" err="1"/>
              <a:t>групи</a:t>
            </a:r>
            <a:r>
              <a:rPr lang="ru-RU" sz="1850" dirty="0"/>
              <a:t> </a:t>
            </a:r>
            <a:r>
              <a:rPr lang="ru-RU" sz="1850" dirty="0" err="1"/>
              <a:t>армій</a:t>
            </a:r>
            <a:r>
              <a:rPr lang="ru-RU" sz="1850" dirty="0"/>
              <a:t> «Центр» </a:t>
            </a:r>
            <a:r>
              <a:rPr lang="ru-RU" sz="1850" dirty="0" err="1"/>
              <a:t>від</a:t>
            </a:r>
            <a:r>
              <a:rPr lang="ru-RU" sz="1850" dirty="0"/>
              <a:t> </a:t>
            </a:r>
            <a:r>
              <a:rPr lang="ru-RU" sz="1850" dirty="0" err="1"/>
              <a:t>Москви</a:t>
            </a:r>
            <a:r>
              <a:rPr lang="ru-RU" sz="1850" dirty="0"/>
              <a:t> </a:t>
            </a:r>
            <a:r>
              <a:rPr lang="ru-RU" sz="1850" dirty="0" err="1"/>
              <a:t>привів</a:t>
            </a:r>
            <a:r>
              <a:rPr lang="ru-RU" sz="1850" dirty="0"/>
              <a:t> до </a:t>
            </a:r>
            <a:r>
              <a:rPr lang="ru-RU" sz="1850" dirty="0" err="1"/>
              <a:t>втрати</a:t>
            </a:r>
            <a:r>
              <a:rPr lang="ru-RU" sz="1850" dirty="0"/>
              <a:t> часу і </a:t>
            </a:r>
            <a:r>
              <a:rPr lang="ru-RU" sz="1850" dirty="0" err="1"/>
              <a:t>стратегічної</a:t>
            </a:r>
            <a:r>
              <a:rPr lang="ru-RU" sz="1850" dirty="0"/>
              <a:t> </a:t>
            </a:r>
            <a:r>
              <a:rPr lang="ru-RU" sz="1850" dirty="0" err="1"/>
              <a:t>ініціативи</a:t>
            </a:r>
            <a:r>
              <a:rPr lang="ru-RU" sz="1850" dirty="0"/>
              <a:t>.</a:t>
            </a:r>
          </a:p>
          <a:p>
            <a:r>
              <a:rPr lang="ru-RU" sz="1850" dirty="0" err="1"/>
              <a:t>Восени</a:t>
            </a:r>
            <a:r>
              <a:rPr lang="ru-RU" sz="1850" dirty="0"/>
              <a:t> 1941 року </a:t>
            </a:r>
            <a:r>
              <a:rPr lang="ru-RU" sz="1850" dirty="0" err="1"/>
              <a:t>німецьке</a:t>
            </a:r>
            <a:r>
              <a:rPr lang="ru-RU" sz="1850" dirty="0"/>
              <a:t> </a:t>
            </a:r>
            <a:r>
              <a:rPr lang="ru-RU" sz="1850" dirty="0" err="1"/>
              <a:t>командування</a:t>
            </a:r>
            <a:r>
              <a:rPr lang="ru-RU" sz="1850" dirty="0"/>
              <a:t> </a:t>
            </a:r>
            <a:r>
              <a:rPr lang="ru-RU" sz="1850" dirty="0" err="1"/>
              <a:t>спробувало</a:t>
            </a:r>
            <a:r>
              <a:rPr lang="ru-RU" sz="1850" dirty="0"/>
              <a:t> </a:t>
            </a:r>
            <a:r>
              <a:rPr lang="ru-RU" sz="1850" dirty="0" err="1"/>
              <a:t>знайти</a:t>
            </a:r>
            <a:r>
              <a:rPr lang="ru-RU" sz="1850" dirty="0"/>
              <a:t> </a:t>
            </a:r>
            <a:r>
              <a:rPr lang="ru-RU" sz="1850" dirty="0" err="1"/>
              <a:t>вихід</a:t>
            </a:r>
            <a:r>
              <a:rPr lang="ru-RU" sz="1850" dirty="0"/>
              <a:t> з </a:t>
            </a:r>
            <a:r>
              <a:rPr lang="ru-RU" sz="1850" dirty="0" err="1"/>
              <a:t>кризи</a:t>
            </a:r>
            <a:r>
              <a:rPr lang="ru-RU" sz="1850" dirty="0"/>
              <a:t> в </a:t>
            </a:r>
            <a:r>
              <a:rPr lang="ru-RU" sz="1850" dirty="0" err="1"/>
              <a:t>операції</a:t>
            </a:r>
            <a:r>
              <a:rPr lang="ru-RU" sz="1850" dirty="0"/>
              <a:t> «Тайфун ».</a:t>
            </a:r>
          </a:p>
          <a:p>
            <a:r>
              <a:rPr lang="ru-RU" sz="1850" dirty="0" err="1"/>
              <a:t>Кампанія</a:t>
            </a:r>
            <a:r>
              <a:rPr lang="ru-RU" sz="1850" dirty="0"/>
              <a:t> 1941 </a:t>
            </a:r>
            <a:r>
              <a:rPr lang="ru-RU" sz="1850" dirty="0" err="1"/>
              <a:t>закінчилася</a:t>
            </a:r>
            <a:r>
              <a:rPr lang="ru-RU" sz="1850" dirty="0"/>
              <a:t> </a:t>
            </a:r>
            <a:r>
              <a:rPr lang="ru-RU" sz="1850" dirty="0" err="1"/>
              <a:t>поразкою</a:t>
            </a:r>
            <a:r>
              <a:rPr lang="ru-RU" sz="1850" dirty="0"/>
              <a:t> </a:t>
            </a:r>
            <a:r>
              <a:rPr lang="ru-RU" sz="1850" dirty="0" err="1"/>
              <a:t>німецьких</a:t>
            </a:r>
            <a:r>
              <a:rPr lang="ru-RU" sz="1850" dirty="0"/>
              <a:t> </a:t>
            </a:r>
            <a:r>
              <a:rPr lang="ru-RU" sz="1850" dirty="0" err="1"/>
              <a:t>військ</a:t>
            </a:r>
            <a:r>
              <a:rPr lang="ru-RU" sz="1850" dirty="0"/>
              <a:t> </a:t>
            </a:r>
            <a:endParaRPr lang="ru-RU" sz="1850" dirty="0" smtClean="0"/>
          </a:p>
        </p:txBody>
      </p:sp>
    </p:spTree>
    <p:extLst>
      <p:ext uri="{BB962C8B-B14F-4D97-AF65-F5344CB8AC3E}">
        <p14:creationId xmlns:p14="http://schemas.microsoft.com/office/powerpoint/2010/main" val="265168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D2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358</TotalTime>
  <Words>415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План «Барбаросса» або дериктива №21</vt:lpstr>
      <vt:lpstr>Історичні відомості</vt:lpstr>
      <vt:lpstr>Автор </vt:lpstr>
      <vt:lpstr>Основні положення</vt:lpstr>
      <vt:lpstr>Презентация PowerPoint</vt:lpstr>
      <vt:lpstr>Розташування сил</vt:lpstr>
      <vt:lpstr>Танкові групи </vt:lpstr>
      <vt:lpstr>Допомога союзників</vt:lpstr>
      <vt:lpstr>Підсумки </vt:lpstr>
      <vt:lpstr>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«Барбароса»</dc:title>
  <dc:creator>Сергей</dc:creator>
  <cp:lastModifiedBy>Сергей</cp:lastModifiedBy>
  <cp:revision>14</cp:revision>
  <dcterms:created xsi:type="dcterms:W3CDTF">2013-09-29T15:05:01Z</dcterms:created>
  <dcterms:modified xsi:type="dcterms:W3CDTF">2013-10-06T13:48:10Z</dcterms:modified>
</cp:coreProperties>
</file>